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48" r:id="rId2"/>
  </p:sldMasterIdLst>
  <p:notesMasterIdLst>
    <p:notesMasterId r:id="rId15"/>
  </p:notesMasterIdLst>
  <p:sldIdLst>
    <p:sldId id="256" r:id="rId3"/>
    <p:sldId id="259" r:id="rId4"/>
    <p:sldId id="257" r:id="rId5"/>
    <p:sldId id="261" r:id="rId6"/>
    <p:sldId id="262" r:id="rId7"/>
    <p:sldId id="267" r:id="rId8"/>
    <p:sldId id="268" r:id="rId9"/>
    <p:sldId id="266" r:id="rId10"/>
    <p:sldId id="265" r:id="rId11"/>
    <p:sldId id="269" r:id="rId12"/>
    <p:sldId id="350" r:id="rId13"/>
    <p:sldId id="34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4" autoAdjust="0"/>
    <p:restoredTop sz="94671"/>
  </p:normalViewPr>
  <p:slideViewPr>
    <p:cSldViewPr snapToGrid="0">
      <p:cViewPr varScale="1">
        <p:scale>
          <a:sx n="91" d="100"/>
          <a:sy n="91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3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72717-59CF-4982-821D-A5D19D29C1F7}" type="datetimeFigureOut">
              <a:rPr lang="en-US"/>
              <a:t>3/14/20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6BED8-F3D8-4F7D-882C-864AB39D32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ED8-F3D8-4F7D-882C-864AB39D32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6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3B479-BEBC-4BE6-8937-988E6E552D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ED8-F3D8-4F7D-882C-864AB39D32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9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ED8-F3D8-4F7D-882C-864AB39D32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91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ED8-F3D8-4F7D-882C-864AB39D32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9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ED8-F3D8-4F7D-882C-864AB39D32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ED8-F3D8-4F7D-882C-864AB39D32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1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ED8-F3D8-4F7D-882C-864AB39D32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3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ED8-F3D8-4F7D-882C-864AB39D32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4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5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025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299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4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10400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3011394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812497"/>
            <a:ext cx="8968085" cy="22099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812497"/>
            <a:ext cx="3077109" cy="2209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1003670"/>
            <a:ext cx="8144134" cy="1827557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3350321"/>
            <a:ext cx="8144134" cy="1487642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1023050"/>
            <a:ext cx="1171888" cy="18054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292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53391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172284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172284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315912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31591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3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28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9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9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2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9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4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9EAD-7FAF-4863-8C38-746E21521A67}" type="datetimeFigureOut">
              <a:rPr lang="en-US" smtClean="0"/>
              <a:t>3/14/20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65B5B1-C2EE-4B29-B4AF-89362CB2C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2" r:id="rId2"/>
    <p:sldLayoutId id="2147483680" r:id="rId3"/>
    <p:sldLayoutId id="2147483664" r:id="rId4"/>
    <p:sldLayoutId id="2147483665" r:id="rId5"/>
    <p:sldLayoutId id="2147483679" r:id="rId6"/>
    <p:sldLayoutId id="2147483681" r:id="rId7"/>
    <p:sldLayoutId id="2147483682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csuohio.edu/center-for-elearning/transferringcopying-from-one-blackboard-course-another" TargetMode="External"/><Relationship Id="rId7" Type="http://schemas.openxmlformats.org/officeDocument/2006/relationships/hyperlink" Target="https://help.blackboard.com/Learn/Instructor?utm_medium=Learn&amp;utm_campaign=Product_link&amp;utm_content=Instructo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uohio.edu/keep-teaching/keep-teaching" TargetMode="External"/><Relationship Id="rId5" Type="http://schemas.openxmlformats.org/officeDocument/2006/relationships/hyperlink" Target="https://www.csuohio.edu/center-for-elearning/elearning-quick-start-guide" TargetMode="External"/><Relationship Id="rId4" Type="http://schemas.openxmlformats.org/officeDocument/2006/relationships/hyperlink" Target="https://www.csuohio.edu/center-for-elearning/introduction-teaching-with-blackboard" TargetMode="Externa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elearning@csuohio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ohio.edu/keep-teach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ohio.edu/sites/default/files/Communication%20Policies%20and%20Netiquette%20for%20course%20continuity%20template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csuohio.edu/center-for-elearning/csu-course-template-she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 for Course Continuity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Caryn Lanzo and Sarah Rutland</a:t>
            </a:r>
          </a:p>
          <a:p>
            <a:r>
              <a:rPr lang="en-US" dirty="0"/>
              <a:t>Center for eLearning, Cleveland State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C22D9-3CF7-1D42-A743-96C3C5E8B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8" y="6093655"/>
            <a:ext cx="1972368" cy="5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0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400" dirty="0"/>
              <a:t>Existing Blackboard content</a:t>
            </a:r>
          </a:p>
          <a:p>
            <a:pPr lvl="1"/>
            <a:r>
              <a:rPr lang="en-US" sz="2000" dirty="0">
                <a:hlinkClick r:id="rId3"/>
              </a:rPr>
              <a:t>Course Copy Request Form</a:t>
            </a:r>
            <a:endParaRPr lang="en-US" sz="2000" dirty="0"/>
          </a:p>
          <a:p>
            <a:r>
              <a:rPr lang="en-US" sz="2400" dirty="0"/>
              <a:t>Blackboard getting started</a:t>
            </a:r>
          </a:p>
          <a:p>
            <a:pPr lvl="1"/>
            <a:r>
              <a:rPr lang="en-US" sz="2000" dirty="0">
                <a:hlinkClick r:id="rId4"/>
              </a:rPr>
              <a:t>Intro to Teaching with Blackboard </a:t>
            </a:r>
            <a:br>
              <a:rPr lang="en-US" sz="2000" dirty="0">
                <a:hlinkClick r:id="rId4"/>
              </a:rPr>
            </a:br>
            <a:r>
              <a:rPr lang="en-US" sz="2000" dirty="0">
                <a:hlinkClick r:id="rId4"/>
              </a:rPr>
              <a:t>(Self-Paced Course)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Quick Start Guide</a:t>
            </a:r>
            <a:endParaRPr lang="en-US" sz="2000" dirty="0"/>
          </a:p>
          <a:p>
            <a:pPr lvl="1"/>
            <a:r>
              <a:rPr lang="en-US" sz="2000" dirty="0">
                <a:hlinkClick r:id="rId6"/>
              </a:rPr>
              <a:t>Keep Teaching Website</a:t>
            </a:r>
            <a:endParaRPr lang="en-US" sz="2000" dirty="0"/>
          </a:p>
          <a:p>
            <a:r>
              <a:rPr lang="en-US" sz="2400" dirty="0"/>
              <a:t>Blackboard Help</a:t>
            </a:r>
          </a:p>
          <a:p>
            <a:pPr lvl="1"/>
            <a:r>
              <a:rPr lang="en-US" sz="2000" dirty="0">
                <a:hlinkClick r:id="rId7"/>
              </a:rPr>
              <a:t>Blackboard Help for Instructors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Course Continuity: Shift to Online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2E182-8FCD-434B-BD55-BEAF0FC8F5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52" y="2435620"/>
            <a:ext cx="2706624" cy="2706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53959-9013-3543-8BF2-3F95E5F63C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0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99E6-ACAB-E143-9079-37D24AC1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5A45-0832-B647-B469-0D5BAC88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Center for eLearning</a:t>
            </a:r>
          </a:p>
          <a:p>
            <a:pPr lvl="1"/>
            <a:r>
              <a:rPr lang="en-US" sz="2400" dirty="0">
                <a:hlinkClick r:id="rId2"/>
              </a:rPr>
              <a:t>elearning@csuohio.edu</a:t>
            </a:r>
            <a:endParaRPr lang="en-US" sz="2400" dirty="0"/>
          </a:p>
          <a:p>
            <a:pPr lvl="1"/>
            <a:r>
              <a:rPr lang="en-US" sz="2400" dirty="0"/>
              <a:t>216-687-3960</a:t>
            </a:r>
          </a:p>
          <a:p>
            <a:pPr lvl="1"/>
            <a:r>
              <a:rPr lang="en-US" sz="2400" dirty="0"/>
              <a:t>24/7 Support: </a:t>
            </a:r>
            <a:br>
              <a:rPr lang="en-US" sz="2400" dirty="0"/>
            </a:br>
            <a:r>
              <a:rPr lang="en-US" sz="2400" dirty="0"/>
              <a:t>(216) 687-5050, Option #2</a:t>
            </a:r>
          </a:p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0B5F47-A3D3-134D-909C-173FEA0B1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03" y="1607126"/>
            <a:ext cx="3860599" cy="3860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8BE1A0-8461-1745-9741-3F172922E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8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99E6-ACAB-E143-9079-37D24AC1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186E7D-4532-084E-90F4-81119D39E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96" y="1930400"/>
            <a:ext cx="3105743" cy="3623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593F7F-85EA-8749-9DFA-C958EED80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7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F9BD3-813E-4E6C-8AF4-0AC6688F2AC6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6223" t="15804" r="56253" b="15038"/>
          <a:stretch/>
        </p:blipFill>
        <p:spPr bwMode="auto">
          <a:xfrm>
            <a:off x="-27672" y="-55695"/>
            <a:ext cx="12221851" cy="7039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309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Caryn Lanzo, Director, Center for eLearning</a:t>
            </a:r>
          </a:p>
          <a:p>
            <a:r>
              <a:rPr lang="en-US" sz="2800" dirty="0"/>
              <a:t>Sarah Rutland, Manager, Quality Assurance and Sr. Instructional Designer</a:t>
            </a:r>
          </a:p>
          <a:p>
            <a:r>
              <a:rPr lang="en-US" sz="2800" dirty="0"/>
              <a:t>Get more help:</a:t>
            </a:r>
          </a:p>
          <a:p>
            <a:pPr lvl="1"/>
            <a:r>
              <a:rPr lang="en-US" sz="2000" u="sng" dirty="0">
                <a:hlinkClick r:id="rId3"/>
              </a:rPr>
              <a:t>https://www.csuohio.edu/keep-teaching</a:t>
            </a:r>
          </a:p>
          <a:p>
            <a:pPr lvl="1"/>
            <a:r>
              <a:rPr lang="en-US" sz="2000" dirty="0"/>
              <a:t>Center for eLearning, (216) 687-3960; elearning@csuohio.edu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93F68-CE5D-7C4D-9D63-A6FBD2A09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6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Course Continuity: Shift to Online Learning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9A1A935-4D90-444D-B6CB-714BFA003104}"/>
              </a:ext>
            </a:extLst>
          </p:cNvPr>
          <p:cNvSpPr/>
          <p:nvPr/>
        </p:nvSpPr>
        <p:spPr>
          <a:xfrm>
            <a:off x="487017" y="1826414"/>
            <a:ext cx="5740788" cy="78978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Design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C5F43B-AB08-AF49-B967-12E8A67BDD9E}"/>
              </a:ext>
            </a:extLst>
          </p:cNvPr>
          <p:cNvSpPr/>
          <p:nvPr/>
        </p:nvSpPr>
        <p:spPr>
          <a:xfrm>
            <a:off x="5879460" y="1810623"/>
            <a:ext cx="5456582" cy="789785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Course Facilitation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A1617D-6DB9-1640-85CB-DDE3B98D2AC6}"/>
              </a:ext>
            </a:extLst>
          </p:cNvPr>
          <p:cNvSpPr/>
          <p:nvPr/>
        </p:nvSpPr>
        <p:spPr>
          <a:xfrm>
            <a:off x="1728751" y="2829712"/>
            <a:ext cx="2973114" cy="78978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72ACE81-725C-6C4A-BD9D-BA78587D25A5}"/>
              </a:ext>
            </a:extLst>
          </p:cNvPr>
          <p:cNvSpPr/>
          <p:nvPr/>
        </p:nvSpPr>
        <p:spPr>
          <a:xfrm>
            <a:off x="540024" y="3833013"/>
            <a:ext cx="1699592" cy="904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 Presentation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70C7A54-5247-A342-A98F-86211CA2FE95}"/>
              </a:ext>
            </a:extLst>
          </p:cNvPr>
          <p:cNvSpPr/>
          <p:nvPr/>
        </p:nvSpPr>
        <p:spPr>
          <a:xfrm>
            <a:off x="2322442" y="3833012"/>
            <a:ext cx="1699592" cy="904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Instructional Activities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E9F020-7091-194A-A258-AE35A9AABE8C}"/>
              </a:ext>
            </a:extLst>
          </p:cNvPr>
          <p:cNvSpPr/>
          <p:nvPr/>
        </p:nvSpPr>
        <p:spPr>
          <a:xfrm>
            <a:off x="4104860" y="3833011"/>
            <a:ext cx="1699592" cy="904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Assessment of Student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8F7C4-530D-B84E-A286-6A202A94F98B}"/>
              </a:ext>
            </a:extLst>
          </p:cNvPr>
          <p:cNvSpPr txBox="1"/>
          <p:nvPr/>
        </p:nvSpPr>
        <p:spPr>
          <a:xfrm>
            <a:off x="448482" y="4866536"/>
            <a:ext cx="1719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2DB262-31C8-1B4C-82BA-7BC113124A8B}"/>
              </a:ext>
            </a:extLst>
          </p:cNvPr>
          <p:cNvSpPr txBox="1"/>
          <p:nvPr/>
        </p:nvSpPr>
        <p:spPr>
          <a:xfrm>
            <a:off x="2247486" y="4904444"/>
            <a:ext cx="1869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 Quizzes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 checks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D487E-7E52-2241-9C99-4F7CE85381DB}"/>
              </a:ext>
            </a:extLst>
          </p:cNvPr>
          <p:cNvSpPr txBox="1"/>
          <p:nvPr/>
        </p:nvSpPr>
        <p:spPr>
          <a:xfrm>
            <a:off x="4104860" y="4897248"/>
            <a:ext cx="1784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Papers</a:t>
            </a:r>
          </a:p>
          <a:p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59FA557-0BDE-724F-858B-A5AD05BAA720}"/>
              </a:ext>
            </a:extLst>
          </p:cNvPr>
          <p:cNvSpPr/>
          <p:nvPr/>
        </p:nvSpPr>
        <p:spPr>
          <a:xfrm>
            <a:off x="7121194" y="2829712"/>
            <a:ext cx="2973114" cy="78978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Instructor Presence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6055468-F982-584C-ADEC-CDC8AF9E2082}"/>
              </a:ext>
            </a:extLst>
          </p:cNvPr>
          <p:cNvSpPr/>
          <p:nvPr/>
        </p:nvSpPr>
        <p:spPr>
          <a:xfrm>
            <a:off x="6387550" y="3833011"/>
            <a:ext cx="1699592" cy="9044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515A206-2985-3A4C-911B-7B7CE93DD6ED}"/>
              </a:ext>
            </a:extLst>
          </p:cNvPr>
          <p:cNvSpPr/>
          <p:nvPr/>
        </p:nvSpPr>
        <p:spPr>
          <a:xfrm>
            <a:off x="8269896" y="3833011"/>
            <a:ext cx="1699592" cy="9044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D2D2939-6B09-FA46-80F4-0CA68C33FB69}"/>
              </a:ext>
            </a:extLst>
          </p:cNvPr>
          <p:cNvSpPr/>
          <p:nvPr/>
        </p:nvSpPr>
        <p:spPr>
          <a:xfrm>
            <a:off x="10152242" y="3801431"/>
            <a:ext cx="1699592" cy="9044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F3F0C0-4803-3643-8144-9826A08ADD08}"/>
              </a:ext>
            </a:extLst>
          </p:cNvPr>
          <p:cNvSpPr/>
          <p:nvPr/>
        </p:nvSpPr>
        <p:spPr>
          <a:xfrm>
            <a:off x="6341108" y="4059561"/>
            <a:ext cx="1792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Communication</a:t>
            </a:r>
          </a:p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1A4D39-5F69-1043-9CE1-7CDFCCB00076}"/>
              </a:ext>
            </a:extLst>
          </p:cNvPr>
          <p:cNvSpPr/>
          <p:nvPr/>
        </p:nvSpPr>
        <p:spPr>
          <a:xfrm>
            <a:off x="8293117" y="3962075"/>
            <a:ext cx="1653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Community Building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AFAAC5-D819-2D4E-8D58-11F196C74CE0}"/>
              </a:ext>
            </a:extLst>
          </p:cNvPr>
          <p:cNvSpPr/>
          <p:nvPr/>
        </p:nvSpPr>
        <p:spPr>
          <a:xfrm>
            <a:off x="10152242" y="3930495"/>
            <a:ext cx="1653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Student Support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DEDA23-A4E2-8442-9016-4FAAE5BA347E}"/>
              </a:ext>
            </a:extLst>
          </p:cNvPr>
          <p:cNvSpPr txBox="1"/>
          <p:nvPr/>
        </p:nvSpPr>
        <p:spPr>
          <a:xfrm>
            <a:off x="6227805" y="4904444"/>
            <a:ext cx="21098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Announcements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7A5F91-ED9F-464F-8C30-2DFC3C6A5653}"/>
              </a:ext>
            </a:extLst>
          </p:cNvPr>
          <p:cNvSpPr txBox="1"/>
          <p:nvPr/>
        </p:nvSpPr>
        <p:spPr>
          <a:xfrm>
            <a:off x="8227459" y="4866536"/>
            <a:ext cx="23599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Collaborate/Zoom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598354-B329-5044-A4FB-319AC23F4B62}"/>
              </a:ext>
            </a:extLst>
          </p:cNvPr>
          <p:cNvSpPr txBox="1"/>
          <p:nvPr/>
        </p:nvSpPr>
        <p:spPr>
          <a:xfrm>
            <a:off x="10263990" y="4884400"/>
            <a:ext cx="1491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8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520FF2-B189-8148-BC99-DD565E533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20" y="3213684"/>
            <a:ext cx="3617844" cy="2411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Course Continuity: Shift to Online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554739" cy="3880773"/>
          </a:xfrm>
        </p:spPr>
        <p:txBody>
          <a:bodyPr/>
          <a:lstStyle/>
          <a:p>
            <a:r>
              <a:rPr lang="en-US" sz="2800" dirty="0"/>
              <a:t>Plan / Adapt for course design</a:t>
            </a:r>
          </a:p>
          <a:p>
            <a:r>
              <a:rPr lang="en-US" sz="2800" dirty="0"/>
              <a:t>Communicate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B7EB7-E910-1F46-B1E7-0D17B0267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3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10" y="1930401"/>
            <a:ext cx="8596668" cy="4927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Syllabus: What needs to change? </a:t>
            </a:r>
          </a:p>
          <a:p>
            <a:pPr lvl="1"/>
            <a:r>
              <a:rPr lang="en-US" sz="2600" dirty="0"/>
              <a:t>Due dates</a:t>
            </a:r>
          </a:p>
          <a:p>
            <a:pPr lvl="1"/>
            <a:r>
              <a:rPr lang="en-US" sz="2600" dirty="0"/>
              <a:t>Communication</a:t>
            </a:r>
          </a:p>
          <a:p>
            <a:pPr lvl="1"/>
            <a:r>
              <a:rPr lang="en-US" sz="2600" dirty="0"/>
              <a:t>Assignments</a:t>
            </a:r>
          </a:p>
          <a:p>
            <a:pPr lvl="1"/>
            <a:r>
              <a:rPr lang="en-US" sz="2600" dirty="0"/>
              <a:t>Expectations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3000" dirty="0"/>
              <a:t>Divide your course content into smaller units (for example, weekly)</a:t>
            </a:r>
          </a:p>
          <a:p>
            <a:pPr lvl="1"/>
            <a:r>
              <a:rPr lang="en-US" sz="2600" dirty="0"/>
              <a:t>What are the learning outcomes that students should achieve for each week (unit)</a:t>
            </a:r>
          </a:p>
          <a:p>
            <a:pPr lvl="1"/>
            <a:r>
              <a:rPr lang="en-US" sz="2600" dirty="0"/>
              <a:t>Content</a:t>
            </a:r>
          </a:p>
          <a:p>
            <a:pPr lvl="1"/>
            <a:r>
              <a:rPr lang="en-US" sz="2600" dirty="0"/>
              <a:t>Instructional Activities</a:t>
            </a:r>
          </a:p>
          <a:p>
            <a:pPr lvl="1"/>
            <a:r>
              <a:rPr lang="en-US" sz="2600" dirty="0"/>
              <a:t>Assignments/Assessments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Course Continuity: Shift to Online Learning</a:t>
            </a:r>
            <a:br>
              <a:rPr lang="en-US" sz="3200" dirty="0"/>
            </a:br>
            <a:r>
              <a:rPr lang="en-US" sz="3200" dirty="0"/>
              <a:t>Plan/Adapt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2E1A8-0909-E649-89F4-2DD33F80F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5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B667-3299-2D45-A906-B5E93911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Continuity: Shift to Online Learning</a:t>
            </a:r>
            <a:br>
              <a:rPr lang="en-US" dirty="0"/>
            </a:br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8595-A9D4-0142-9640-2331A6FDF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Choose tools you are comfortable with. You can do a lot with a few tools.</a:t>
            </a:r>
          </a:p>
          <a:p>
            <a:r>
              <a:rPr lang="en-US" sz="2400" dirty="0"/>
              <a:t>If you have large exams or papers that constitute a large percentage of students grade, consider creating smaller, more frequent exams or scaffolding material to build up to a larger assignment or paper. </a:t>
            </a:r>
          </a:p>
          <a:p>
            <a:r>
              <a:rPr lang="en-US" sz="2400" dirty="0"/>
              <a:t>Establish a pattern in your course so it becomes familiar to your students. </a:t>
            </a:r>
          </a:p>
          <a:p>
            <a:r>
              <a:rPr lang="en-US" sz="2400" dirty="0"/>
              <a:t>Create clear instructions and expectations for students.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BD004-971E-0242-9A35-E9FB61F96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4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Communicate</a:t>
            </a:r>
          </a:p>
          <a:p>
            <a:pPr lvl="1"/>
            <a:r>
              <a:rPr lang="en-US" sz="2400" dirty="0"/>
              <a:t>Early &amp; often  </a:t>
            </a:r>
          </a:p>
          <a:p>
            <a:pPr lvl="2"/>
            <a:r>
              <a:rPr lang="en-US" sz="2200" dirty="0"/>
              <a:t>Establish a pattern</a:t>
            </a:r>
          </a:p>
          <a:p>
            <a:pPr lvl="1"/>
            <a:r>
              <a:rPr lang="en-US" sz="2400" dirty="0"/>
              <a:t>Set clear expectations</a:t>
            </a:r>
          </a:p>
          <a:p>
            <a:pPr lvl="2"/>
            <a:r>
              <a:rPr lang="en-US" sz="2200" dirty="0">
                <a:hlinkClick r:id="rId3"/>
              </a:rPr>
              <a:t>Communication Policies and </a:t>
            </a:r>
            <a:br>
              <a:rPr lang="en-US" sz="2200" dirty="0">
                <a:hlinkClick r:id="rId3"/>
              </a:rPr>
            </a:br>
            <a:r>
              <a:rPr lang="en-US" sz="2200" dirty="0">
                <a:hlinkClick r:id="rId3"/>
              </a:rPr>
              <a:t>Course Netiquette template</a:t>
            </a:r>
            <a:endParaRPr lang="en-US" sz="2200" dirty="0"/>
          </a:p>
          <a:p>
            <a:pPr lvl="1"/>
            <a:r>
              <a:rPr lang="en-US" sz="2400" dirty="0"/>
              <a:t>Consider your load</a:t>
            </a:r>
          </a:p>
          <a:p>
            <a:pPr lvl="2"/>
            <a:r>
              <a:rPr lang="en-US" sz="2200" dirty="0"/>
              <a:t>FAQs, General Q’s Discussion</a:t>
            </a:r>
          </a:p>
          <a:p>
            <a:pPr lvl="1"/>
            <a:endParaRPr lang="en-US" sz="22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Course Continuity: Shift to Online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468D96-5878-C04A-ABE6-53C13B64E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348" y="1930400"/>
            <a:ext cx="4976439" cy="3810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2EC16C-373F-A348-A31A-33BA287E6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14EE38-85BD-3148-BA5E-91BF9D608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536" y="1245704"/>
            <a:ext cx="4420167" cy="56122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640339" cy="3880773"/>
          </a:xfrm>
        </p:spPr>
        <p:txBody>
          <a:bodyPr/>
          <a:lstStyle/>
          <a:p>
            <a:r>
              <a:rPr lang="en-US" sz="2800" dirty="0"/>
              <a:t>CSU Template</a:t>
            </a:r>
          </a:p>
          <a:p>
            <a:pPr lvl="1"/>
            <a:r>
              <a:rPr lang="en-US" sz="2400" dirty="0">
                <a:hlinkClick r:id="rId4"/>
              </a:rPr>
              <a:t>CSU Template </a:t>
            </a:r>
            <a:br>
              <a:rPr lang="en-US" sz="2400" dirty="0">
                <a:hlinkClick r:id="rId4"/>
              </a:rPr>
            </a:br>
            <a:r>
              <a:rPr lang="en-US" sz="2400" dirty="0">
                <a:hlinkClick r:id="rId4"/>
              </a:rPr>
              <a:t>Request Form</a:t>
            </a:r>
            <a:endParaRPr lang="en-US" sz="24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Course Continuity: Shift to Online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152C6-6950-974C-8300-C4ACA5CFB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70" y="6015836"/>
            <a:ext cx="2042878" cy="6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80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erlin">
  <a:themeElements>
    <a:clrScheme name="Custom 17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FF00"/>
      </a:hlink>
      <a:folHlink>
        <a:srgbClr val="FFFF0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380</TotalTime>
  <Words>387</Words>
  <Application>Microsoft Macintosh PowerPoint</Application>
  <PresentationFormat>Widescreen</PresentationFormat>
  <Paragraphs>95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Berlin</vt:lpstr>
      <vt:lpstr>Planning for Course Continuity</vt:lpstr>
      <vt:lpstr>PowerPoint Presentation</vt:lpstr>
      <vt:lpstr>Introduction</vt:lpstr>
      <vt:lpstr>Course Continuity: Shift to Online Learning</vt:lpstr>
      <vt:lpstr>Course Continuity: Shift to Online Learning</vt:lpstr>
      <vt:lpstr>Course Continuity: Shift to Online Learning Plan/Adapt</vt:lpstr>
      <vt:lpstr>Course Continuity: Shift to Online Learning Tips</vt:lpstr>
      <vt:lpstr>Course Continuity: Shift to Online Learning</vt:lpstr>
      <vt:lpstr>Course Continuity: Shift to Online Learning</vt:lpstr>
      <vt:lpstr>Course Continuity: Shift to Online Learning</vt:lpstr>
      <vt:lpstr>Contact Us</vt:lpstr>
      <vt:lpstr>Questions</vt:lpstr>
    </vt:vector>
  </TitlesOfParts>
  <Company>Cleveland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Panopto Basics</dc:title>
  <dc:creator>Samantha A Kissel</dc:creator>
  <cp:lastModifiedBy>Sarah R Rutland</cp:lastModifiedBy>
  <cp:revision>25</cp:revision>
  <dcterms:created xsi:type="dcterms:W3CDTF">2020-03-12T12:53:50Z</dcterms:created>
  <dcterms:modified xsi:type="dcterms:W3CDTF">2020-03-14T22:20:05Z</dcterms:modified>
</cp:coreProperties>
</file>