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64" r:id="rId2"/>
    <p:sldId id="265" r:id="rId3"/>
    <p:sldId id="360" r:id="rId4"/>
    <p:sldId id="361" r:id="rId5"/>
    <p:sldId id="362" r:id="rId6"/>
    <p:sldId id="363" r:id="rId7"/>
    <p:sldId id="334" r:id="rId8"/>
    <p:sldId id="327" r:id="rId9"/>
    <p:sldId id="320" r:id="rId10"/>
    <p:sldId id="340" r:id="rId11"/>
    <p:sldId id="337" r:id="rId12"/>
    <p:sldId id="341" r:id="rId13"/>
    <p:sldId id="343" r:id="rId14"/>
    <p:sldId id="338" r:id="rId15"/>
    <p:sldId id="324" r:id="rId16"/>
    <p:sldId id="349" r:id="rId17"/>
    <p:sldId id="348" r:id="rId18"/>
    <p:sldId id="347" r:id="rId19"/>
    <p:sldId id="350" r:id="rId20"/>
    <p:sldId id="322" r:id="rId21"/>
    <p:sldId id="351" r:id="rId22"/>
  </p:sldIdLst>
  <p:sldSz cx="12188825"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3" autoAdjust="0"/>
    <p:restoredTop sz="66769" autoAdjust="0"/>
  </p:normalViewPr>
  <p:slideViewPr>
    <p:cSldViewPr showGuides="1">
      <p:cViewPr varScale="1">
        <p:scale>
          <a:sx n="58" d="100"/>
          <a:sy n="58" d="100"/>
        </p:scale>
        <p:origin x="734" y="29"/>
      </p:cViewPr>
      <p:guideLst>
        <p:guide pos="3839"/>
        <p:guide orient="horz" pos="2160"/>
      </p:guideLst>
    </p:cSldViewPr>
  </p:slideViewPr>
  <p:outlineViewPr>
    <p:cViewPr>
      <p:scale>
        <a:sx n="33" d="100"/>
        <a:sy n="33" d="100"/>
      </p:scale>
      <p:origin x="0" y="-9642"/>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9/3/2020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9/3/2020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w3.org/TR/2008/REC-WCAG20-20081211/#media-equiv-caption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help.blackboard.com/Ally/Ally_for_LMS/Student/Alternative_Formats?utm_medium=Ally&amp;utm_campaign=Product_link&amp;utm_content=Studen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CnuM8NFvu_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Ik_-ECvVWY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13B479-BEBC-4BE6-8937-988E6E552D32}" type="slidenum">
              <a:rPr lang="en-US" smtClean="0"/>
              <a:t>1</a:t>
            </a:fld>
            <a:endParaRPr lang="en-US"/>
          </a:p>
        </p:txBody>
      </p:sp>
    </p:spTree>
    <p:extLst>
      <p:ext uri="{BB962C8B-B14F-4D97-AF65-F5344CB8AC3E}">
        <p14:creationId xmlns:p14="http://schemas.microsoft.com/office/powerpoint/2010/main" val="2216762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3.</a:t>
            </a:r>
          </a:p>
        </p:txBody>
      </p:sp>
      <p:sp>
        <p:nvSpPr>
          <p:cNvPr id="4" name="Slide Number Placeholder 3"/>
          <p:cNvSpPr>
            <a:spLocks noGrp="1"/>
          </p:cNvSpPr>
          <p:nvPr>
            <p:ph type="sldNum" sz="quarter" idx="5"/>
          </p:nvPr>
        </p:nvSpPr>
        <p:spPr/>
        <p:txBody>
          <a:bodyPr/>
          <a:lstStyle/>
          <a:p>
            <a:fld id="{F93199CD-3E1B-4AE6-990F-76F925F5EA9F}" type="slidenum">
              <a:rPr lang="en-US" smtClean="0"/>
              <a:t>10</a:t>
            </a:fld>
            <a:endParaRPr lang="en-US"/>
          </a:p>
        </p:txBody>
      </p:sp>
    </p:spTree>
    <p:extLst>
      <p:ext uri="{BB962C8B-B14F-4D97-AF65-F5344CB8AC3E}">
        <p14:creationId xmlns:p14="http://schemas.microsoft.com/office/powerpoint/2010/main" val="2193797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2.</a:t>
            </a:r>
          </a:p>
        </p:txBody>
      </p:sp>
      <p:sp>
        <p:nvSpPr>
          <p:cNvPr id="4" name="Slide Number Placeholder 3"/>
          <p:cNvSpPr>
            <a:spLocks noGrp="1"/>
          </p:cNvSpPr>
          <p:nvPr>
            <p:ph type="sldNum" sz="quarter" idx="5"/>
          </p:nvPr>
        </p:nvSpPr>
        <p:spPr/>
        <p:txBody>
          <a:bodyPr/>
          <a:lstStyle/>
          <a:p>
            <a:fld id="{F93199CD-3E1B-4AE6-990F-76F925F5EA9F}" type="slidenum">
              <a:rPr lang="en-US" smtClean="0"/>
              <a:t>11</a:t>
            </a:fld>
            <a:endParaRPr lang="en-US"/>
          </a:p>
        </p:txBody>
      </p:sp>
    </p:spTree>
    <p:extLst>
      <p:ext uri="{BB962C8B-B14F-4D97-AF65-F5344CB8AC3E}">
        <p14:creationId xmlns:p14="http://schemas.microsoft.com/office/powerpoint/2010/main" val="2173769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2.</a:t>
            </a:r>
          </a:p>
        </p:txBody>
      </p:sp>
      <p:sp>
        <p:nvSpPr>
          <p:cNvPr id="4" name="Slide Number Placeholder 3"/>
          <p:cNvSpPr>
            <a:spLocks noGrp="1"/>
          </p:cNvSpPr>
          <p:nvPr>
            <p:ph type="sldNum" sz="quarter" idx="5"/>
          </p:nvPr>
        </p:nvSpPr>
        <p:spPr/>
        <p:txBody>
          <a:bodyPr/>
          <a:lstStyle/>
          <a:p>
            <a:fld id="{F93199CD-3E1B-4AE6-990F-76F925F5EA9F}" type="slidenum">
              <a:rPr lang="en-US" smtClean="0"/>
              <a:t>12</a:t>
            </a:fld>
            <a:endParaRPr lang="en-US"/>
          </a:p>
        </p:txBody>
      </p:sp>
    </p:spTree>
    <p:extLst>
      <p:ext uri="{BB962C8B-B14F-4D97-AF65-F5344CB8AC3E}">
        <p14:creationId xmlns:p14="http://schemas.microsoft.com/office/powerpoint/2010/main" val="961383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2. If the summary is long, put a short description of the chart in the Alt Text Description field, and put text directing them to look in the Notes area of the PowerPoint for the slide or at the text below the image in a Word doc for the longer text description.</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13</a:t>
            </a:fld>
            <a:endParaRPr lang="en-US"/>
          </a:p>
        </p:txBody>
      </p:sp>
    </p:spTree>
    <p:extLst>
      <p:ext uri="{BB962C8B-B14F-4D97-AF65-F5344CB8AC3E}">
        <p14:creationId xmlns:p14="http://schemas.microsoft.com/office/powerpoint/2010/main" val="2532517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are good alt text. #1 can be used in an art class, and #2 in a history class.</a:t>
            </a:r>
          </a:p>
        </p:txBody>
      </p:sp>
      <p:sp>
        <p:nvSpPr>
          <p:cNvPr id="4" name="Slide Number Placeholder 3"/>
          <p:cNvSpPr>
            <a:spLocks noGrp="1"/>
          </p:cNvSpPr>
          <p:nvPr>
            <p:ph type="sldNum" sz="quarter" idx="5"/>
          </p:nvPr>
        </p:nvSpPr>
        <p:spPr/>
        <p:txBody>
          <a:bodyPr/>
          <a:lstStyle/>
          <a:p>
            <a:fld id="{F93199CD-3E1B-4AE6-990F-76F925F5EA9F}" type="slidenum">
              <a:rPr lang="en-US" smtClean="0"/>
              <a:t>14</a:t>
            </a:fld>
            <a:endParaRPr lang="en-US"/>
          </a:p>
        </p:txBody>
      </p:sp>
    </p:spTree>
    <p:extLst>
      <p:ext uri="{BB962C8B-B14F-4D97-AF65-F5344CB8AC3E}">
        <p14:creationId xmlns:p14="http://schemas.microsoft.com/office/powerpoint/2010/main" val="937916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Semantic headings created in Word documents by using the Heading 1 through Heading 6 styles can not only help students who use screen readers, but anyone needing a document outline or Table of Contents to help them find and jump to specific information. With proper formatting of headings with Word styles, an author can create a Table of Contents in Word under the References &gt; Table of Contents menu.  When these Word documents are saved as HTML or if they are converted to PDF, the formatting creates logical tagging. </a:t>
            </a:r>
          </a:p>
          <a:p>
            <a:r>
              <a:rPr lang="en-US" sz="1200" kern="1200" dirty="0">
                <a:solidFill>
                  <a:schemeClr val="tx1"/>
                </a:solidFill>
                <a:effectLst/>
                <a:latin typeface="+mn-lt"/>
                <a:ea typeface="+mn-ea"/>
                <a:cs typeface="+mn-cs"/>
              </a:rPr>
              <a:t>Creating simple tables with a table header row formatted to “Repeat as a Header at the top of each page” in Word will produce &lt;</a:t>
            </a:r>
            <a:r>
              <a:rPr lang="en-US" sz="1200" kern="1200" dirty="0" err="1">
                <a:solidFill>
                  <a:schemeClr val="tx1"/>
                </a:solidFill>
                <a:effectLst/>
                <a:latin typeface="+mn-lt"/>
                <a:ea typeface="+mn-ea"/>
                <a:cs typeface="+mn-cs"/>
              </a:rPr>
              <a:t>th</a:t>
            </a:r>
            <a:r>
              <a:rPr lang="en-US" sz="1200" kern="1200" dirty="0">
                <a:solidFill>
                  <a:schemeClr val="tx1"/>
                </a:solidFill>
                <a:effectLst/>
                <a:latin typeface="+mn-lt"/>
                <a:ea typeface="+mn-ea"/>
                <a:cs typeface="+mn-cs"/>
              </a:rPr>
              <a:t>&gt; elements if the document is saved as HTML or PDF. Screen readers read the table header cells before the associated data cell to provide meaning. </a:t>
            </a:r>
          </a:p>
          <a:p>
            <a:r>
              <a:rPr lang="en-US" sz="1200" kern="1200" dirty="0">
                <a:solidFill>
                  <a:schemeClr val="tx1"/>
                </a:solidFill>
                <a:effectLst/>
                <a:latin typeface="+mn-lt"/>
                <a:ea typeface="+mn-ea"/>
                <a:cs typeface="+mn-cs"/>
              </a:rPr>
              <a:t>Leaving our documents in editable format, will allow people with low vision, or disability associated with age and/or eye strain to enlarge text size and change font color to enhance contrast. Not all older or overworked students will seek documentation of this disability.  By not saving your Word documents as a PDF and then requiring a password to prevent editing in Acrobat DC, you make your document more accessible.</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15</a:t>
            </a:fld>
            <a:endParaRPr lang="en-US"/>
          </a:p>
        </p:txBody>
      </p:sp>
    </p:spTree>
    <p:extLst>
      <p:ext uri="{BB962C8B-B14F-4D97-AF65-F5344CB8AC3E}">
        <p14:creationId xmlns:p14="http://schemas.microsoft.com/office/powerpoint/2010/main" val="3665343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Methods is highlighted and then Heading 2 is selected to apply it.</a:t>
            </a:r>
          </a:p>
        </p:txBody>
      </p:sp>
      <p:sp>
        <p:nvSpPr>
          <p:cNvPr id="4" name="Slide Number Placeholder 3"/>
          <p:cNvSpPr>
            <a:spLocks noGrp="1"/>
          </p:cNvSpPr>
          <p:nvPr>
            <p:ph type="sldNum" sz="quarter" idx="5"/>
          </p:nvPr>
        </p:nvSpPr>
        <p:spPr/>
        <p:txBody>
          <a:bodyPr/>
          <a:lstStyle/>
          <a:p>
            <a:fld id="{F93199CD-3E1B-4AE6-990F-76F925F5EA9F}" type="slidenum">
              <a:rPr lang="en-US" smtClean="0"/>
              <a:t>16</a:t>
            </a:fld>
            <a:endParaRPr lang="en-US"/>
          </a:p>
        </p:txBody>
      </p:sp>
    </p:spTree>
    <p:extLst>
      <p:ext uri="{BB962C8B-B14F-4D97-AF65-F5344CB8AC3E}">
        <p14:creationId xmlns:p14="http://schemas.microsoft.com/office/powerpoint/2010/main" val="756399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17</a:t>
            </a:fld>
            <a:endParaRPr lang="en-US"/>
          </a:p>
        </p:txBody>
      </p:sp>
    </p:spTree>
    <p:extLst>
      <p:ext uri="{BB962C8B-B14F-4D97-AF65-F5344CB8AC3E}">
        <p14:creationId xmlns:p14="http://schemas.microsoft.com/office/powerpoint/2010/main" val="571651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borders of cells and table are outlined in black. The table on the left could be separated into two tables, one on Evaluation Methods and another on Grading Scale. It is also only 4 cells and one row. Poor design. </a:t>
            </a:r>
          </a:p>
          <a:p>
            <a:r>
              <a:rPr lang="en-US" dirty="0"/>
              <a:t>Table on the right is properly formatted.</a:t>
            </a:r>
          </a:p>
        </p:txBody>
      </p:sp>
      <p:sp>
        <p:nvSpPr>
          <p:cNvPr id="4" name="Slide Number Placeholder 3"/>
          <p:cNvSpPr>
            <a:spLocks noGrp="1"/>
          </p:cNvSpPr>
          <p:nvPr>
            <p:ph type="sldNum" sz="quarter" idx="5"/>
          </p:nvPr>
        </p:nvSpPr>
        <p:spPr/>
        <p:txBody>
          <a:bodyPr/>
          <a:lstStyle/>
          <a:p>
            <a:fld id="{F93199CD-3E1B-4AE6-990F-76F925F5EA9F}" type="slidenum">
              <a:rPr lang="en-US" smtClean="0"/>
              <a:t>18</a:t>
            </a:fld>
            <a:endParaRPr lang="en-US"/>
          </a:p>
        </p:txBody>
      </p:sp>
    </p:spTree>
    <p:extLst>
      <p:ext uri="{BB962C8B-B14F-4D97-AF65-F5344CB8AC3E}">
        <p14:creationId xmlns:p14="http://schemas.microsoft.com/office/powerpoint/2010/main" val="1604368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19</a:t>
            </a:fld>
            <a:endParaRPr lang="en-US"/>
          </a:p>
        </p:txBody>
      </p:sp>
    </p:spTree>
    <p:extLst>
      <p:ext uri="{BB962C8B-B14F-4D97-AF65-F5344CB8AC3E}">
        <p14:creationId xmlns:p14="http://schemas.microsoft.com/office/powerpoint/2010/main" val="1600353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info: Heather Caprette, h.Caprette@csuohio.edu, 216-802-3142;  Jeff Dell, j.dell@csuohio.edu, 216-875-9938.</a:t>
            </a:r>
          </a:p>
        </p:txBody>
      </p:sp>
      <p:sp>
        <p:nvSpPr>
          <p:cNvPr id="4" name="Slide Number Placeholder 3"/>
          <p:cNvSpPr>
            <a:spLocks noGrp="1"/>
          </p:cNvSpPr>
          <p:nvPr>
            <p:ph type="sldNum" sz="quarter" idx="5"/>
          </p:nvPr>
        </p:nvSpPr>
        <p:spPr/>
        <p:txBody>
          <a:bodyPr/>
          <a:lstStyle/>
          <a:p>
            <a:fld id="{F93199CD-3E1B-4AE6-990F-76F925F5EA9F}" type="slidenum">
              <a:rPr lang="en-US" smtClean="0"/>
              <a:t>2</a:t>
            </a:fld>
            <a:endParaRPr lang="en-US"/>
          </a:p>
        </p:txBody>
      </p:sp>
    </p:spTree>
    <p:extLst>
      <p:ext uri="{BB962C8B-B14F-4D97-AF65-F5344CB8AC3E}">
        <p14:creationId xmlns:p14="http://schemas.microsoft.com/office/powerpoint/2010/main" val="2706702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Synchronized captions with a prerecorded video are required to meet WCAG 2.0 standard at A level. Audio descriptions could be present, except when the media is an alternative for text in the image.  </a:t>
            </a:r>
            <a:r>
              <a:rPr lang="en-US" dirty="0">
                <a:solidFill>
                  <a:srgbClr val="002060"/>
                </a:solidFill>
                <a:hlinkClick r:id="rId3">
                  <a:extLst>
                    <a:ext uri="{A12FA001-AC4F-418D-AE19-62706E023703}">
                      <ahyp:hlinkClr xmlns:ahyp="http://schemas.microsoft.com/office/drawing/2018/hyperlinkcolor" val="tx"/>
                    </a:ext>
                  </a:extLst>
                </a:hlinkClick>
              </a:rPr>
              <a:t>https://www.w3.org/TR/2008/REC-WCAG20-20081211/#media-equiv-captions</a:t>
            </a:r>
            <a:endParaRPr lang="en-US" dirty="0">
              <a:solidFill>
                <a:srgbClr val="002060"/>
              </a:solidFill>
            </a:endParaRPr>
          </a:p>
          <a:p>
            <a:r>
              <a:rPr lang="en-US" dirty="0"/>
              <a:t>Synchronized captions with </a:t>
            </a:r>
            <a:r>
              <a:rPr lang="en-US" b="1" dirty="0"/>
              <a:t>live</a:t>
            </a:r>
            <a:r>
              <a:rPr lang="en-US" dirty="0"/>
              <a:t> recordings meets level AA.  Audio descriptions for all synchronized prerecorded video (even alternatives for images of text) meets level AA also.  Sign language with prerecorded media is provided meets level AAA. </a:t>
            </a:r>
          </a:p>
          <a:p>
            <a:r>
              <a:rPr lang="en-US" dirty="0"/>
              <a:t>Gotranscript.com</a:t>
            </a:r>
          </a:p>
        </p:txBody>
      </p:sp>
      <p:sp>
        <p:nvSpPr>
          <p:cNvPr id="4" name="Slide Number Placeholder 3"/>
          <p:cNvSpPr>
            <a:spLocks noGrp="1"/>
          </p:cNvSpPr>
          <p:nvPr>
            <p:ph type="sldNum" sz="quarter" idx="5"/>
          </p:nvPr>
        </p:nvSpPr>
        <p:spPr/>
        <p:txBody>
          <a:bodyPr/>
          <a:lstStyle/>
          <a:p>
            <a:fld id="{F93199CD-3E1B-4AE6-990F-76F925F5EA9F}" type="slidenum">
              <a:rPr lang="en-US" smtClean="0"/>
              <a:t>20</a:t>
            </a:fld>
            <a:endParaRPr lang="en-US"/>
          </a:p>
        </p:txBody>
      </p:sp>
    </p:spTree>
    <p:extLst>
      <p:ext uri="{BB962C8B-B14F-4D97-AF65-F5344CB8AC3E}">
        <p14:creationId xmlns:p14="http://schemas.microsoft.com/office/powerpoint/2010/main" val="412399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21</a:t>
            </a:fld>
            <a:endParaRPr lang="en-US"/>
          </a:p>
        </p:txBody>
      </p:sp>
    </p:spTree>
    <p:extLst>
      <p:ext uri="{BB962C8B-B14F-4D97-AF65-F5344CB8AC3E}">
        <p14:creationId xmlns:p14="http://schemas.microsoft.com/office/powerpoint/2010/main" val="1507293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format chart at </a:t>
            </a:r>
            <a:r>
              <a:rPr lang="en-US" dirty="0">
                <a:solidFill>
                  <a:schemeClr val="bg2">
                    <a:lumMod val="75000"/>
                    <a:lumOff val="25000"/>
                  </a:schemeClr>
                </a:solidFill>
                <a:hlinkClick r:id="rId3">
                  <a:extLst>
                    <a:ext uri="{A12FA001-AC4F-418D-AE19-62706E023703}">
                      <ahyp:hlinkClr xmlns:ahyp="http://schemas.microsoft.com/office/drawing/2018/hyperlinkcolor" val="tx"/>
                    </a:ext>
                  </a:extLst>
                </a:hlinkClick>
              </a:rPr>
              <a:t>https://help.blackboard.com/Ally/Ally_for_LMS/Student/Alternative_Formats?utm_medium=Ally&amp;utm_campaign=Product_link&amp;utm_content=Student</a:t>
            </a:r>
            <a:endParaRPr lang="en-US" dirty="0">
              <a:solidFill>
                <a:schemeClr val="bg2">
                  <a:lumMod val="75000"/>
                  <a:lumOff val="25000"/>
                </a:schemeClr>
              </a:solidFill>
            </a:endParaRPr>
          </a:p>
          <a:p>
            <a:r>
              <a:rPr lang="en-US" b="0" i="0" dirty="0">
                <a:solidFill>
                  <a:srgbClr val="000000"/>
                </a:solidFill>
                <a:effectLst/>
                <a:latin typeface="Source Sans Pro" panose="020B0503030403020204" pitchFamily="34" charset="0"/>
              </a:rPr>
              <a:t>The electronic braille alternative creates a BRF file that can be read on a refreshable Braille display (RBD), other Braille reading devices, or within a Braille software like Duxbury. BRF will carry spelling, punctuation, and format of text.</a:t>
            </a:r>
          </a:p>
          <a:p>
            <a:r>
              <a:rPr lang="en-US" b="0" i="0" dirty="0">
                <a:solidFill>
                  <a:srgbClr val="000000"/>
                </a:solidFill>
                <a:effectLst/>
                <a:latin typeface="Source Sans Pro" panose="020B0503030403020204" pitchFamily="34" charset="0"/>
              </a:rPr>
              <a:t>Mp3 can be used while commuting, eyes tired, low vision or blindness.</a:t>
            </a:r>
          </a:p>
          <a:p>
            <a:r>
              <a:rPr lang="en-US" b="0" i="0" dirty="0" err="1">
                <a:solidFill>
                  <a:srgbClr val="000000"/>
                </a:solidFill>
                <a:effectLst/>
                <a:latin typeface="Source Sans Pro" panose="020B0503030403020204" pitchFamily="34" charset="0"/>
              </a:rPr>
              <a:t>ePub</a:t>
            </a:r>
            <a:r>
              <a:rPr lang="en-US" b="0" i="0" dirty="0">
                <a:solidFill>
                  <a:srgbClr val="000000"/>
                </a:solidFill>
                <a:effectLst/>
                <a:latin typeface="Source Sans Pro" panose="020B0503030403020204" pitchFamily="34" charset="0"/>
              </a:rPr>
              <a:t> format reflows for the mobile device a student is on. Can highlight content, take notes, text to speech, adjust contrast or text size.</a:t>
            </a:r>
          </a:p>
          <a:p>
            <a:r>
              <a:rPr lang="en-US" b="0" i="0" dirty="0" err="1">
                <a:solidFill>
                  <a:srgbClr val="000000"/>
                </a:solidFill>
                <a:effectLst/>
                <a:latin typeface="Source Sans Pro" panose="020B0503030403020204" pitchFamily="34" charset="0"/>
              </a:rPr>
              <a:t>BeeLine</a:t>
            </a:r>
            <a:r>
              <a:rPr lang="en-US" b="0" i="0" dirty="0">
                <a:solidFill>
                  <a:srgbClr val="000000"/>
                </a:solidFill>
                <a:effectLst/>
                <a:latin typeface="Source Sans Pro" panose="020B0503030403020204" pitchFamily="34" charset="0"/>
              </a:rPr>
              <a:t> Reader shows text in gradients of red, black and blue within an HTML version of the document. Helps students with a lot of reading and those who can loose focus easily – dyslexia, ADHD, low vision.</a:t>
            </a:r>
          </a:p>
          <a:p>
            <a:r>
              <a:rPr lang="en-US" b="0" i="0" dirty="0">
                <a:solidFill>
                  <a:srgbClr val="000000"/>
                </a:solidFill>
                <a:effectLst/>
                <a:latin typeface="Source Sans Pro" panose="020B0503030403020204" pitchFamily="34" charset="0"/>
              </a:rPr>
              <a:t>Under Course Tools there is an Accessibility Report for the whole course which shows the issues found in the course content. You can click through to go to a document and fix it at that point.</a:t>
            </a:r>
          </a:p>
          <a:p>
            <a:endParaRPr lang="en-US" b="0" i="0" dirty="0">
              <a:solidFill>
                <a:srgbClr val="000000"/>
              </a:solidFill>
              <a:effectLst/>
              <a:latin typeface="Source Sans Pro" panose="020B0503030403020204" pitchFamily="34" charset="0"/>
            </a:endParaRPr>
          </a:p>
          <a:p>
            <a:endParaRPr lang="en-US" b="0" i="0" dirty="0">
              <a:solidFill>
                <a:schemeClr val="bg2">
                  <a:lumMod val="75000"/>
                  <a:lumOff val="25000"/>
                </a:schemeClr>
              </a:solidFill>
              <a:effectLst/>
              <a:latin typeface="Source Sans Pro" panose="020B0503030403020204" pitchFamily="34" charset="0"/>
            </a:endParaRPr>
          </a:p>
          <a:p>
            <a:endParaRPr lang="en-US" dirty="0">
              <a:solidFill>
                <a:schemeClr val="bg2">
                  <a:lumMod val="75000"/>
                  <a:lumOff val="25000"/>
                </a:schemeClr>
              </a:solidFill>
            </a:endParaRP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3</a:t>
            </a:fld>
            <a:endParaRPr lang="en-US"/>
          </a:p>
        </p:txBody>
      </p:sp>
    </p:spTree>
    <p:extLst>
      <p:ext uri="{BB962C8B-B14F-4D97-AF65-F5344CB8AC3E}">
        <p14:creationId xmlns:p14="http://schemas.microsoft.com/office/powerpoint/2010/main" val="326675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hlinkClick r:id="rId3">
                  <a:extLst>
                    <a:ext uri="{A12FA001-AC4F-418D-AE19-62706E023703}">
                      <ahyp:hlinkClr xmlns:ahyp="http://schemas.microsoft.com/office/drawing/2018/hyperlinkcolor" val="tx"/>
                    </a:ext>
                  </a:extLst>
                </a:hlinkClick>
              </a:rPr>
              <a:t>https://youtu.be/CnuM8NFvu_M</a:t>
            </a:r>
            <a:r>
              <a:rPr lang="en-US" dirty="0">
                <a:solidFill>
                  <a:schemeClr val="bg1"/>
                </a:solidFill>
              </a:rPr>
              <a:t> </a:t>
            </a:r>
          </a:p>
        </p:txBody>
      </p:sp>
      <p:sp>
        <p:nvSpPr>
          <p:cNvPr id="4" name="Slide Number Placeholder 3"/>
          <p:cNvSpPr>
            <a:spLocks noGrp="1"/>
          </p:cNvSpPr>
          <p:nvPr>
            <p:ph type="sldNum" sz="quarter" idx="5"/>
          </p:nvPr>
        </p:nvSpPr>
        <p:spPr/>
        <p:txBody>
          <a:bodyPr/>
          <a:lstStyle/>
          <a:p>
            <a:fld id="{F93199CD-3E1B-4AE6-990F-76F925F5EA9F}" type="slidenum">
              <a:rPr lang="en-US" smtClean="0"/>
              <a:t>4</a:t>
            </a:fld>
            <a:endParaRPr lang="en-US"/>
          </a:p>
        </p:txBody>
      </p:sp>
    </p:spTree>
    <p:extLst>
      <p:ext uri="{BB962C8B-B14F-4D97-AF65-F5344CB8AC3E}">
        <p14:creationId xmlns:p14="http://schemas.microsoft.com/office/powerpoint/2010/main" val="2398316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hlinkClick r:id="rId3">
                  <a:extLst>
                    <a:ext uri="{A12FA001-AC4F-418D-AE19-62706E023703}">
                      <ahyp:hlinkClr xmlns:ahyp="http://schemas.microsoft.com/office/drawing/2018/hyperlinkcolor" val="tx"/>
                    </a:ext>
                  </a:extLst>
                </a:hlinkClick>
              </a:rPr>
              <a:t>https://youtu.be/Ik_-ECvVWYs</a:t>
            </a:r>
            <a:r>
              <a:rPr lang="en-US" dirty="0">
                <a:solidFill>
                  <a:schemeClr val="bg1"/>
                </a:solidFill>
              </a:rPr>
              <a:t> </a:t>
            </a:r>
          </a:p>
        </p:txBody>
      </p:sp>
      <p:sp>
        <p:nvSpPr>
          <p:cNvPr id="4" name="Slide Number Placeholder 3"/>
          <p:cNvSpPr>
            <a:spLocks noGrp="1"/>
          </p:cNvSpPr>
          <p:nvPr>
            <p:ph type="sldNum" sz="quarter" idx="5"/>
          </p:nvPr>
        </p:nvSpPr>
        <p:spPr/>
        <p:txBody>
          <a:bodyPr/>
          <a:lstStyle/>
          <a:p>
            <a:fld id="{F93199CD-3E1B-4AE6-990F-76F925F5EA9F}" type="slidenum">
              <a:rPr lang="en-US" smtClean="0"/>
              <a:t>5</a:t>
            </a:fld>
            <a:endParaRPr lang="en-US"/>
          </a:p>
        </p:txBody>
      </p:sp>
    </p:spTree>
    <p:extLst>
      <p:ext uri="{BB962C8B-B14F-4D97-AF65-F5344CB8AC3E}">
        <p14:creationId xmlns:p14="http://schemas.microsoft.com/office/powerpoint/2010/main" val="3868140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https://youtu.be/tOORcSEjtJU</a:t>
            </a:r>
          </a:p>
        </p:txBody>
      </p:sp>
      <p:sp>
        <p:nvSpPr>
          <p:cNvPr id="4" name="Slide Number Placeholder 3"/>
          <p:cNvSpPr>
            <a:spLocks noGrp="1"/>
          </p:cNvSpPr>
          <p:nvPr>
            <p:ph type="sldNum" sz="quarter" idx="5"/>
          </p:nvPr>
        </p:nvSpPr>
        <p:spPr/>
        <p:txBody>
          <a:bodyPr/>
          <a:lstStyle/>
          <a:p>
            <a:fld id="{F93199CD-3E1B-4AE6-990F-76F925F5EA9F}" type="slidenum">
              <a:rPr lang="en-US" smtClean="0"/>
              <a:t>6</a:t>
            </a:fld>
            <a:endParaRPr lang="en-US"/>
          </a:p>
        </p:txBody>
      </p:sp>
    </p:spTree>
    <p:extLst>
      <p:ext uri="{BB962C8B-B14F-4D97-AF65-F5344CB8AC3E}">
        <p14:creationId xmlns:p14="http://schemas.microsoft.com/office/powerpoint/2010/main" val="2612411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7</a:t>
            </a:fld>
            <a:endParaRPr lang="en-US"/>
          </a:p>
        </p:txBody>
      </p:sp>
    </p:spTree>
    <p:extLst>
      <p:ext uri="{BB962C8B-B14F-4D97-AF65-F5344CB8AC3E}">
        <p14:creationId xmlns:p14="http://schemas.microsoft.com/office/powerpoint/2010/main" val="2570026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8</a:t>
            </a:fld>
            <a:endParaRPr lang="en-US"/>
          </a:p>
        </p:txBody>
      </p:sp>
    </p:spTree>
    <p:extLst>
      <p:ext uri="{BB962C8B-B14F-4D97-AF65-F5344CB8AC3E}">
        <p14:creationId xmlns:p14="http://schemas.microsoft.com/office/powerpoint/2010/main" val="928885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DiagramCenter.org has guidelines on how to write alternative text for complex images. Keep alt text brief and context-specific.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9</a:t>
            </a:fld>
            <a:endParaRPr lang="en-US"/>
          </a:p>
        </p:txBody>
      </p:sp>
    </p:spTree>
    <p:extLst>
      <p:ext uri="{BB962C8B-B14F-4D97-AF65-F5344CB8AC3E}">
        <p14:creationId xmlns:p14="http://schemas.microsoft.com/office/powerpoint/2010/main" val="3553392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t>Click to edit Master title style</a:t>
            </a: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Click to edit Master subtitle style</a:t>
            </a: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9/3/2020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t>Click to edit Master title style</a:t>
            </a: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9/3/2020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lvl5pPr>
              <a:defRPr/>
            </a:lvl5pPr>
            <a:lvl6pPr>
              <a:defRPr/>
            </a:lvl6pPr>
          </a:lstStyle>
          <a:p>
            <a:pPr lvl="0"/>
            <a:r>
              <a:t>Click to edit Master text styles</a:t>
            </a:r>
          </a:p>
          <a:p>
            <a:pPr lvl="1"/>
            <a:r>
              <a:t>Second level</a:t>
            </a:r>
          </a:p>
          <a:p>
            <a:pPr lvl="2"/>
            <a:r>
              <a:t>Third level</a:t>
            </a:r>
          </a:p>
          <a:p>
            <a:pPr lvl="3"/>
            <a:r>
              <a:t>Fourth level</a:t>
            </a:r>
          </a:p>
          <a:p>
            <a:pPr lvl="4"/>
            <a:r>
              <a:t>Fifth level</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9/3/2020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t>Click to edit Master title style</a:t>
            </a: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9/3/2020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9/3/2020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t>Click to edit Master title style</a:t>
            </a: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9/3/2020</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9/3/2020</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9/3/2020</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t>Click to edit Master title style</a:t>
            </a: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9/3/2020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t>Click to edit Master title style</a:t>
            </a: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9/3/2020</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t>Click to edit Master title style</a:t>
            </a: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9/3/2020</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gallica.bnf.fr/ark:/12148/btv1b103025148/"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eveloper.paciellogroup.com/resources/contrastanalyse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4.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pressbooks.ulib.csuohio.edu/accessibility/chapter/how-to-take-advantage-of-youtubes-auto-generated-caption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CnuM8NFvu_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Ik_-ECvVWY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tOORcSEjtJ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suohio.edu/sites/default/files/StudentCodeOfConduct.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7F9BD3-813E-4E6C-8AF4-0AC6688F2AC6}"/>
              </a:ext>
            </a:extLst>
          </p:cNvPr>
          <p:cNvPicPr/>
          <p:nvPr/>
        </p:nvPicPr>
        <p:blipFill rotWithShape="1">
          <a:blip r:embed="rId3">
            <a:extLst>
              <a:ext uri="{BEBA8EAE-BF5A-486C-A8C5-ECC9F3942E4B}">
                <a14:imgProps xmlns:a14="http://schemas.microsoft.com/office/drawing/2010/main">
                  <a14:imgLayer r:embed="rId4">
                    <a14:imgEffect>
                      <a14:sharpenSoften amount="20000"/>
                    </a14:imgEffect>
                  </a14:imgLayer>
                </a14:imgProps>
              </a:ext>
            </a:extLst>
          </a:blip>
          <a:srcRect l="6223" t="15804" r="56253" b="15038"/>
          <a:stretch/>
        </p:blipFill>
        <p:spPr bwMode="auto">
          <a:xfrm>
            <a:off x="-27665" y="-54787"/>
            <a:ext cx="12218668" cy="70377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214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9E45-4300-4D13-8591-25A8CC5FC492}"/>
              </a:ext>
            </a:extLst>
          </p:cNvPr>
          <p:cNvSpPr>
            <a:spLocks noGrp="1"/>
          </p:cNvSpPr>
          <p:nvPr>
            <p:ph type="title"/>
          </p:nvPr>
        </p:nvSpPr>
        <p:spPr/>
        <p:txBody>
          <a:bodyPr/>
          <a:lstStyle/>
          <a:p>
            <a:r>
              <a:rPr lang="en-US" dirty="0"/>
              <a:t>Good vs. Bad Alt Text – example 1</a:t>
            </a:r>
          </a:p>
        </p:txBody>
      </p:sp>
      <p:sp>
        <p:nvSpPr>
          <p:cNvPr id="3" name="Content Placeholder 2" descr="Four boats traveling on the Thames river with the Palace of Westminster and Big Ben in the background">
            <a:extLst>
              <a:ext uri="{FF2B5EF4-FFF2-40B4-BE49-F238E27FC236}">
                <a16:creationId xmlns:a16="http://schemas.microsoft.com/office/drawing/2014/main" id="{13092D5F-0323-441B-B333-6278417DF498}"/>
              </a:ext>
            </a:extLst>
          </p:cNvPr>
          <p:cNvSpPr>
            <a:spLocks noGrp="1"/>
          </p:cNvSpPr>
          <p:nvPr>
            <p:ph sz="half" idx="1"/>
          </p:nvPr>
        </p:nvSpPr>
        <p:spPr/>
        <p:txBody>
          <a:bodyPr/>
          <a:lstStyle/>
          <a:p>
            <a:pPr marL="0" indent="0">
              <a:buNone/>
            </a:pPr>
            <a:r>
              <a:rPr lang="en-US" dirty="0"/>
              <a:t>Which alt text is best?</a:t>
            </a:r>
          </a:p>
          <a:p>
            <a:pPr marL="457200" indent="-457200">
              <a:buFont typeface="+mj-lt"/>
              <a:buAutoNum type="arabicPeriod"/>
            </a:pPr>
            <a:r>
              <a:rPr lang="en-US" dirty="0"/>
              <a:t>“Westminster.png”</a:t>
            </a:r>
          </a:p>
          <a:p>
            <a:pPr marL="457200" indent="-457200">
              <a:buFont typeface="+mj-lt"/>
              <a:buAutoNum type="arabicPeriod"/>
            </a:pPr>
            <a:r>
              <a:rPr lang="en-US" dirty="0"/>
              <a:t>“Photo of Westminster”</a:t>
            </a:r>
          </a:p>
          <a:p>
            <a:pPr marL="457200" indent="-457200">
              <a:buFont typeface="+mj-lt"/>
              <a:buAutoNum type="arabicPeriod"/>
            </a:pPr>
            <a:r>
              <a:rPr lang="en-US" dirty="0"/>
              <a:t>“Four boats traveling on the Thames river with the Palace of Westminster and Big Ben in the background”</a:t>
            </a:r>
          </a:p>
        </p:txBody>
      </p:sp>
      <p:pic>
        <p:nvPicPr>
          <p:cNvPr id="6" name="Content Placeholder 5" descr="Four boats traveling on the Thames river with the Palace of Westminster and Big Ben in the background">
            <a:extLst>
              <a:ext uri="{FF2B5EF4-FFF2-40B4-BE49-F238E27FC236}">
                <a16:creationId xmlns:a16="http://schemas.microsoft.com/office/drawing/2014/main" id="{970ACE62-3960-419F-9EBA-B18F00A8292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87744" y="2362200"/>
            <a:ext cx="4419600" cy="2925742"/>
          </a:xfrm>
        </p:spPr>
      </p:pic>
    </p:spTree>
    <p:extLst>
      <p:ext uri="{BB962C8B-B14F-4D97-AF65-F5344CB8AC3E}">
        <p14:creationId xmlns:p14="http://schemas.microsoft.com/office/powerpoint/2010/main" val="385533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75DC7-6D0F-4255-BD8E-3D3531D275D1}"/>
              </a:ext>
            </a:extLst>
          </p:cNvPr>
          <p:cNvSpPr>
            <a:spLocks noGrp="1"/>
          </p:cNvSpPr>
          <p:nvPr>
            <p:ph type="title"/>
          </p:nvPr>
        </p:nvSpPr>
        <p:spPr>
          <a:xfrm>
            <a:off x="1522413" y="380999"/>
            <a:ext cx="9144001" cy="746417"/>
          </a:xfrm>
        </p:spPr>
        <p:txBody>
          <a:bodyPr>
            <a:normAutofit/>
          </a:bodyPr>
          <a:lstStyle/>
          <a:p>
            <a:r>
              <a:rPr lang="en-US" dirty="0"/>
              <a:t>Good vs. Bad Alt Text – example 2</a:t>
            </a:r>
          </a:p>
        </p:txBody>
      </p:sp>
      <p:sp>
        <p:nvSpPr>
          <p:cNvPr id="3" name="Content Placeholder 2">
            <a:extLst>
              <a:ext uri="{FF2B5EF4-FFF2-40B4-BE49-F238E27FC236}">
                <a16:creationId xmlns:a16="http://schemas.microsoft.com/office/drawing/2014/main" id="{409028FE-1F82-4BAB-84B2-41CE97060E21}"/>
              </a:ext>
            </a:extLst>
          </p:cNvPr>
          <p:cNvSpPr>
            <a:spLocks noGrp="1"/>
          </p:cNvSpPr>
          <p:nvPr>
            <p:ph idx="1"/>
          </p:nvPr>
        </p:nvSpPr>
        <p:spPr>
          <a:xfrm>
            <a:off x="1522413" y="1219200"/>
            <a:ext cx="10058399" cy="5105399"/>
          </a:xfrm>
        </p:spPr>
        <p:txBody>
          <a:bodyPr/>
          <a:lstStyle/>
          <a:p>
            <a:pPr marL="0" indent="0">
              <a:buNone/>
            </a:pPr>
            <a:r>
              <a:rPr lang="en-US" dirty="0"/>
              <a:t>This image was copied from a Google Image Search and pasted into PowerPoint.  Which alt text should you use?</a:t>
            </a:r>
          </a:p>
          <a:p>
            <a:pPr marL="0" indent="0">
              <a:buNone/>
            </a:pPr>
            <a:endParaRPr lang="en-US" dirty="0"/>
          </a:p>
          <a:p>
            <a:pPr marL="457200" indent="-457200">
              <a:buFont typeface="+mj-lt"/>
              <a:buAutoNum type="arabicPeriod"/>
            </a:pPr>
            <a:r>
              <a:rPr lang="en-US" dirty="0"/>
              <a:t> “Image result for diverse group of people”</a:t>
            </a:r>
          </a:p>
          <a:p>
            <a:pPr marL="457200" indent="-457200">
              <a:buFont typeface="+mj-lt"/>
              <a:buAutoNum type="arabicPeriod"/>
            </a:pPr>
            <a:r>
              <a:rPr lang="en-US" dirty="0"/>
              <a:t>“Diverse group of people”</a:t>
            </a:r>
          </a:p>
          <a:p>
            <a:pPr marL="457200" indent="-457200">
              <a:buFont typeface="+mj-lt"/>
              <a:buAutoNum type="arabicPeriod"/>
            </a:pPr>
            <a:r>
              <a:rPr lang="en-US" dirty="0"/>
              <a:t>“Image of diverse group of people”</a:t>
            </a:r>
          </a:p>
          <a:p>
            <a:pPr marL="0" indent="0">
              <a:buNone/>
            </a:pPr>
            <a:endParaRPr lang="en-US" dirty="0"/>
          </a:p>
          <a:p>
            <a:pPr marL="0" indent="0">
              <a:buNone/>
            </a:pPr>
            <a:endParaRPr lang="en-US" dirty="0"/>
          </a:p>
        </p:txBody>
      </p:sp>
      <p:pic>
        <p:nvPicPr>
          <p:cNvPr id="5" name="Picture 4" descr="Diverse group of people illustration copied from Google image search.">
            <a:extLst>
              <a:ext uri="{FF2B5EF4-FFF2-40B4-BE49-F238E27FC236}">
                <a16:creationId xmlns:a16="http://schemas.microsoft.com/office/drawing/2014/main" id="{E1DA4DE8-7E40-438D-BAF1-CE2155B3B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074" y="3390900"/>
            <a:ext cx="4693325" cy="2667000"/>
          </a:xfrm>
          <a:prstGeom prst="rect">
            <a:avLst/>
          </a:prstGeom>
        </p:spPr>
      </p:pic>
    </p:spTree>
    <p:extLst>
      <p:ext uri="{BB962C8B-B14F-4D97-AF65-F5344CB8AC3E}">
        <p14:creationId xmlns:p14="http://schemas.microsoft.com/office/powerpoint/2010/main" val="188173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800F0-2C3D-48FB-BDDF-D2C859377477}"/>
              </a:ext>
            </a:extLst>
          </p:cNvPr>
          <p:cNvSpPr>
            <a:spLocks noGrp="1"/>
          </p:cNvSpPr>
          <p:nvPr>
            <p:ph type="title"/>
          </p:nvPr>
        </p:nvSpPr>
        <p:spPr/>
        <p:txBody>
          <a:bodyPr/>
          <a:lstStyle/>
          <a:p>
            <a:r>
              <a:rPr lang="en-US" dirty="0"/>
              <a:t>Good vs. Bad Alt Text – example 3</a:t>
            </a:r>
          </a:p>
        </p:txBody>
      </p:sp>
      <p:sp>
        <p:nvSpPr>
          <p:cNvPr id="3" name="Content Placeholder 2">
            <a:extLst>
              <a:ext uri="{FF2B5EF4-FFF2-40B4-BE49-F238E27FC236}">
                <a16:creationId xmlns:a16="http://schemas.microsoft.com/office/drawing/2014/main" id="{3BE333B6-68CE-42A8-A5A8-DCFD1F2ECD42}"/>
              </a:ext>
            </a:extLst>
          </p:cNvPr>
          <p:cNvSpPr>
            <a:spLocks noGrp="1"/>
          </p:cNvSpPr>
          <p:nvPr>
            <p:ph sz="half" idx="1"/>
          </p:nvPr>
        </p:nvSpPr>
        <p:spPr>
          <a:xfrm>
            <a:off x="1504781" y="1905000"/>
            <a:ext cx="5199231" cy="4343399"/>
          </a:xfrm>
        </p:spPr>
        <p:txBody>
          <a:bodyPr/>
          <a:lstStyle/>
          <a:p>
            <a:pPr marL="0" indent="0">
              <a:buNone/>
            </a:pPr>
            <a:r>
              <a:rPr lang="en-US" dirty="0"/>
              <a:t>Which is the best alt text?</a:t>
            </a:r>
          </a:p>
          <a:p>
            <a:pPr marL="457200" indent="-457200">
              <a:buFont typeface="+mj-lt"/>
              <a:buAutoNum type="arabicPeriod"/>
            </a:pPr>
            <a:r>
              <a:rPr lang="en-US" dirty="0"/>
              <a:t>“</a:t>
            </a:r>
            <a:r>
              <a:rPr lang="en-US" dirty="0">
                <a:hlinkClick r:id="rId3"/>
              </a:rPr>
              <a:t>https://gallica.bnf.fr/ark:/12148/btv1b103025148/</a:t>
            </a:r>
            <a:r>
              <a:rPr lang="en-US" dirty="0"/>
              <a:t>”</a:t>
            </a:r>
          </a:p>
          <a:p>
            <a:pPr marL="457200" indent="-457200">
              <a:buFont typeface="+mj-lt"/>
              <a:buAutoNum type="arabicPeriod"/>
            </a:pPr>
            <a:r>
              <a:rPr lang="en-US" dirty="0"/>
              <a:t>“</a:t>
            </a:r>
            <a:r>
              <a:rPr lang="en-US" dirty="0" err="1"/>
              <a:t>Civillians</a:t>
            </a:r>
            <a:r>
              <a:rPr lang="en-US" dirty="0"/>
              <a:t> and soldiers shooting, while the sky is filled with black smoke and the Bastille is on fire in the background. </a:t>
            </a:r>
            <a:r>
              <a:rPr lang="en-US" dirty="0">
                <a:hlinkClick r:id="rId3"/>
              </a:rPr>
              <a:t>https://gallica.bnf.fr/ark:/12148/btv1b103025148/</a:t>
            </a:r>
            <a:r>
              <a:rPr lang="en-US" dirty="0"/>
              <a:t>”</a:t>
            </a:r>
          </a:p>
        </p:txBody>
      </p:sp>
      <p:pic>
        <p:nvPicPr>
          <p:cNvPr id="6" name="Content Placeholder 5" descr="Civillians and soldiers shooting, while the sky is filled with black smoke and the Bastille is on fire in the background. https://gallica.bnf.fr/ark:/12148/btv1b103025148/">
            <a:extLst>
              <a:ext uri="{FF2B5EF4-FFF2-40B4-BE49-F238E27FC236}">
                <a16:creationId xmlns:a16="http://schemas.microsoft.com/office/drawing/2014/main" id="{166DF92D-9AEB-4677-B088-13FF3C85D9EC}"/>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908771" y="2311956"/>
            <a:ext cx="4148277" cy="3098244"/>
          </a:xfrm>
        </p:spPr>
      </p:pic>
    </p:spTree>
    <p:extLst>
      <p:ext uri="{BB962C8B-B14F-4D97-AF65-F5344CB8AC3E}">
        <p14:creationId xmlns:p14="http://schemas.microsoft.com/office/powerpoint/2010/main" val="277738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A3FD4-619C-4B10-A1C9-DD8179B1C7B9}"/>
              </a:ext>
            </a:extLst>
          </p:cNvPr>
          <p:cNvSpPr>
            <a:spLocks noGrp="1"/>
          </p:cNvSpPr>
          <p:nvPr>
            <p:ph type="title"/>
          </p:nvPr>
        </p:nvSpPr>
        <p:spPr/>
        <p:txBody>
          <a:bodyPr/>
          <a:lstStyle/>
          <a:p>
            <a:r>
              <a:rPr lang="en-US" dirty="0"/>
              <a:t>Good vs. Bad Alt Text – example 4</a:t>
            </a:r>
          </a:p>
        </p:txBody>
      </p:sp>
      <p:sp>
        <p:nvSpPr>
          <p:cNvPr id="3" name="Content Placeholder 2">
            <a:extLst>
              <a:ext uri="{FF2B5EF4-FFF2-40B4-BE49-F238E27FC236}">
                <a16:creationId xmlns:a16="http://schemas.microsoft.com/office/drawing/2014/main" id="{4914C5ED-F496-4549-A984-9EA01A62935F}"/>
              </a:ext>
            </a:extLst>
          </p:cNvPr>
          <p:cNvSpPr>
            <a:spLocks noGrp="1"/>
          </p:cNvSpPr>
          <p:nvPr>
            <p:ph sz="half" idx="1"/>
          </p:nvPr>
        </p:nvSpPr>
        <p:spPr>
          <a:xfrm>
            <a:off x="1504781" y="1905001"/>
            <a:ext cx="5580231" cy="4114800"/>
          </a:xfrm>
        </p:spPr>
        <p:txBody>
          <a:bodyPr>
            <a:normAutofit fontScale="92500" lnSpcReduction="10000"/>
          </a:bodyPr>
          <a:lstStyle/>
          <a:p>
            <a:pPr marL="0" indent="0">
              <a:buNone/>
            </a:pPr>
            <a:r>
              <a:rPr lang="en-US" dirty="0"/>
              <a:t>Which is best alt text?</a:t>
            </a:r>
          </a:p>
          <a:p>
            <a:pPr marL="457200" indent="-457200">
              <a:buFont typeface="+mj-lt"/>
              <a:buAutoNum type="arabicPeriod"/>
            </a:pPr>
            <a:r>
              <a:rPr lang="en-US" dirty="0"/>
              <a:t>Causes of the deforestation of the Amazon, 2000 – 2005</a:t>
            </a:r>
          </a:p>
          <a:p>
            <a:pPr marL="457200" indent="-457200">
              <a:buFont typeface="+mj-lt"/>
              <a:buAutoNum type="arabicPeriod"/>
            </a:pPr>
            <a:r>
              <a:rPr lang="en-US" dirty="0"/>
              <a:t>Chart that shows the causes of deforestation in the Amazon between 2000 and 2005. 'Cattle ranches' are shown as the biggest cause of deforestation (60%), followed by 'small-scale, subsistence agriculture' (33%) and 'logging, legal and illegal' (6%). 'Large-scale commercial agriculture' is the smallest cause of deforestation with 1%</a:t>
            </a:r>
          </a:p>
        </p:txBody>
      </p:sp>
      <p:pic>
        <p:nvPicPr>
          <p:cNvPr id="8" name="Content Placeholder 7" descr="Chart that shows the causes of deforestation in the Amazon between 2000 and 2005. 'Cattle ranches' are shown as the biggest cause of deforestation (60%), followed by 'small-scale, subsistence agriculture' (33%) and 'logging, legal and illegal' (6%). 'Large-scale commercial agriculture' is the smallest cause of deforestation with 1%">
            <a:extLst>
              <a:ext uri="{FF2B5EF4-FFF2-40B4-BE49-F238E27FC236}">
                <a16:creationId xmlns:a16="http://schemas.microsoft.com/office/drawing/2014/main" id="{2AA25D8E-3F55-49B9-96D0-F7C3C135713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13612" y="1935679"/>
            <a:ext cx="4419600" cy="3894772"/>
          </a:xfrm>
        </p:spPr>
      </p:pic>
    </p:spTree>
    <p:extLst>
      <p:ext uri="{BB962C8B-B14F-4D97-AF65-F5344CB8AC3E}">
        <p14:creationId xmlns:p14="http://schemas.microsoft.com/office/powerpoint/2010/main" val="194721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13441-B1C7-4A3C-94C5-E0F943E84D9B}"/>
              </a:ext>
            </a:extLst>
          </p:cNvPr>
          <p:cNvSpPr>
            <a:spLocks noGrp="1"/>
          </p:cNvSpPr>
          <p:nvPr>
            <p:ph type="title"/>
          </p:nvPr>
        </p:nvSpPr>
        <p:spPr>
          <a:xfrm>
            <a:off x="1522413" y="381000"/>
            <a:ext cx="9144001" cy="762000"/>
          </a:xfrm>
        </p:spPr>
        <p:txBody>
          <a:bodyPr/>
          <a:lstStyle/>
          <a:p>
            <a:r>
              <a:rPr lang="en-US" dirty="0"/>
              <a:t>Alt Text According to Context</a:t>
            </a:r>
          </a:p>
        </p:txBody>
      </p:sp>
      <p:sp>
        <p:nvSpPr>
          <p:cNvPr id="3" name="Content Placeholder 2">
            <a:extLst>
              <a:ext uri="{FF2B5EF4-FFF2-40B4-BE49-F238E27FC236}">
                <a16:creationId xmlns:a16="http://schemas.microsoft.com/office/drawing/2014/main" id="{D1250A60-C600-4C7C-AC60-318114F503CF}"/>
              </a:ext>
            </a:extLst>
          </p:cNvPr>
          <p:cNvSpPr>
            <a:spLocks noGrp="1"/>
          </p:cNvSpPr>
          <p:nvPr>
            <p:ph idx="1"/>
          </p:nvPr>
        </p:nvSpPr>
        <p:spPr>
          <a:xfrm>
            <a:off x="1522413" y="1143000"/>
            <a:ext cx="9134391" cy="5333999"/>
          </a:xfrm>
        </p:spPr>
        <p:txBody>
          <a:bodyPr wrap="square"/>
          <a:lstStyle/>
          <a:p>
            <a:pPr marL="0" indent="0">
              <a:buNone/>
            </a:pPr>
            <a:r>
              <a:rPr lang="en-US" dirty="0"/>
              <a:t>Which description is appropriate for a history class vs. an art class?</a:t>
            </a:r>
          </a:p>
          <a:p>
            <a:pPr marL="457200" indent="-457200">
              <a:buFont typeface="+mj-lt"/>
              <a:buAutoNum type="arabicPeriod"/>
            </a:pPr>
            <a:r>
              <a:rPr lang="en-US" dirty="0"/>
              <a:t>A painting by Van Gogh in Post-Impressionism using dramatic brush strokes. It shows a field with poppies in the foreground, trees in the background and dark skies.</a:t>
            </a:r>
          </a:p>
          <a:p>
            <a:pPr marL="457200" indent="-457200">
              <a:buFont typeface="+mj-lt"/>
              <a:buAutoNum type="arabicPeriod"/>
            </a:pPr>
            <a:r>
              <a:rPr lang="en-US" dirty="0"/>
              <a:t>A field covered with poppies. Poppies have become a symbol of remembrance for World War I.</a:t>
            </a:r>
          </a:p>
          <a:p>
            <a:pPr marL="0" indent="0">
              <a:buNone/>
            </a:pPr>
            <a:endParaRPr lang="en-US" dirty="0"/>
          </a:p>
        </p:txBody>
      </p:sp>
      <p:pic>
        <p:nvPicPr>
          <p:cNvPr id="7" name="Picture 6" descr="Painting of poppies by Vincent Van Gogh.">
            <a:extLst>
              <a:ext uri="{FF2B5EF4-FFF2-40B4-BE49-F238E27FC236}">
                <a16:creationId xmlns:a16="http://schemas.microsoft.com/office/drawing/2014/main" id="{1C8A180F-0756-473C-AD40-888ABEF9C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9608" y="3429000"/>
            <a:ext cx="3752849" cy="30513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0243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E65D6-CD12-4379-99E2-A935D85F2EF5}"/>
              </a:ext>
            </a:extLst>
          </p:cNvPr>
          <p:cNvSpPr>
            <a:spLocks noGrp="1"/>
          </p:cNvSpPr>
          <p:nvPr>
            <p:ph type="title"/>
          </p:nvPr>
        </p:nvSpPr>
        <p:spPr/>
        <p:txBody>
          <a:bodyPr/>
          <a:lstStyle/>
          <a:p>
            <a:r>
              <a:rPr lang="en-US" dirty="0"/>
              <a:t>Design for People with Blindness or Low Vision - 2</a:t>
            </a:r>
          </a:p>
        </p:txBody>
      </p:sp>
      <p:sp>
        <p:nvSpPr>
          <p:cNvPr id="3" name="Content Placeholder 2">
            <a:extLst>
              <a:ext uri="{FF2B5EF4-FFF2-40B4-BE49-F238E27FC236}">
                <a16:creationId xmlns:a16="http://schemas.microsoft.com/office/drawing/2014/main" id="{BA0D10BF-4A78-48F5-A00C-56D5F8126EF2}"/>
              </a:ext>
            </a:extLst>
          </p:cNvPr>
          <p:cNvSpPr>
            <a:spLocks noGrp="1"/>
          </p:cNvSpPr>
          <p:nvPr>
            <p:ph idx="1"/>
          </p:nvPr>
        </p:nvSpPr>
        <p:spPr>
          <a:xfrm>
            <a:off x="1522413" y="1904999"/>
            <a:ext cx="9829799" cy="4724401"/>
          </a:xfrm>
        </p:spPr>
        <p:txBody>
          <a:bodyPr/>
          <a:lstStyle/>
          <a:p>
            <a:r>
              <a:rPr lang="en-US" dirty="0"/>
              <a:t>Text must pass contrast guidelines against background – Use </a:t>
            </a:r>
            <a:r>
              <a:rPr lang="en-US" dirty="0" err="1">
                <a:hlinkClick r:id="rId3"/>
              </a:rPr>
              <a:t>Colour</a:t>
            </a:r>
            <a:r>
              <a:rPr lang="en-US" dirty="0">
                <a:hlinkClick r:id="rId3"/>
              </a:rPr>
              <a:t> Contrast </a:t>
            </a:r>
            <a:r>
              <a:rPr lang="en-US" dirty="0" err="1">
                <a:hlinkClick r:id="rId3"/>
              </a:rPr>
              <a:t>Analyser</a:t>
            </a:r>
            <a:r>
              <a:rPr lang="en-US" dirty="0"/>
              <a:t> to check. Regular text needs to be 4.5:1 ratio.</a:t>
            </a:r>
          </a:p>
          <a:p>
            <a:r>
              <a:rPr lang="en-US" dirty="0"/>
              <a:t>Mark your visual headings with heading styles or tags</a:t>
            </a:r>
          </a:p>
          <a:p>
            <a:pPr lvl="1"/>
            <a:r>
              <a:rPr lang="en-US" dirty="0"/>
              <a:t>In Word, use Word Heading Styles, In HTML use &lt;h1&gt; through &lt;h6&gt; tags, use heading tags in a PDF</a:t>
            </a:r>
          </a:p>
          <a:p>
            <a:r>
              <a:rPr lang="en-US" dirty="0"/>
              <a:t>Tables should be simplified &amp; have their header cells marked as headings. This does not mean applying Heading Styles, but formatting the header row to “Repeat as header row at the top of each page.” Don’t combine information that should be in two separate tables. Don’t use merged, split or empty cells.</a:t>
            </a:r>
          </a:p>
        </p:txBody>
      </p:sp>
    </p:spTree>
    <p:extLst>
      <p:ext uri="{BB962C8B-B14F-4D97-AF65-F5344CB8AC3E}">
        <p14:creationId xmlns:p14="http://schemas.microsoft.com/office/powerpoint/2010/main" val="141140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0E959-4594-4BA6-8958-47062337117C}"/>
              </a:ext>
            </a:extLst>
          </p:cNvPr>
          <p:cNvSpPr>
            <a:spLocks noGrp="1"/>
          </p:cNvSpPr>
          <p:nvPr>
            <p:ph type="title"/>
          </p:nvPr>
        </p:nvSpPr>
        <p:spPr>
          <a:xfrm>
            <a:off x="1522413" y="381000"/>
            <a:ext cx="9144001" cy="685800"/>
          </a:xfrm>
        </p:spPr>
        <p:txBody>
          <a:bodyPr/>
          <a:lstStyle/>
          <a:p>
            <a:r>
              <a:rPr lang="en-US" dirty="0"/>
              <a:t>Word Heading Styles</a:t>
            </a:r>
          </a:p>
        </p:txBody>
      </p:sp>
      <p:pic>
        <p:nvPicPr>
          <p:cNvPr id="5" name="Content Placeholder 4" descr="Screen shot of Word document with the styles pane to the right. Heading 2 is selected and being applied to the subheading called Evaluation Methods.">
            <a:extLst>
              <a:ext uri="{FF2B5EF4-FFF2-40B4-BE49-F238E27FC236}">
                <a16:creationId xmlns:a16="http://schemas.microsoft.com/office/drawing/2014/main" id="{2E908E80-E719-4803-AEF6-71CB9534D4F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57002" y="1524001"/>
            <a:ext cx="9161810" cy="5039910"/>
          </a:xfrm>
        </p:spPr>
      </p:pic>
      <p:sp>
        <p:nvSpPr>
          <p:cNvPr id="3" name="Oval 2">
            <a:extLst>
              <a:ext uri="{FF2B5EF4-FFF2-40B4-BE49-F238E27FC236}">
                <a16:creationId xmlns:a16="http://schemas.microsoft.com/office/drawing/2014/main" id="{A52BE35D-5E34-4356-B1BE-BC11153CA3A2}"/>
              </a:ext>
            </a:extLst>
          </p:cNvPr>
          <p:cNvSpPr/>
          <p:nvPr/>
        </p:nvSpPr>
        <p:spPr>
          <a:xfrm>
            <a:off x="1751012" y="3886200"/>
            <a:ext cx="1828800" cy="381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802A6F-5805-418B-8598-6D5BB5F6DB95}"/>
              </a:ext>
            </a:extLst>
          </p:cNvPr>
          <p:cNvSpPr/>
          <p:nvPr/>
        </p:nvSpPr>
        <p:spPr>
          <a:xfrm>
            <a:off x="8075612" y="4076700"/>
            <a:ext cx="1828800" cy="381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1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6667-C4ED-40A2-95CB-E511DAE04F7E}"/>
              </a:ext>
            </a:extLst>
          </p:cNvPr>
          <p:cNvSpPr>
            <a:spLocks noGrp="1"/>
          </p:cNvSpPr>
          <p:nvPr>
            <p:ph type="title"/>
          </p:nvPr>
        </p:nvSpPr>
        <p:spPr>
          <a:xfrm>
            <a:off x="1522413" y="381000"/>
            <a:ext cx="9144001" cy="1066800"/>
          </a:xfrm>
        </p:spPr>
        <p:txBody>
          <a:bodyPr/>
          <a:lstStyle/>
          <a:p>
            <a:r>
              <a:rPr lang="en-US" dirty="0"/>
              <a:t>How to </a:t>
            </a:r>
            <a:r>
              <a:rPr lang="en-US" dirty="0" err="1"/>
              <a:t>Appy</a:t>
            </a:r>
            <a:r>
              <a:rPr lang="en-US" dirty="0"/>
              <a:t> Table Header Row</a:t>
            </a:r>
          </a:p>
        </p:txBody>
      </p:sp>
      <p:pic>
        <p:nvPicPr>
          <p:cNvPr id="5" name="Content Placeholder 4" descr="A screen shot of a Word simple table, with the heading row selected and the Table Properties' Row tab open beside it. The box next to Repeat as header row at the top of each page is selected.">
            <a:extLst>
              <a:ext uri="{FF2B5EF4-FFF2-40B4-BE49-F238E27FC236}">
                <a16:creationId xmlns:a16="http://schemas.microsoft.com/office/drawing/2014/main" id="{EC71C132-D7FC-4F9B-9E5C-257B113FF73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30864" y="1905000"/>
            <a:ext cx="9743274" cy="4495800"/>
          </a:xfrm>
        </p:spPr>
      </p:pic>
    </p:spTree>
    <p:extLst>
      <p:ext uri="{BB962C8B-B14F-4D97-AF65-F5344CB8AC3E}">
        <p14:creationId xmlns:p14="http://schemas.microsoft.com/office/powerpoint/2010/main" val="402163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1032F-5C0E-4672-926A-61D81DC72CAD}"/>
              </a:ext>
            </a:extLst>
          </p:cNvPr>
          <p:cNvSpPr>
            <a:spLocks noGrp="1"/>
          </p:cNvSpPr>
          <p:nvPr>
            <p:ph type="title"/>
          </p:nvPr>
        </p:nvSpPr>
        <p:spPr/>
        <p:txBody>
          <a:bodyPr/>
          <a:lstStyle/>
          <a:p>
            <a:r>
              <a:rPr lang="en-US" dirty="0"/>
              <a:t>Which Table Structure is Correct?</a:t>
            </a:r>
          </a:p>
        </p:txBody>
      </p:sp>
      <p:pic>
        <p:nvPicPr>
          <p:cNvPr id="6" name="Content Placeholder 5" descr="A four column, four cell table combining what should be an Assignments (Evaluation Methods) table and a Grading Scale table. The third column/cell is empty to separate the tables.">
            <a:extLst>
              <a:ext uri="{FF2B5EF4-FFF2-40B4-BE49-F238E27FC236}">
                <a16:creationId xmlns:a16="http://schemas.microsoft.com/office/drawing/2014/main" id="{D8304BAC-59A7-490E-BC84-32CE014994DF}"/>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0287" y="2514600"/>
            <a:ext cx="5844263" cy="2328081"/>
          </a:xfrm>
        </p:spPr>
      </p:pic>
      <p:pic>
        <p:nvPicPr>
          <p:cNvPr id="8" name="Content Placeholder 7" descr="Simple accessible evaluation methods table that is two columns and six rows. The top row contains the headers: Assignment and Value. The second row shows Weekly Activities followed by 55% in the next cell. The third row shows WAC Paper Topic followed by 5% in the next cell. The fourth row shows Peer Review of Draft 1 followed by 5% in the next cell. The fifth row shows WAC Paper Draft 2 followed by 10% in next row. The sixth row shows Final WAC Paper followed by 25% in the next cell.">
            <a:extLst>
              <a:ext uri="{FF2B5EF4-FFF2-40B4-BE49-F238E27FC236}">
                <a16:creationId xmlns:a16="http://schemas.microsoft.com/office/drawing/2014/main" id="{6E4FA13B-5E39-4658-871E-18EF561480B7}"/>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229349" y="2514601"/>
            <a:ext cx="5443821" cy="2437078"/>
          </a:xfrm>
        </p:spPr>
      </p:pic>
    </p:spTree>
    <p:extLst>
      <p:ext uri="{BB962C8B-B14F-4D97-AF65-F5344CB8AC3E}">
        <p14:creationId xmlns:p14="http://schemas.microsoft.com/office/powerpoint/2010/main" val="277083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Designing for People with Blindness or Low Vision – 4</a:t>
            </a:r>
          </a:p>
        </p:txBody>
      </p:sp>
      <p:sp>
        <p:nvSpPr>
          <p:cNvPr id="3" name="Content Placeholder 2"/>
          <p:cNvSpPr>
            <a:spLocks noGrp="1"/>
          </p:cNvSpPr>
          <p:nvPr>
            <p:ph idx="1"/>
          </p:nvPr>
        </p:nvSpPr>
        <p:spPr/>
        <p:txBody>
          <a:bodyPr/>
          <a:lstStyle/>
          <a:p>
            <a:r>
              <a:rPr lang="en-US" dirty="0"/>
              <a:t>When providing videos, features like Descriptive Audio may need to be considered</a:t>
            </a:r>
          </a:p>
          <a:p>
            <a:r>
              <a:rPr lang="en-US" dirty="0"/>
              <a:t>If doing Lecture Capture providing PPT files for students to reference</a:t>
            </a:r>
          </a:p>
          <a:p>
            <a:r>
              <a:rPr lang="en-US" dirty="0"/>
              <a:t>Give direction which includes names of controls or other meaningful context (No Click Here)</a:t>
            </a:r>
          </a:p>
          <a:p>
            <a:r>
              <a:rPr lang="en-US" dirty="0"/>
              <a:t>Provided PowerPoint files can have added description for graphics in Notes Pane</a:t>
            </a:r>
          </a:p>
          <a:p>
            <a:endParaRPr lang="en-US" dirty="0"/>
          </a:p>
        </p:txBody>
      </p:sp>
    </p:spTree>
    <p:extLst>
      <p:ext uri="{BB962C8B-B14F-4D97-AF65-F5344CB8AC3E}">
        <p14:creationId xmlns:p14="http://schemas.microsoft.com/office/powerpoint/2010/main" val="327588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Ally for Blackboard</a:t>
            </a:r>
          </a:p>
        </p:txBody>
      </p:sp>
      <p:sp>
        <p:nvSpPr>
          <p:cNvPr id="4" name="Subtitle 3"/>
          <p:cNvSpPr>
            <a:spLocks noGrp="1"/>
          </p:cNvSpPr>
          <p:nvPr>
            <p:ph type="subTitle" idx="1"/>
          </p:nvPr>
        </p:nvSpPr>
        <p:spPr/>
        <p:txBody>
          <a:bodyPr/>
          <a:lstStyle/>
          <a:p>
            <a:r>
              <a:rPr lang="it-IT" dirty="0"/>
              <a:t>Presenters: Heather Caprette &amp; cliff maslovsky</a:t>
            </a:r>
          </a:p>
          <a:p>
            <a:endParaRPr lang="it-IT"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C1443-E598-40CD-BD03-29B30B574F37}"/>
              </a:ext>
            </a:extLst>
          </p:cNvPr>
          <p:cNvSpPr>
            <a:spLocks noGrp="1"/>
          </p:cNvSpPr>
          <p:nvPr>
            <p:ph type="title"/>
          </p:nvPr>
        </p:nvSpPr>
        <p:spPr/>
        <p:txBody>
          <a:bodyPr/>
          <a:lstStyle/>
          <a:p>
            <a:r>
              <a:rPr lang="en-US" dirty="0"/>
              <a:t>Design for People who are Deaf or Hard of Hearing</a:t>
            </a:r>
          </a:p>
        </p:txBody>
      </p:sp>
      <p:sp>
        <p:nvSpPr>
          <p:cNvPr id="3" name="Content Placeholder 2">
            <a:extLst>
              <a:ext uri="{FF2B5EF4-FFF2-40B4-BE49-F238E27FC236}">
                <a16:creationId xmlns:a16="http://schemas.microsoft.com/office/drawing/2014/main" id="{58E7FAE0-43CD-4007-9DCC-4405715331C0}"/>
              </a:ext>
            </a:extLst>
          </p:cNvPr>
          <p:cNvSpPr>
            <a:spLocks noGrp="1"/>
          </p:cNvSpPr>
          <p:nvPr>
            <p:ph idx="1"/>
          </p:nvPr>
        </p:nvSpPr>
        <p:spPr>
          <a:xfrm>
            <a:off x="1522413" y="1904999"/>
            <a:ext cx="9905999" cy="4572001"/>
          </a:xfrm>
        </p:spPr>
        <p:txBody>
          <a:bodyPr>
            <a:normAutofit fontScale="92500" lnSpcReduction="20000"/>
          </a:bodyPr>
          <a:lstStyle/>
          <a:p>
            <a:r>
              <a:rPr lang="en-US" dirty="0"/>
              <a:t>Have your videos available by the end of the current semester, for the next semester, for captioning</a:t>
            </a:r>
          </a:p>
          <a:p>
            <a:r>
              <a:rPr lang="en-US" dirty="0"/>
              <a:t>Clean high quality source for audio</a:t>
            </a:r>
          </a:p>
          <a:p>
            <a:r>
              <a:rPr lang="en-US" dirty="0"/>
              <a:t>Provide transcripts for all audio. Quality Matters accepts transcripts (2 </a:t>
            </a:r>
            <a:r>
              <a:rPr lang="en-US" dirty="0" err="1"/>
              <a:t>pt</a:t>
            </a:r>
            <a:r>
              <a:rPr lang="en-US" dirty="0"/>
              <a:t> standard). You could write a transcript and read from it while recording. They want audio descriptions included for any non-verbalized information included.</a:t>
            </a:r>
          </a:p>
          <a:p>
            <a:r>
              <a:rPr lang="en-US" dirty="0"/>
              <a:t>Provide captions and educationally relevant descriptions for visual only parts of video</a:t>
            </a:r>
          </a:p>
          <a:p>
            <a:r>
              <a:rPr lang="en-US" dirty="0"/>
              <a:t>Captions and Transcripts benefit non-native English speakers, students needing to study in a quiet environment, as well as native English speaking students who  need to search for a particular subject within the video for studying</a:t>
            </a:r>
          </a:p>
          <a:p>
            <a:r>
              <a:rPr lang="en-US" dirty="0">
                <a:hlinkClick r:id="rId3"/>
              </a:rPr>
              <a:t>How to take advantage of </a:t>
            </a:r>
            <a:r>
              <a:rPr lang="en-US" dirty="0" err="1">
                <a:hlinkClick r:id="rId3"/>
              </a:rPr>
              <a:t>Youtube’s</a:t>
            </a:r>
            <a:r>
              <a:rPr lang="en-US" dirty="0">
                <a:hlinkClick r:id="rId3"/>
              </a:rPr>
              <a:t> captioning capabilities</a:t>
            </a:r>
            <a:r>
              <a:rPr lang="en-US" dirty="0"/>
              <a:t> – corrected .</a:t>
            </a:r>
            <a:r>
              <a:rPr lang="en-US" dirty="0" err="1"/>
              <a:t>srt</a:t>
            </a:r>
            <a:r>
              <a:rPr lang="en-US" dirty="0"/>
              <a:t> can be downloaded and added to </a:t>
            </a:r>
            <a:r>
              <a:rPr lang="en-US" dirty="0" err="1"/>
              <a:t>Tegrity</a:t>
            </a:r>
            <a:endParaRPr lang="en-US" dirty="0"/>
          </a:p>
        </p:txBody>
      </p:sp>
    </p:spTree>
    <p:extLst>
      <p:ext uri="{BB962C8B-B14F-4D97-AF65-F5344CB8AC3E}">
        <p14:creationId xmlns:p14="http://schemas.microsoft.com/office/powerpoint/2010/main" val="287240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for Deaf and Hard of Hearing -2</a:t>
            </a:r>
          </a:p>
        </p:txBody>
      </p:sp>
      <p:sp>
        <p:nvSpPr>
          <p:cNvPr id="3" name="Content Placeholder 2"/>
          <p:cNvSpPr>
            <a:spLocks noGrp="1"/>
          </p:cNvSpPr>
          <p:nvPr>
            <p:ph idx="1"/>
          </p:nvPr>
        </p:nvSpPr>
        <p:spPr/>
        <p:txBody>
          <a:bodyPr/>
          <a:lstStyle/>
          <a:p>
            <a:pPr marL="0" indent="0">
              <a:buNone/>
            </a:pPr>
            <a:r>
              <a:rPr lang="en-US" dirty="0"/>
              <a:t>Providing PPT files for these students can:</a:t>
            </a:r>
          </a:p>
          <a:p>
            <a:r>
              <a:rPr lang="en-US" dirty="0"/>
              <a:t>Give reference to fill in gaps for word recognition</a:t>
            </a:r>
          </a:p>
          <a:p>
            <a:r>
              <a:rPr lang="en-US" dirty="0"/>
              <a:t>Enable faster note taking</a:t>
            </a:r>
          </a:p>
          <a:p>
            <a:r>
              <a:rPr lang="en-US" dirty="0"/>
              <a:t>Give necessary language to American Sign Language interpreters or transcriptionists</a:t>
            </a:r>
          </a:p>
        </p:txBody>
      </p:sp>
    </p:spTree>
    <p:extLst>
      <p:ext uri="{BB962C8B-B14F-4D97-AF65-F5344CB8AC3E}">
        <p14:creationId xmlns:p14="http://schemas.microsoft.com/office/powerpoint/2010/main" val="57688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004FC-4C2E-4FCB-95F2-944F27EE2F68}"/>
              </a:ext>
            </a:extLst>
          </p:cNvPr>
          <p:cNvSpPr>
            <a:spLocks noGrp="1"/>
          </p:cNvSpPr>
          <p:nvPr>
            <p:ph type="title"/>
          </p:nvPr>
        </p:nvSpPr>
        <p:spPr/>
        <p:txBody>
          <a:bodyPr/>
          <a:lstStyle/>
          <a:p>
            <a:r>
              <a:rPr lang="en-US" dirty="0"/>
              <a:t>What is Ally?</a:t>
            </a:r>
          </a:p>
        </p:txBody>
      </p:sp>
      <p:sp>
        <p:nvSpPr>
          <p:cNvPr id="3" name="Content Placeholder 2">
            <a:extLst>
              <a:ext uri="{FF2B5EF4-FFF2-40B4-BE49-F238E27FC236}">
                <a16:creationId xmlns:a16="http://schemas.microsoft.com/office/drawing/2014/main" id="{E8E45716-8E4D-4F1C-8AA4-9B9389ADA1ED}"/>
              </a:ext>
            </a:extLst>
          </p:cNvPr>
          <p:cNvSpPr>
            <a:spLocks noGrp="1"/>
          </p:cNvSpPr>
          <p:nvPr>
            <p:ph idx="1"/>
          </p:nvPr>
        </p:nvSpPr>
        <p:spPr/>
        <p:txBody>
          <a:bodyPr/>
          <a:lstStyle/>
          <a:p>
            <a:r>
              <a:rPr lang="en-US" dirty="0"/>
              <a:t>Checks for accessibility of content you load into your online course</a:t>
            </a:r>
          </a:p>
          <a:p>
            <a:r>
              <a:rPr lang="en-US" dirty="0"/>
              <a:t>Gives instructions for how you can improve the accessibility of your content</a:t>
            </a:r>
          </a:p>
          <a:p>
            <a:r>
              <a:rPr lang="en-US" dirty="0"/>
              <a:t>It generates alternative formats of the content that you load</a:t>
            </a:r>
          </a:p>
          <a:p>
            <a:pPr lvl="1"/>
            <a:r>
              <a:rPr lang="en-US" dirty="0"/>
              <a:t>Electronic Braille (</a:t>
            </a:r>
            <a:r>
              <a:rPr lang="en-US" dirty="0" err="1"/>
              <a:t>brf</a:t>
            </a:r>
            <a:r>
              <a:rPr lang="en-US" dirty="0"/>
              <a:t>), mp3 audio file, HTML, </a:t>
            </a:r>
            <a:r>
              <a:rPr lang="en-US" dirty="0" err="1"/>
              <a:t>ePub</a:t>
            </a:r>
            <a:r>
              <a:rPr lang="en-US" dirty="0"/>
              <a:t>, OCR PDF, Tagged PDF for Word docs, </a:t>
            </a:r>
            <a:r>
              <a:rPr lang="en-US" dirty="0" err="1"/>
              <a:t>BeeLine</a:t>
            </a:r>
            <a:r>
              <a:rPr lang="en-US" dirty="0"/>
              <a:t> Reader</a:t>
            </a:r>
          </a:p>
          <a:p>
            <a:r>
              <a:rPr lang="en-US" dirty="0"/>
              <a:t>Has Accessibility Report feature for seeing problem content within your course</a:t>
            </a:r>
          </a:p>
        </p:txBody>
      </p:sp>
    </p:spTree>
    <p:extLst>
      <p:ext uri="{BB962C8B-B14F-4D97-AF65-F5344CB8AC3E}">
        <p14:creationId xmlns:p14="http://schemas.microsoft.com/office/powerpoint/2010/main" val="219344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29FB1-3752-4EEC-BBB7-5ABF7558D6E8}"/>
              </a:ext>
            </a:extLst>
          </p:cNvPr>
          <p:cNvSpPr>
            <a:spLocks noGrp="1"/>
          </p:cNvSpPr>
          <p:nvPr>
            <p:ph type="title"/>
          </p:nvPr>
        </p:nvSpPr>
        <p:spPr/>
        <p:txBody>
          <a:bodyPr/>
          <a:lstStyle/>
          <a:p>
            <a:r>
              <a:rPr lang="en-US" dirty="0"/>
              <a:t>Overview for Instructors</a:t>
            </a:r>
          </a:p>
        </p:txBody>
      </p:sp>
      <p:sp>
        <p:nvSpPr>
          <p:cNvPr id="3" name="Content Placeholder 2">
            <a:extLst>
              <a:ext uri="{FF2B5EF4-FFF2-40B4-BE49-F238E27FC236}">
                <a16:creationId xmlns:a16="http://schemas.microsoft.com/office/drawing/2014/main" id="{DC9BAA3A-BFE0-4EEC-9D6E-0FD5631AB2B4}"/>
              </a:ext>
            </a:extLst>
          </p:cNvPr>
          <p:cNvSpPr>
            <a:spLocks noGrp="1"/>
          </p:cNvSpPr>
          <p:nvPr>
            <p:ph idx="1"/>
          </p:nvPr>
        </p:nvSpPr>
        <p:spPr>
          <a:xfrm>
            <a:off x="1522413" y="1905000"/>
            <a:ext cx="9134391" cy="4114801"/>
          </a:xfrm>
        </p:spPr>
        <p:txBody>
          <a:bodyPr/>
          <a:lstStyle/>
          <a:p>
            <a:r>
              <a:rPr lang="en-US" dirty="0"/>
              <a:t>We’ll watch the Blackboard video called “Overview for Instructors for Ally for Learning Management Systems” together. You can also go to </a:t>
            </a:r>
            <a:r>
              <a:rPr lang="en-US" dirty="0">
                <a:hlinkClick r:id="rId3"/>
              </a:rPr>
              <a:t>https://youtu.be/CnuM8NFvu_M</a:t>
            </a:r>
            <a:r>
              <a:rPr lang="en-US" dirty="0"/>
              <a:t> in your browser to view. (1:28)</a:t>
            </a:r>
          </a:p>
        </p:txBody>
      </p:sp>
    </p:spTree>
    <p:extLst>
      <p:ext uri="{BB962C8B-B14F-4D97-AF65-F5344CB8AC3E}">
        <p14:creationId xmlns:p14="http://schemas.microsoft.com/office/powerpoint/2010/main" val="366653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86446-02A7-4104-BC5C-9522AAF583CD}"/>
              </a:ext>
            </a:extLst>
          </p:cNvPr>
          <p:cNvSpPr>
            <a:spLocks noGrp="1"/>
          </p:cNvSpPr>
          <p:nvPr>
            <p:ph type="title"/>
          </p:nvPr>
        </p:nvSpPr>
        <p:spPr/>
        <p:txBody>
          <a:bodyPr/>
          <a:lstStyle/>
          <a:p>
            <a:r>
              <a:rPr lang="en-US" dirty="0"/>
              <a:t>View File Accessibility with Ally in Blackboard Learn</a:t>
            </a:r>
          </a:p>
        </p:txBody>
      </p:sp>
      <p:sp>
        <p:nvSpPr>
          <p:cNvPr id="3" name="Content Placeholder 2">
            <a:extLst>
              <a:ext uri="{FF2B5EF4-FFF2-40B4-BE49-F238E27FC236}">
                <a16:creationId xmlns:a16="http://schemas.microsoft.com/office/drawing/2014/main" id="{CE2F575A-609B-49B1-9BC7-C4BF87767ECD}"/>
              </a:ext>
            </a:extLst>
          </p:cNvPr>
          <p:cNvSpPr>
            <a:spLocks noGrp="1"/>
          </p:cNvSpPr>
          <p:nvPr>
            <p:ph idx="1"/>
          </p:nvPr>
        </p:nvSpPr>
        <p:spPr>
          <a:xfrm>
            <a:off x="1522413" y="2133600"/>
            <a:ext cx="9134391" cy="3886200"/>
          </a:xfrm>
        </p:spPr>
        <p:txBody>
          <a:bodyPr/>
          <a:lstStyle/>
          <a:p>
            <a:r>
              <a:rPr lang="en-US" dirty="0"/>
              <a:t>We’ll watch the Blackboard video called “View Go to File Accessibility with Ally in Blackboard Learn” together. You can also go to </a:t>
            </a:r>
            <a:r>
              <a:rPr lang="en-US" dirty="0">
                <a:hlinkClick r:id="rId3"/>
              </a:rPr>
              <a:t>https://youtu.be/Ik_-ECvVWYs</a:t>
            </a:r>
            <a:r>
              <a:rPr lang="en-US" dirty="0"/>
              <a:t> in your browser to view. (1:06)</a:t>
            </a:r>
          </a:p>
        </p:txBody>
      </p:sp>
    </p:spTree>
    <p:extLst>
      <p:ext uri="{BB962C8B-B14F-4D97-AF65-F5344CB8AC3E}">
        <p14:creationId xmlns:p14="http://schemas.microsoft.com/office/powerpoint/2010/main" val="226965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2C8E4-584B-4061-B591-27FE025C5C0E}"/>
              </a:ext>
            </a:extLst>
          </p:cNvPr>
          <p:cNvSpPr>
            <a:spLocks noGrp="1"/>
          </p:cNvSpPr>
          <p:nvPr>
            <p:ph type="title"/>
          </p:nvPr>
        </p:nvSpPr>
        <p:spPr/>
        <p:txBody>
          <a:bodyPr/>
          <a:lstStyle/>
          <a:p>
            <a:r>
              <a:rPr lang="en-US" dirty="0"/>
              <a:t>How Students Access Alternative Formats</a:t>
            </a:r>
          </a:p>
        </p:txBody>
      </p:sp>
      <p:sp>
        <p:nvSpPr>
          <p:cNvPr id="3" name="Content Placeholder 2">
            <a:extLst>
              <a:ext uri="{FF2B5EF4-FFF2-40B4-BE49-F238E27FC236}">
                <a16:creationId xmlns:a16="http://schemas.microsoft.com/office/drawing/2014/main" id="{F570015F-AF35-44FD-ADA8-AE92202A8FB4}"/>
              </a:ext>
            </a:extLst>
          </p:cNvPr>
          <p:cNvSpPr>
            <a:spLocks noGrp="1"/>
          </p:cNvSpPr>
          <p:nvPr>
            <p:ph idx="1"/>
          </p:nvPr>
        </p:nvSpPr>
        <p:spPr/>
        <p:txBody>
          <a:bodyPr/>
          <a:lstStyle/>
          <a:p>
            <a:r>
              <a:rPr lang="en-US" dirty="0"/>
              <a:t>We’ll watch the Blackboard video called “Ally for Students in Blackboard Learn” together. You can also go to </a:t>
            </a:r>
            <a:r>
              <a:rPr lang="en-US" dirty="0">
                <a:hlinkClick r:id="rId3"/>
              </a:rPr>
              <a:t>https://youtu.be/tOORcSEjtJU</a:t>
            </a:r>
            <a:r>
              <a:rPr lang="en-US" dirty="0"/>
              <a:t> in your browser to view. (45 seconds)</a:t>
            </a:r>
          </a:p>
        </p:txBody>
      </p:sp>
    </p:spTree>
    <p:extLst>
      <p:ext uri="{BB962C8B-B14F-4D97-AF65-F5344CB8AC3E}">
        <p14:creationId xmlns:p14="http://schemas.microsoft.com/office/powerpoint/2010/main" val="299603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6377-3268-48B3-8DD0-48238D14CCEF}"/>
              </a:ext>
            </a:extLst>
          </p:cNvPr>
          <p:cNvSpPr>
            <a:spLocks noGrp="1"/>
          </p:cNvSpPr>
          <p:nvPr>
            <p:ph type="title"/>
          </p:nvPr>
        </p:nvSpPr>
        <p:spPr>
          <a:xfrm>
            <a:off x="1522413" y="381000"/>
            <a:ext cx="9144001" cy="762000"/>
          </a:xfrm>
        </p:spPr>
        <p:txBody>
          <a:bodyPr/>
          <a:lstStyle/>
          <a:p>
            <a:r>
              <a:rPr lang="en-US" dirty="0"/>
              <a:t>Ally Tips</a:t>
            </a:r>
          </a:p>
        </p:txBody>
      </p:sp>
      <p:sp>
        <p:nvSpPr>
          <p:cNvPr id="3" name="Content Placeholder 2">
            <a:extLst>
              <a:ext uri="{FF2B5EF4-FFF2-40B4-BE49-F238E27FC236}">
                <a16:creationId xmlns:a16="http://schemas.microsoft.com/office/drawing/2014/main" id="{C54E7BE4-6CF9-437A-9912-2B64FC0D46F3}"/>
              </a:ext>
            </a:extLst>
          </p:cNvPr>
          <p:cNvSpPr>
            <a:spLocks noGrp="1"/>
          </p:cNvSpPr>
          <p:nvPr>
            <p:ph idx="1"/>
          </p:nvPr>
        </p:nvSpPr>
        <p:spPr>
          <a:xfrm>
            <a:off x="1522413" y="1904999"/>
            <a:ext cx="9524999" cy="4343401"/>
          </a:xfrm>
        </p:spPr>
        <p:txBody>
          <a:bodyPr>
            <a:normAutofit fontScale="92500"/>
          </a:bodyPr>
          <a:lstStyle/>
          <a:p>
            <a:r>
              <a:rPr lang="en-US" dirty="0"/>
              <a:t>For Word and PPT, the alternative formats are:  Electronic Braille (BRF), </a:t>
            </a:r>
            <a:r>
              <a:rPr lang="en-US" dirty="0" err="1"/>
              <a:t>ePub</a:t>
            </a:r>
            <a:r>
              <a:rPr lang="en-US" dirty="0"/>
              <a:t>, tagged PDF, HTML, .mp3 audio</a:t>
            </a:r>
          </a:p>
          <a:p>
            <a:r>
              <a:rPr lang="en-US" dirty="0"/>
              <a:t>It does OCR on PDFs that are images of text, but could have some problems. It especially has trouble creating correctly tagged PDFs.</a:t>
            </a:r>
          </a:p>
          <a:p>
            <a:r>
              <a:rPr lang="en-US" dirty="0"/>
              <a:t>It doesn’t produce a tagged PDF from a Searchable Text PDF</a:t>
            </a:r>
          </a:p>
          <a:p>
            <a:r>
              <a:rPr lang="en-US" dirty="0"/>
              <a:t>The more accessible the original document, the more accessible the Ally alternative format</a:t>
            </a:r>
          </a:p>
          <a:p>
            <a:r>
              <a:rPr lang="en-US" dirty="0"/>
              <a:t>It’s accessibility checker won’t catch everything, e.g. if you don’t apply headings semantically, such as applying H1 to all headings. Alt text could be way off.</a:t>
            </a:r>
          </a:p>
          <a:p>
            <a:r>
              <a:rPr lang="en-US" dirty="0"/>
              <a:t>It’s best to learn how to format accessibly from a course or online references</a:t>
            </a:r>
          </a:p>
        </p:txBody>
      </p:sp>
    </p:spTree>
    <p:extLst>
      <p:ext uri="{BB962C8B-B14F-4D97-AF65-F5344CB8AC3E}">
        <p14:creationId xmlns:p14="http://schemas.microsoft.com/office/powerpoint/2010/main" val="313998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86AB9-C5B7-46BE-B7C1-570B2FF68960}"/>
              </a:ext>
            </a:extLst>
          </p:cNvPr>
          <p:cNvSpPr>
            <a:spLocks noGrp="1"/>
          </p:cNvSpPr>
          <p:nvPr>
            <p:ph type="title"/>
          </p:nvPr>
        </p:nvSpPr>
        <p:spPr/>
        <p:txBody>
          <a:bodyPr/>
          <a:lstStyle/>
          <a:p>
            <a:r>
              <a:rPr lang="en-US" dirty="0"/>
              <a:t>Planning for Accessibility - 1</a:t>
            </a:r>
          </a:p>
        </p:txBody>
      </p:sp>
      <p:sp>
        <p:nvSpPr>
          <p:cNvPr id="3" name="Content Placeholder 2">
            <a:extLst>
              <a:ext uri="{FF2B5EF4-FFF2-40B4-BE49-F238E27FC236}">
                <a16:creationId xmlns:a16="http://schemas.microsoft.com/office/drawing/2014/main" id="{695C0F34-BC2C-4420-A939-C41B9363B9E9}"/>
              </a:ext>
            </a:extLst>
          </p:cNvPr>
          <p:cNvSpPr>
            <a:spLocks noGrp="1"/>
          </p:cNvSpPr>
          <p:nvPr>
            <p:ph idx="1"/>
          </p:nvPr>
        </p:nvSpPr>
        <p:spPr/>
        <p:txBody>
          <a:bodyPr/>
          <a:lstStyle/>
          <a:p>
            <a:r>
              <a:rPr lang="en-US" dirty="0"/>
              <a:t>Leave Word and PowerPoint documents in original format when practical. Word and PPT are more easily modified for accommodation. If you start with a Word or PowerPoint formatted properly for accessibility, a PDF conversion will be more accessible.</a:t>
            </a:r>
          </a:p>
          <a:p>
            <a:r>
              <a:rPr lang="en-US" dirty="0"/>
              <a:t>Use our library’s Permalink as a Blackboard Web Link instead of copying a paper article on a xerox machine and posting a PDF image of the text in the course. </a:t>
            </a:r>
          </a:p>
        </p:txBody>
      </p:sp>
    </p:spTree>
    <p:extLst>
      <p:ext uri="{BB962C8B-B14F-4D97-AF65-F5344CB8AC3E}">
        <p14:creationId xmlns:p14="http://schemas.microsoft.com/office/powerpoint/2010/main" val="402921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E65D6-CD12-4379-99E2-A935D85F2EF5}"/>
              </a:ext>
            </a:extLst>
          </p:cNvPr>
          <p:cNvSpPr>
            <a:spLocks noGrp="1"/>
          </p:cNvSpPr>
          <p:nvPr>
            <p:ph type="title"/>
          </p:nvPr>
        </p:nvSpPr>
        <p:spPr/>
        <p:txBody>
          <a:bodyPr/>
          <a:lstStyle/>
          <a:p>
            <a:r>
              <a:rPr lang="en-US" dirty="0"/>
              <a:t>Design for People with Blindness or Low Vision - 1 </a:t>
            </a:r>
          </a:p>
        </p:txBody>
      </p:sp>
      <p:sp>
        <p:nvSpPr>
          <p:cNvPr id="3" name="Content Placeholder 2">
            <a:extLst>
              <a:ext uri="{FF2B5EF4-FFF2-40B4-BE49-F238E27FC236}">
                <a16:creationId xmlns:a16="http://schemas.microsoft.com/office/drawing/2014/main" id="{BA0D10BF-4A78-48F5-A00C-56D5F8126EF2}"/>
              </a:ext>
            </a:extLst>
          </p:cNvPr>
          <p:cNvSpPr>
            <a:spLocks noGrp="1"/>
          </p:cNvSpPr>
          <p:nvPr>
            <p:ph idx="1"/>
          </p:nvPr>
        </p:nvSpPr>
        <p:spPr>
          <a:xfrm>
            <a:off x="1522413" y="1904999"/>
            <a:ext cx="9829799" cy="4648201"/>
          </a:xfrm>
        </p:spPr>
        <p:txBody>
          <a:bodyPr>
            <a:normAutofit/>
          </a:bodyPr>
          <a:lstStyle/>
          <a:p>
            <a:r>
              <a:rPr lang="en-US" dirty="0"/>
              <a:t>Don’t use color alone to convey meaning, such as putting important information in red text only.  Use Strong or Emphasis Styles in Word. Asterisks *, or “Important:” in front of text.</a:t>
            </a:r>
          </a:p>
          <a:p>
            <a:r>
              <a:rPr lang="en-US" dirty="0"/>
              <a:t>Use Descriptive Text for links, such as “</a:t>
            </a:r>
            <a:r>
              <a:rPr lang="en-US" dirty="0">
                <a:hlinkClick r:id="rId3"/>
              </a:rPr>
              <a:t>Student Code of Conduct</a:t>
            </a:r>
            <a:r>
              <a:rPr lang="en-US" dirty="0"/>
              <a:t>,”  not “</a:t>
            </a:r>
            <a:r>
              <a:rPr lang="en-US" dirty="0">
                <a:hlinkClick r:id="rId3"/>
              </a:rPr>
              <a:t>https://www.csuohio.edu/sites/default/files/StudentCodeOfConduct.pdf</a:t>
            </a:r>
            <a:r>
              <a:rPr lang="en-US" dirty="0"/>
              <a:t>,” or “For the Student Code of Conduct, </a:t>
            </a:r>
            <a:r>
              <a:rPr lang="en-US" dirty="0">
                <a:hlinkClick r:id="rId3"/>
              </a:rPr>
              <a:t>click here</a:t>
            </a:r>
            <a:r>
              <a:rPr lang="en-US" dirty="0"/>
              <a:t>.” Link text should be meaningful when taken out of context. </a:t>
            </a:r>
          </a:p>
          <a:p>
            <a:r>
              <a:rPr lang="en-US" dirty="0"/>
              <a:t>Alternative text for non-text elements</a:t>
            </a:r>
          </a:p>
          <a:p>
            <a:pPr lvl="1"/>
            <a:r>
              <a:rPr lang="en-US" dirty="0"/>
              <a:t>A photograph may have short alternative text that conveys what the image conveys and fits your context. Complex charts or illustrations would need longer descriptions.</a:t>
            </a:r>
          </a:p>
          <a:p>
            <a:pPr lvl="1"/>
            <a:r>
              <a:rPr lang="en-US" dirty="0"/>
              <a:t>Flourishes can be marked as decorative – check box for this.</a:t>
            </a:r>
          </a:p>
        </p:txBody>
      </p:sp>
    </p:spTree>
    <p:extLst>
      <p:ext uri="{BB962C8B-B14F-4D97-AF65-F5344CB8AC3E}">
        <p14:creationId xmlns:p14="http://schemas.microsoft.com/office/powerpoint/2010/main" val="375256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al_Accessibility_By_Disability_Type.potx" id="{840BE400-078A-48F7-B0A7-5365E1262C8E}" vid="{0B5F65B1-9CAA-484B-8AF1-B580210045B3}"/>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2611</TotalTime>
  <Words>2076</Words>
  <Application>Microsoft Office PowerPoint</Application>
  <PresentationFormat>Custom</PresentationFormat>
  <Paragraphs>126</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Corbel</vt:lpstr>
      <vt:lpstr>Source Sans Pro</vt:lpstr>
      <vt:lpstr>Digital Blue Tunnel 16x9</vt:lpstr>
      <vt:lpstr>PowerPoint Presentation</vt:lpstr>
      <vt:lpstr>Ally for Blackboard</vt:lpstr>
      <vt:lpstr>What is Ally?</vt:lpstr>
      <vt:lpstr>Overview for Instructors</vt:lpstr>
      <vt:lpstr>View File Accessibility with Ally in Blackboard Learn</vt:lpstr>
      <vt:lpstr>How Students Access Alternative Formats</vt:lpstr>
      <vt:lpstr>Ally Tips</vt:lpstr>
      <vt:lpstr>Planning for Accessibility - 1</vt:lpstr>
      <vt:lpstr>Design for People with Blindness or Low Vision - 1 </vt:lpstr>
      <vt:lpstr>Good vs. Bad Alt Text – example 1</vt:lpstr>
      <vt:lpstr>Good vs. Bad Alt Text – example 2</vt:lpstr>
      <vt:lpstr>Good vs. Bad Alt Text – example 3</vt:lpstr>
      <vt:lpstr>Good vs. Bad Alt Text – example 4</vt:lpstr>
      <vt:lpstr>Alt Text According to Context</vt:lpstr>
      <vt:lpstr>Design for People with Blindness or Low Vision - 2</vt:lpstr>
      <vt:lpstr>Word Heading Styles</vt:lpstr>
      <vt:lpstr>How to Appy Table Header Row</vt:lpstr>
      <vt:lpstr>Which Table Structure is Correct?</vt:lpstr>
      <vt:lpstr>Designing for People with Blindness or Low Vision – 4</vt:lpstr>
      <vt:lpstr>Design for People who are Deaf or Hard of Hearing</vt:lpstr>
      <vt:lpstr>Designing for Deaf and Hard of Hearing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by Disability Type</dc:title>
  <dc:creator>Heather E Caprette</dc:creator>
  <cp:lastModifiedBy>Heather Caprette</cp:lastModifiedBy>
  <cp:revision>488</cp:revision>
  <dcterms:created xsi:type="dcterms:W3CDTF">2012-05-08T00:12:49Z</dcterms:created>
  <dcterms:modified xsi:type="dcterms:W3CDTF">2020-09-03T14:53:08Z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