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notesMasterIdLst>
    <p:notesMasterId r:id="rId13"/>
  </p:notesMasterIdLst>
  <p:handoutMasterIdLst>
    <p:handoutMasterId r:id="rId14"/>
  </p:handoutMasterIdLst>
  <p:sldIdLst>
    <p:sldId id="299" r:id="rId2"/>
    <p:sldId id="307" r:id="rId3"/>
    <p:sldId id="308" r:id="rId4"/>
    <p:sldId id="310" r:id="rId5"/>
    <p:sldId id="312" r:id="rId6"/>
    <p:sldId id="311" r:id="rId7"/>
    <p:sldId id="315" r:id="rId8"/>
    <p:sldId id="314" r:id="rId9"/>
    <p:sldId id="317" r:id="rId10"/>
    <p:sldId id="318" r:id="rId11"/>
    <p:sldId id="319" r:id="rId1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F8E4"/>
    <a:srgbClr val="006600"/>
    <a:srgbClr val="FFFFCC"/>
    <a:srgbClr val="FF7C80"/>
    <a:srgbClr val="CCFF99"/>
    <a:srgbClr val="67AF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4337" autoAdjust="0"/>
    <p:restoredTop sz="67319" autoAdjust="0"/>
  </p:normalViewPr>
  <p:slideViewPr>
    <p:cSldViewPr>
      <p:cViewPr varScale="1">
        <p:scale>
          <a:sx n="72" d="100"/>
          <a:sy n="72" d="100"/>
        </p:scale>
        <p:origin x="-528" y="-102"/>
      </p:cViewPr>
      <p:guideLst>
        <p:guide orient="horz" pos="2160"/>
        <p:guide pos="2880"/>
      </p:guideLst>
    </p:cSldViewPr>
  </p:slideViewPr>
  <p:outlineViewPr>
    <p:cViewPr>
      <p:scale>
        <a:sx n="33" d="100"/>
        <a:sy n="33" d="100"/>
      </p:scale>
      <p:origin x="0" y="11532"/>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8F8018FB-D1DA-464F-B043-A8EA3B06DD58}" type="datetimeFigureOut">
              <a:rPr lang="en-US" smtClean="0"/>
              <a:pPr/>
              <a:t>4/22/2015</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9B290460-C6AD-409D-91AC-367E42529218}" type="slidenum">
              <a:rPr lang="en-US" smtClean="0"/>
              <a:pPr/>
              <a:t>‹#›</a:t>
            </a:fld>
            <a:endParaRPr lang="en-US" dirty="0"/>
          </a:p>
        </p:txBody>
      </p:sp>
    </p:spTree>
    <p:extLst>
      <p:ext uri="{BB962C8B-B14F-4D97-AF65-F5344CB8AC3E}">
        <p14:creationId xmlns:p14="http://schemas.microsoft.com/office/powerpoint/2010/main" val="36022257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0670BAF5-0842-4FDB-A447-B8CCAA2EFAB7}" type="datetimeFigureOut">
              <a:rPr lang="en-US" smtClean="0"/>
              <a:t>4/22/2015</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A23D28AE-E558-4A75-B2C8-C9C9F659D4A0}" type="slidenum">
              <a:rPr lang="en-US" smtClean="0"/>
              <a:t>‹#›</a:t>
            </a:fld>
            <a:endParaRPr lang="en-US"/>
          </a:p>
        </p:txBody>
      </p:sp>
    </p:spTree>
    <p:extLst>
      <p:ext uri="{BB962C8B-B14F-4D97-AF65-F5344CB8AC3E}">
        <p14:creationId xmlns:p14="http://schemas.microsoft.com/office/powerpoint/2010/main" val="3842678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3D28AE-E558-4A75-B2C8-C9C9F659D4A0}" type="slidenum">
              <a:rPr lang="en-US" smtClean="0"/>
              <a:t>1</a:t>
            </a:fld>
            <a:endParaRPr lang="en-US"/>
          </a:p>
        </p:txBody>
      </p:sp>
    </p:spTree>
    <p:extLst>
      <p:ext uri="{BB962C8B-B14F-4D97-AF65-F5344CB8AC3E}">
        <p14:creationId xmlns:p14="http://schemas.microsoft.com/office/powerpoint/2010/main" val="9901581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800" dirty="0" smtClean="0">
              <a:solidFill>
                <a:schemeClr val="tx1"/>
              </a:solidFill>
              <a:latin typeface="Cambria" panose="02040503050406030204" pitchFamily="18" charset="0"/>
            </a:endParaRPr>
          </a:p>
        </p:txBody>
      </p:sp>
      <p:sp>
        <p:nvSpPr>
          <p:cNvPr id="4" name="Slide Number Placeholder 3"/>
          <p:cNvSpPr>
            <a:spLocks noGrp="1"/>
          </p:cNvSpPr>
          <p:nvPr>
            <p:ph type="sldNum" sz="quarter" idx="10"/>
          </p:nvPr>
        </p:nvSpPr>
        <p:spPr/>
        <p:txBody>
          <a:bodyPr/>
          <a:lstStyle/>
          <a:p>
            <a:fld id="{A23D28AE-E558-4A75-B2C8-C9C9F659D4A0}" type="slidenum">
              <a:rPr lang="en-US" smtClean="0"/>
              <a:t>10</a:t>
            </a:fld>
            <a:endParaRPr lang="en-US"/>
          </a:p>
        </p:txBody>
      </p:sp>
    </p:spTree>
    <p:extLst>
      <p:ext uri="{BB962C8B-B14F-4D97-AF65-F5344CB8AC3E}">
        <p14:creationId xmlns:p14="http://schemas.microsoft.com/office/powerpoint/2010/main" val="7748159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baseline="0" dirty="0" smtClean="0"/>
          </a:p>
        </p:txBody>
      </p:sp>
      <p:sp>
        <p:nvSpPr>
          <p:cNvPr id="4" name="Slide Number Placeholder 3"/>
          <p:cNvSpPr>
            <a:spLocks noGrp="1"/>
          </p:cNvSpPr>
          <p:nvPr>
            <p:ph type="sldNum" sz="quarter" idx="10"/>
          </p:nvPr>
        </p:nvSpPr>
        <p:spPr/>
        <p:txBody>
          <a:bodyPr/>
          <a:lstStyle/>
          <a:p>
            <a:fld id="{A23D28AE-E558-4A75-B2C8-C9C9F659D4A0}" type="slidenum">
              <a:rPr lang="en-US" smtClean="0"/>
              <a:t>11</a:t>
            </a:fld>
            <a:endParaRPr lang="en-US"/>
          </a:p>
        </p:txBody>
      </p:sp>
    </p:spTree>
    <p:extLst>
      <p:ext uri="{BB962C8B-B14F-4D97-AF65-F5344CB8AC3E}">
        <p14:creationId xmlns:p14="http://schemas.microsoft.com/office/powerpoint/2010/main" val="3966152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3D28AE-E558-4A75-B2C8-C9C9F659D4A0}" type="slidenum">
              <a:rPr lang="en-US" smtClean="0"/>
              <a:t>2</a:t>
            </a:fld>
            <a:endParaRPr lang="en-US"/>
          </a:p>
        </p:txBody>
      </p:sp>
    </p:spTree>
    <p:extLst>
      <p:ext uri="{BB962C8B-B14F-4D97-AF65-F5344CB8AC3E}">
        <p14:creationId xmlns:p14="http://schemas.microsoft.com/office/powerpoint/2010/main" val="37136714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baseline="0" dirty="0" smtClean="0"/>
          </a:p>
        </p:txBody>
      </p:sp>
      <p:sp>
        <p:nvSpPr>
          <p:cNvPr id="4" name="Slide Number Placeholder 3"/>
          <p:cNvSpPr>
            <a:spLocks noGrp="1"/>
          </p:cNvSpPr>
          <p:nvPr>
            <p:ph type="sldNum" sz="quarter" idx="10"/>
          </p:nvPr>
        </p:nvSpPr>
        <p:spPr/>
        <p:txBody>
          <a:bodyPr/>
          <a:lstStyle/>
          <a:p>
            <a:fld id="{A23D28AE-E558-4A75-B2C8-C9C9F659D4A0}" type="slidenum">
              <a:rPr lang="en-US" smtClean="0"/>
              <a:t>3</a:t>
            </a:fld>
            <a:endParaRPr lang="en-US"/>
          </a:p>
        </p:txBody>
      </p:sp>
    </p:spTree>
    <p:extLst>
      <p:ext uri="{BB962C8B-B14F-4D97-AF65-F5344CB8AC3E}">
        <p14:creationId xmlns:p14="http://schemas.microsoft.com/office/powerpoint/2010/main" val="237104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baseline="0" dirty="0" smtClean="0"/>
          </a:p>
        </p:txBody>
      </p:sp>
      <p:sp>
        <p:nvSpPr>
          <p:cNvPr id="4" name="Slide Number Placeholder 3"/>
          <p:cNvSpPr>
            <a:spLocks noGrp="1"/>
          </p:cNvSpPr>
          <p:nvPr>
            <p:ph type="sldNum" sz="quarter" idx="10"/>
          </p:nvPr>
        </p:nvSpPr>
        <p:spPr/>
        <p:txBody>
          <a:bodyPr/>
          <a:lstStyle/>
          <a:p>
            <a:fld id="{A23D28AE-E558-4A75-B2C8-C9C9F659D4A0}" type="slidenum">
              <a:rPr lang="en-US" smtClean="0"/>
              <a:t>4</a:t>
            </a:fld>
            <a:endParaRPr lang="en-US"/>
          </a:p>
        </p:txBody>
      </p:sp>
    </p:spTree>
    <p:extLst>
      <p:ext uri="{BB962C8B-B14F-4D97-AF65-F5344CB8AC3E}">
        <p14:creationId xmlns:p14="http://schemas.microsoft.com/office/powerpoint/2010/main" val="14931356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baseline="0" dirty="0" smtClean="0"/>
          </a:p>
        </p:txBody>
      </p:sp>
      <p:sp>
        <p:nvSpPr>
          <p:cNvPr id="4" name="Slide Number Placeholder 3"/>
          <p:cNvSpPr>
            <a:spLocks noGrp="1"/>
          </p:cNvSpPr>
          <p:nvPr>
            <p:ph type="sldNum" sz="quarter" idx="10"/>
          </p:nvPr>
        </p:nvSpPr>
        <p:spPr/>
        <p:txBody>
          <a:bodyPr/>
          <a:lstStyle/>
          <a:p>
            <a:fld id="{A23D28AE-E558-4A75-B2C8-C9C9F659D4A0}" type="slidenum">
              <a:rPr lang="en-US" smtClean="0"/>
              <a:t>5</a:t>
            </a:fld>
            <a:endParaRPr lang="en-US"/>
          </a:p>
        </p:txBody>
      </p:sp>
    </p:spTree>
    <p:extLst>
      <p:ext uri="{BB962C8B-B14F-4D97-AF65-F5344CB8AC3E}">
        <p14:creationId xmlns:p14="http://schemas.microsoft.com/office/powerpoint/2010/main" val="21526565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baseline="0" dirty="0" smtClean="0"/>
          </a:p>
        </p:txBody>
      </p:sp>
      <p:sp>
        <p:nvSpPr>
          <p:cNvPr id="4" name="Slide Number Placeholder 3"/>
          <p:cNvSpPr>
            <a:spLocks noGrp="1"/>
          </p:cNvSpPr>
          <p:nvPr>
            <p:ph type="sldNum" sz="quarter" idx="10"/>
          </p:nvPr>
        </p:nvSpPr>
        <p:spPr/>
        <p:txBody>
          <a:bodyPr/>
          <a:lstStyle/>
          <a:p>
            <a:fld id="{A23D28AE-E558-4A75-B2C8-C9C9F659D4A0}" type="slidenum">
              <a:rPr lang="en-US" smtClean="0"/>
              <a:t>6</a:t>
            </a:fld>
            <a:endParaRPr lang="en-US"/>
          </a:p>
        </p:txBody>
      </p:sp>
    </p:spTree>
    <p:extLst>
      <p:ext uri="{BB962C8B-B14F-4D97-AF65-F5344CB8AC3E}">
        <p14:creationId xmlns:p14="http://schemas.microsoft.com/office/powerpoint/2010/main" val="1781728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baseline="0" dirty="0" smtClean="0"/>
          </a:p>
        </p:txBody>
      </p:sp>
      <p:sp>
        <p:nvSpPr>
          <p:cNvPr id="4" name="Slide Number Placeholder 3"/>
          <p:cNvSpPr>
            <a:spLocks noGrp="1"/>
          </p:cNvSpPr>
          <p:nvPr>
            <p:ph type="sldNum" sz="quarter" idx="10"/>
          </p:nvPr>
        </p:nvSpPr>
        <p:spPr/>
        <p:txBody>
          <a:bodyPr/>
          <a:lstStyle/>
          <a:p>
            <a:fld id="{A23D28AE-E558-4A75-B2C8-C9C9F659D4A0}" type="slidenum">
              <a:rPr lang="en-US" smtClean="0"/>
              <a:t>7</a:t>
            </a:fld>
            <a:endParaRPr lang="en-US"/>
          </a:p>
        </p:txBody>
      </p:sp>
    </p:spTree>
    <p:extLst>
      <p:ext uri="{BB962C8B-B14F-4D97-AF65-F5344CB8AC3E}">
        <p14:creationId xmlns:p14="http://schemas.microsoft.com/office/powerpoint/2010/main" val="19455494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baseline="0" dirty="0" smtClean="0"/>
          </a:p>
        </p:txBody>
      </p:sp>
      <p:sp>
        <p:nvSpPr>
          <p:cNvPr id="4" name="Slide Number Placeholder 3"/>
          <p:cNvSpPr>
            <a:spLocks noGrp="1"/>
          </p:cNvSpPr>
          <p:nvPr>
            <p:ph type="sldNum" sz="quarter" idx="10"/>
          </p:nvPr>
        </p:nvSpPr>
        <p:spPr/>
        <p:txBody>
          <a:bodyPr/>
          <a:lstStyle/>
          <a:p>
            <a:fld id="{A23D28AE-E558-4A75-B2C8-C9C9F659D4A0}" type="slidenum">
              <a:rPr lang="en-US" smtClean="0"/>
              <a:t>8</a:t>
            </a:fld>
            <a:endParaRPr lang="en-US"/>
          </a:p>
        </p:txBody>
      </p:sp>
    </p:spTree>
    <p:extLst>
      <p:ext uri="{BB962C8B-B14F-4D97-AF65-F5344CB8AC3E}">
        <p14:creationId xmlns:p14="http://schemas.microsoft.com/office/powerpoint/2010/main" val="11369322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baseline="0" dirty="0" smtClean="0"/>
          </a:p>
        </p:txBody>
      </p:sp>
      <p:sp>
        <p:nvSpPr>
          <p:cNvPr id="4" name="Slide Number Placeholder 3"/>
          <p:cNvSpPr>
            <a:spLocks noGrp="1"/>
          </p:cNvSpPr>
          <p:nvPr>
            <p:ph type="sldNum" sz="quarter" idx="10"/>
          </p:nvPr>
        </p:nvSpPr>
        <p:spPr/>
        <p:txBody>
          <a:bodyPr/>
          <a:lstStyle/>
          <a:p>
            <a:fld id="{A23D28AE-E558-4A75-B2C8-C9C9F659D4A0}" type="slidenum">
              <a:rPr lang="en-US" smtClean="0"/>
              <a:t>9</a:t>
            </a:fld>
            <a:endParaRPr lang="en-US"/>
          </a:p>
        </p:txBody>
      </p:sp>
    </p:spTree>
    <p:extLst>
      <p:ext uri="{BB962C8B-B14F-4D97-AF65-F5344CB8AC3E}">
        <p14:creationId xmlns:p14="http://schemas.microsoft.com/office/powerpoint/2010/main" val="31431792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2" name="Picture 11" descr="9_02.jpg"/>
          <p:cNvPicPr preferRelativeResize="0">
            <a:picLocks/>
          </p:cNvPicPr>
          <p:nvPr/>
        </p:nvPicPr>
        <p:blipFill>
          <a:blip r:embed="rId2" cstate="print">
            <a:duotone>
              <a:schemeClr val="accent1">
                <a:shade val="45000"/>
                <a:satMod val="135000"/>
              </a:schemeClr>
              <a:prstClr val="white"/>
            </a:duotone>
          </a:blip>
          <a:stretch>
            <a:fillRect/>
          </a:stretch>
        </p:blipFill>
        <p:spPr>
          <a:xfrm>
            <a:off x="7754112" y="0"/>
            <a:ext cx="73152" cy="6858000"/>
          </a:xfrm>
          <a:prstGeom prst="rect">
            <a:avLst/>
          </a:prstGeom>
        </p:spPr>
      </p:pic>
      <p:pic>
        <p:nvPicPr>
          <p:cNvPr id="7" name="Picture 6" descr="1_05.jpg"/>
          <p:cNvPicPr>
            <a:picLocks noChangeAspect="1"/>
          </p:cNvPicPr>
          <p:nvPr/>
        </p:nvPicPr>
        <p:blipFill>
          <a:blip r:embed="rId3" cstate="print"/>
          <a:stretch>
            <a:fillRect/>
          </a:stretch>
        </p:blipFill>
        <p:spPr>
          <a:xfrm>
            <a:off x="7810500" y="0"/>
            <a:ext cx="1333500" cy="6858000"/>
          </a:xfrm>
          <a:prstGeom prst="rect">
            <a:avLst/>
          </a:prstGeom>
        </p:spPr>
      </p:pic>
      <p:grpSp>
        <p:nvGrpSpPr>
          <p:cNvPr id="4" name="Group 17"/>
          <p:cNvGrpSpPr/>
          <p:nvPr/>
        </p:nvGrpSpPr>
        <p:grpSpPr>
          <a:xfrm>
            <a:off x="0" y="6630352"/>
            <a:ext cx="9144000" cy="228600"/>
            <a:chOff x="0" y="6582727"/>
            <a:chExt cx="9144000" cy="228600"/>
          </a:xfrm>
        </p:grpSpPr>
        <p:sp>
          <p:nvSpPr>
            <p:cNvPr id="10" name="Rectangle 9"/>
            <p:cNvSpPr/>
            <p:nvPr/>
          </p:nvSpPr>
          <p:spPr>
            <a:xfrm>
              <a:off x="7813040" y="6582727"/>
              <a:ext cx="1330960" cy="228600"/>
            </a:xfrm>
            <a:prstGeom prst="rect">
              <a:avLst/>
            </a:pr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134101" y="6582727"/>
              <a:ext cx="1609724" cy="228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6582727"/>
              <a:ext cx="6096000" cy="228600"/>
            </a:xfrm>
            <a:prstGeom prst="rect">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p:cNvSpPr>
            <a:spLocks noGrp="1"/>
          </p:cNvSpPr>
          <p:nvPr>
            <p:ph type="ctrTitle"/>
          </p:nvPr>
        </p:nvSpPr>
        <p:spPr>
          <a:xfrm>
            <a:off x="457200" y="1371600"/>
            <a:ext cx="6781800" cy="1069975"/>
          </a:xfrm>
        </p:spPr>
        <p:txBody>
          <a:bodyPr bIns="0" anchor="b" anchorCtr="0">
            <a:noAutofit/>
          </a:bodyPr>
          <a:lstStyle>
            <a:lvl1pPr>
              <a:defRPr sz="4200" baseline="0"/>
            </a:lvl1pPr>
          </a:lstStyle>
          <a:p>
            <a:r>
              <a:rPr lang="en-US" smtClean="0"/>
              <a:t>Click to edit Master title style</a:t>
            </a:r>
            <a:endParaRPr lang="en-US" dirty="0"/>
          </a:p>
        </p:txBody>
      </p:sp>
      <p:sp>
        <p:nvSpPr>
          <p:cNvPr id="3" name="Subtitle 2"/>
          <p:cNvSpPr>
            <a:spLocks noGrp="1"/>
          </p:cNvSpPr>
          <p:nvPr>
            <p:ph type="subTitle" idx="1"/>
          </p:nvPr>
        </p:nvSpPr>
        <p:spPr>
          <a:xfrm>
            <a:off x="457200" y="2438400"/>
            <a:ext cx="6781800" cy="762000"/>
          </a:xfrm>
        </p:spPr>
        <p:txBody>
          <a:bodyPr lIns="0" tIns="0" rIns="0">
            <a:normAutofit/>
          </a:bodyPr>
          <a:lstStyle>
            <a:lvl1pPr marL="0" indent="0" algn="l">
              <a:buNone/>
              <a:defRPr sz="24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9" name="Date Placeholder 18"/>
          <p:cNvSpPr>
            <a:spLocks noGrp="1"/>
          </p:cNvSpPr>
          <p:nvPr>
            <p:ph type="dt" sz="half" idx="10"/>
          </p:nvPr>
        </p:nvSpPr>
        <p:spPr>
          <a:xfrm>
            <a:off x="6210300" y="6610350"/>
            <a:ext cx="1524000" cy="228600"/>
          </a:xfrm>
        </p:spPr>
        <p:txBody>
          <a:bodyPr/>
          <a:lstStyle/>
          <a:p>
            <a:fld id="{3D6F8E2F-4D99-4C0A-96FE-02EC4505F9CB}" type="datetimeFigureOut">
              <a:rPr lang="en-US" smtClean="0"/>
              <a:pPr/>
              <a:t>4/22/2015</a:t>
            </a:fld>
            <a:endParaRPr lang="en-US" dirty="0"/>
          </a:p>
        </p:txBody>
      </p:sp>
      <p:sp>
        <p:nvSpPr>
          <p:cNvPr id="20" name="Slide Number Placeholder 19"/>
          <p:cNvSpPr>
            <a:spLocks noGrp="1"/>
          </p:cNvSpPr>
          <p:nvPr>
            <p:ph type="sldNum" sz="quarter" idx="11"/>
          </p:nvPr>
        </p:nvSpPr>
        <p:spPr>
          <a:xfrm>
            <a:off x="7924800" y="6610350"/>
            <a:ext cx="1198880" cy="228600"/>
          </a:xfrm>
        </p:spPr>
        <p:txBody>
          <a:bodyPr/>
          <a:lstStyle/>
          <a:p>
            <a:fld id="{5323F740-51CF-4344-90F4-458D3D0CBE12}" type="slidenum">
              <a:rPr lang="en-US" smtClean="0"/>
              <a:pPr/>
              <a:t>‹#›</a:t>
            </a:fld>
            <a:endParaRPr lang="en-US" dirty="0"/>
          </a:p>
        </p:txBody>
      </p:sp>
      <p:sp>
        <p:nvSpPr>
          <p:cNvPr id="21" name="Footer Placeholder 20"/>
          <p:cNvSpPr>
            <a:spLocks noGrp="1"/>
          </p:cNvSpPr>
          <p:nvPr>
            <p:ph type="ftr" sz="quarter" idx="12"/>
          </p:nvPr>
        </p:nvSpPr>
        <p:spPr>
          <a:xfrm>
            <a:off x="457200" y="6611112"/>
            <a:ext cx="5600700" cy="228600"/>
          </a:xfrm>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grpSp>
        <p:nvGrpSpPr>
          <p:cNvPr id="4" name="Group 10"/>
          <p:cNvGrpSpPr/>
          <p:nvPr/>
        </p:nvGrpSpPr>
        <p:grpSpPr>
          <a:xfrm>
            <a:off x="0" y="6631305"/>
            <a:ext cx="9144000" cy="228600"/>
            <a:chOff x="0" y="6583680"/>
            <a:chExt cx="9144000" cy="228600"/>
          </a:xfrm>
        </p:grpSpPr>
        <p:sp>
          <p:nvSpPr>
            <p:cNvPr id="12" name="Rectangle 1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2" name="Date Placeholder 21"/>
          <p:cNvSpPr>
            <a:spLocks noGrp="1"/>
          </p:cNvSpPr>
          <p:nvPr>
            <p:ph type="dt" sz="half" idx="10"/>
          </p:nvPr>
        </p:nvSpPr>
        <p:spPr/>
        <p:txBody>
          <a:bodyPr/>
          <a:lstStyle/>
          <a:p>
            <a:fld id="{3D6F8E2F-4D99-4C0A-96FE-02EC4505F9CB}" type="datetimeFigureOut">
              <a:rPr lang="en-US" smtClean="0"/>
              <a:pPr/>
              <a:t>4/22/2015</a:t>
            </a:fld>
            <a:endParaRPr lang="en-US" dirty="0"/>
          </a:p>
        </p:txBody>
      </p:sp>
      <p:sp>
        <p:nvSpPr>
          <p:cNvPr id="23" name="Slide Number Placeholder 22"/>
          <p:cNvSpPr>
            <a:spLocks noGrp="1"/>
          </p:cNvSpPr>
          <p:nvPr>
            <p:ph type="sldNum" sz="quarter" idx="11"/>
          </p:nvPr>
        </p:nvSpPr>
        <p:spPr/>
        <p:txBody>
          <a:bodyPr/>
          <a:lstStyle/>
          <a:p>
            <a:fld id="{5323F740-51CF-4344-90F4-458D3D0CBE12}" type="slidenum">
              <a:rPr lang="en-US" smtClean="0"/>
              <a:pPr/>
              <a:t>‹#›</a:t>
            </a:fld>
            <a:endParaRPr lang="en-US" dirty="0"/>
          </a:p>
        </p:txBody>
      </p:sp>
      <p:sp>
        <p:nvSpPr>
          <p:cNvPr id="24" name="Footer Placeholder 23"/>
          <p:cNvSpPr>
            <a:spLocks noGrp="1"/>
          </p:cNvSpPr>
          <p:nvPr>
            <p:ph type="ftr" sz="quarter" idx="12"/>
          </p:nvPr>
        </p:nvSpPr>
        <p:spPr/>
        <p:txBody>
          <a:bodyPr/>
          <a:lstStyle/>
          <a:p>
            <a:endParaRPr lang="en-US" dirty="0"/>
          </a:p>
        </p:txBody>
      </p:sp>
      <p:pic>
        <p:nvPicPr>
          <p:cNvPr id="11" name="Picture 10" descr="bar_06.png"/>
          <p:cNvPicPr>
            <a:picLocks noChangeAspect="1"/>
          </p:cNvPicPr>
          <p:nvPr/>
        </p:nvPicPr>
        <p:blipFill>
          <a:blip r:embed="rId2" cstate="print">
            <a:duotone>
              <a:schemeClr val="accent2">
                <a:shade val="45000"/>
                <a:satMod val="135000"/>
              </a:schemeClr>
              <a:prstClr val="white"/>
            </a:duotone>
          </a:blip>
          <a:stretch>
            <a:fillRect/>
          </a:stretch>
        </p:blipFill>
        <p:spPr>
          <a:xfrm>
            <a:off x="0" y="403860"/>
            <a:ext cx="9144000" cy="53340"/>
          </a:xfrm>
          <a:prstGeom prst="rect">
            <a:avLst/>
          </a:prstGeom>
        </p:spPr>
      </p:pic>
      <p:pic>
        <p:nvPicPr>
          <p:cNvPr id="14" name="Picture 13" descr="2_01.jpg"/>
          <p:cNvPicPr>
            <a:picLocks noChangeAspect="1"/>
          </p:cNvPicPr>
          <p:nvPr/>
        </p:nvPicPr>
        <p:blipFill>
          <a:blip r:embed="rId3" cstate="print"/>
          <a:stretch>
            <a:fillRect/>
          </a:stretch>
        </p:blipFill>
        <p:spPr>
          <a:xfrm>
            <a:off x="0" y="0"/>
            <a:ext cx="9144000" cy="40386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89085"/>
            <a:ext cx="2057400" cy="553707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585216"/>
            <a:ext cx="6019800" cy="55412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4" name="Group 10"/>
          <p:cNvGrpSpPr/>
          <p:nvPr/>
        </p:nvGrpSpPr>
        <p:grpSpPr>
          <a:xfrm>
            <a:off x="0" y="6631305"/>
            <a:ext cx="9144000" cy="228600"/>
            <a:chOff x="0" y="6583680"/>
            <a:chExt cx="9144000" cy="228600"/>
          </a:xfrm>
        </p:grpSpPr>
        <p:sp>
          <p:nvSpPr>
            <p:cNvPr id="12" name="Rectangle 1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2" name="Date Placeholder 21"/>
          <p:cNvSpPr>
            <a:spLocks noGrp="1"/>
          </p:cNvSpPr>
          <p:nvPr>
            <p:ph type="dt" sz="half" idx="10"/>
          </p:nvPr>
        </p:nvSpPr>
        <p:spPr/>
        <p:txBody>
          <a:bodyPr/>
          <a:lstStyle/>
          <a:p>
            <a:fld id="{3D6F8E2F-4D99-4C0A-96FE-02EC4505F9CB}" type="datetimeFigureOut">
              <a:rPr lang="en-US" smtClean="0"/>
              <a:pPr/>
              <a:t>4/22/2015</a:t>
            </a:fld>
            <a:endParaRPr lang="en-US" dirty="0"/>
          </a:p>
        </p:txBody>
      </p:sp>
      <p:sp>
        <p:nvSpPr>
          <p:cNvPr id="23" name="Slide Number Placeholder 22"/>
          <p:cNvSpPr>
            <a:spLocks noGrp="1"/>
          </p:cNvSpPr>
          <p:nvPr>
            <p:ph type="sldNum" sz="quarter" idx="11"/>
          </p:nvPr>
        </p:nvSpPr>
        <p:spPr/>
        <p:txBody>
          <a:bodyPr/>
          <a:lstStyle/>
          <a:p>
            <a:fld id="{5323F740-51CF-4344-90F4-458D3D0CBE12}" type="slidenum">
              <a:rPr lang="en-US" smtClean="0"/>
              <a:pPr/>
              <a:t>‹#›</a:t>
            </a:fld>
            <a:endParaRPr lang="en-US" dirty="0"/>
          </a:p>
        </p:txBody>
      </p:sp>
      <p:sp>
        <p:nvSpPr>
          <p:cNvPr id="24" name="Footer Placeholder 23"/>
          <p:cNvSpPr>
            <a:spLocks noGrp="1"/>
          </p:cNvSpPr>
          <p:nvPr>
            <p:ph type="ftr" sz="quarter" idx="12"/>
          </p:nvPr>
        </p:nvSpPr>
        <p:spPr/>
        <p:txBody>
          <a:bodyPr/>
          <a:lstStyle/>
          <a:p>
            <a:endParaRPr lang="en-US" dirty="0"/>
          </a:p>
        </p:txBody>
      </p:sp>
      <p:pic>
        <p:nvPicPr>
          <p:cNvPr id="11" name="Picture 10" descr="bar_06.png"/>
          <p:cNvPicPr>
            <a:picLocks noChangeAspect="1"/>
          </p:cNvPicPr>
          <p:nvPr/>
        </p:nvPicPr>
        <p:blipFill>
          <a:blip r:embed="rId2" cstate="print">
            <a:duotone>
              <a:schemeClr val="accent2">
                <a:shade val="45000"/>
                <a:satMod val="135000"/>
              </a:schemeClr>
              <a:prstClr val="white"/>
            </a:duotone>
          </a:blip>
          <a:stretch>
            <a:fillRect/>
          </a:stretch>
        </p:blipFill>
        <p:spPr>
          <a:xfrm>
            <a:off x="0" y="403860"/>
            <a:ext cx="9144000" cy="53340"/>
          </a:xfrm>
          <a:prstGeom prst="rect">
            <a:avLst/>
          </a:prstGeom>
        </p:spPr>
      </p:pic>
      <p:pic>
        <p:nvPicPr>
          <p:cNvPr id="14" name="Picture 13" descr="2_01.jpg"/>
          <p:cNvPicPr>
            <a:picLocks noChangeAspect="1"/>
          </p:cNvPicPr>
          <p:nvPr/>
        </p:nvPicPr>
        <p:blipFill>
          <a:blip r:embed="rId3" cstate="print"/>
          <a:stretch>
            <a:fillRect/>
          </a:stretch>
        </p:blipFill>
        <p:spPr>
          <a:xfrm>
            <a:off x="0" y="0"/>
            <a:ext cx="9144000" cy="40386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grpSp>
        <p:nvGrpSpPr>
          <p:cNvPr id="4" name="Group 20"/>
          <p:cNvGrpSpPr/>
          <p:nvPr/>
        </p:nvGrpSpPr>
        <p:grpSpPr>
          <a:xfrm>
            <a:off x="0" y="6631305"/>
            <a:ext cx="9144000" cy="228600"/>
            <a:chOff x="0" y="6583680"/>
            <a:chExt cx="9144000" cy="228600"/>
          </a:xfrm>
        </p:grpSpPr>
        <p:sp>
          <p:nvSpPr>
            <p:cNvPr id="32" name="Rectangle 31"/>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3" name="Picture 12" descr="bar_06.png"/>
          <p:cNvPicPr>
            <a:picLocks noChangeAspect="1"/>
          </p:cNvPicPr>
          <p:nvPr/>
        </p:nvPicPr>
        <p:blipFill>
          <a:blip r:embed="rId2" cstate="print">
            <a:duotone>
              <a:schemeClr val="accent2">
                <a:shade val="45000"/>
                <a:satMod val="135000"/>
              </a:schemeClr>
              <a:prstClr val="white"/>
            </a:duotone>
          </a:blip>
          <a:stretch>
            <a:fillRect/>
          </a:stretch>
        </p:blipFill>
        <p:spPr>
          <a:xfrm>
            <a:off x="0" y="403860"/>
            <a:ext cx="9144000" cy="53340"/>
          </a:xfrm>
          <a:prstGeom prst="rect">
            <a:avLst/>
          </a:prstGeom>
        </p:spPr>
      </p:pic>
      <p:pic>
        <p:nvPicPr>
          <p:cNvPr id="10" name="Picture 9" descr="2_01.jpg"/>
          <p:cNvPicPr>
            <a:picLocks noChangeAspect="1"/>
          </p:cNvPicPr>
          <p:nvPr/>
        </p:nvPicPr>
        <p:blipFill>
          <a:blip r:embed="rId3" cstate="print"/>
          <a:stretch>
            <a:fillRect/>
          </a:stretch>
        </p:blipFill>
        <p:spPr>
          <a:xfrm>
            <a:off x="0" y="0"/>
            <a:ext cx="9144000" cy="40386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Date Placeholder 16"/>
          <p:cNvSpPr>
            <a:spLocks noGrp="1"/>
          </p:cNvSpPr>
          <p:nvPr>
            <p:ph type="dt" sz="half" idx="10"/>
          </p:nvPr>
        </p:nvSpPr>
        <p:spPr/>
        <p:txBody>
          <a:bodyPr/>
          <a:lstStyle/>
          <a:p>
            <a:fld id="{3D6F8E2F-4D99-4C0A-96FE-02EC4505F9CB}" type="datetimeFigureOut">
              <a:rPr lang="en-US" smtClean="0"/>
              <a:pPr/>
              <a:t>4/22/2015</a:t>
            </a:fld>
            <a:endParaRPr lang="en-US" dirty="0"/>
          </a:p>
        </p:txBody>
      </p:sp>
      <p:sp>
        <p:nvSpPr>
          <p:cNvPr id="18" name="Slide Number Placeholder 17"/>
          <p:cNvSpPr>
            <a:spLocks noGrp="1"/>
          </p:cNvSpPr>
          <p:nvPr>
            <p:ph type="sldNum" sz="quarter" idx="11"/>
          </p:nvPr>
        </p:nvSpPr>
        <p:spPr/>
        <p:txBody>
          <a:bodyPr/>
          <a:lstStyle/>
          <a:p>
            <a:fld id="{5323F740-51CF-4344-90F4-458D3D0CBE12}" type="slidenum">
              <a:rPr lang="en-US" smtClean="0"/>
              <a:pPr/>
              <a:t>‹#›</a:t>
            </a:fld>
            <a:endParaRPr lang="en-US" dirty="0"/>
          </a:p>
        </p:txBody>
      </p:sp>
      <p:sp>
        <p:nvSpPr>
          <p:cNvPr id="20" name="Footer Placeholder 19"/>
          <p:cNvSpPr>
            <a:spLocks noGrp="1"/>
          </p:cNvSpPr>
          <p:nvPr>
            <p:ph type="ftr" sz="quarter" idx="12"/>
          </p:nvPr>
        </p:nvSpPr>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4" name="Group 22"/>
          <p:cNvGrpSpPr/>
          <p:nvPr/>
        </p:nvGrpSpPr>
        <p:grpSpPr>
          <a:xfrm>
            <a:off x="1438274" y="6629400"/>
            <a:ext cx="7705726" cy="228600"/>
            <a:chOff x="1438274" y="6629400"/>
            <a:chExt cx="7705726" cy="228600"/>
          </a:xfrm>
        </p:grpSpPr>
        <p:sp>
          <p:nvSpPr>
            <p:cNvPr id="27" name="Rectangle 26"/>
            <p:cNvSpPr/>
            <p:nvPr/>
          </p:nvSpPr>
          <p:spPr>
            <a:xfrm>
              <a:off x="8763000" y="662940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p:cNvSpPr/>
            <p:nvPr/>
          </p:nvSpPr>
          <p:spPr>
            <a:xfrm>
              <a:off x="7142480" y="662940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1438274" y="6629400"/>
              <a:ext cx="5663565"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p:cNvSpPr>
            <a:spLocks noGrp="1"/>
          </p:cNvSpPr>
          <p:nvPr>
            <p:ph type="title"/>
          </p:nvPr>
        </p:nvSpPr>
        <p:spPr>
          <a:xfrm>
            <a:off x="1752600" y="5245101"/>
            <a:ext cx="6934199" cy="1155700"/>
          </a:xfrm>
        </p:spPr>
        <p:txBody>
          <a:bodyPr anchor="t">
            <a:normAutofit/>
          </a:bodyPr>
          <a:lstStyle>
            <a:lvl1pPr algn="r">
              <a:defRPr sz="4200" b="0" i="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52600" y="4114800"/>
            <a:ext cx="6934199" cy="1130300"/>
          </a:xfrm>
        </p:spPr>
        <p:txBody>
          <a:bodyPr anchor="b">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10" name="Picture 9" descr="9_01.jpg"/>
          <p:cNvPicPr>
            <a:picLocks noChangeAspect="1"/>
          </p:cNvPicPr>
          <p:nvPr/>
        </p:nvPicPr>
        <p:blipFill>
          <a:blip r:embed="rId2" cstate="print"/>
          <a:stretch>
            <a:fillRect/>
          </a:stretch>
        </p:blipFill>
        <p:spPr>
          <a:xfrm>
            <a:off x="0" y="0"/>
            <a:ext cx="1363980" cy="6858000"/>
          </a:xfrm>
          <a:prstGeom prst="rect">
            <a:avLst/>
          </a:prstGeom>
        </p:spPr>
      </p:pic>
      <p:sp>
        <p:nvSpPr>
          <p:cNvPr id="24" name="Date Placeholder 23"/>
          <p:cNvSpPr>
            <a:spLocks noGrp="1"/>
          </p:cNvSpPr>
          <p:nvPr>
            <p:ph type="dt" sz="half" idx="10"/>
          </p:nvPr>
        </p:nvSpPr>
        <p:spPr>
          <a:xfrm>
            <a:off x="7162800" y="6610350"/>
            <a:ext cx="1524000" cy="246888"/>
          </a:xfrm>
        </p:spPr>
        <p:txBody>
          <a:bodyPr/>
          <a:lstStyle/>
          <a:p>
            <a:fld id="{3D6F8E2F-4D99-4C0A-96FE-02EC4505F9CB}" type="datetimeFigureOut">
              <a:rPr lang="en-US" smtClean="0"/>
              <a:pPr/>
              <a:t>4/22/2015</a:t>
            </a:fld>
            <a:endParaRPr lang="en-US" dirty="0"/>
          </a:p>
        </p:txBody>
      </p:sp>
      <p:sp>
        <p:nvSpPr>
          <p:cNvPr id="25" name="Slide Number Placeholder 24"/>
          <p:cNvSpPr>
            <a:spLocks noGrp="1"/>
          </p:cNvSpPr>
          <p:nvPr>
            <p:ph type="sldNum" sz="quarter" idx="11"/>
          </p:nvPr>
        </p:nvSpPr>
        <p:spPr>
          <a:xfrm>
            <a:off x="8742680" y="6610350"/>
            <a:ext cx="381000" cy="246888"/>
          </a:xfrm>
        </p:spPr>
        <p:txBody>
          <a:bodyPr/>
          <a:lstStyle/>
          <a:p>
            <a:fld id="{5323F740-51CF-4344-90F4-458D3D0CBE12}" type="slidenum">
              <a:rPr lang="en-US" smtClean="0"/>
              <a:pPr/>
              <a:t>‹#›</a:t>
            </a:fld>
            <a:endParaRPr lang="en-US" dirty="0"/>
          </a:p>
        </p:txBody>
      </p:sp>
      <p:sp>
        <p:nvSpPr>
          <p:cNvPr id="26" name="Footer Placeholder 25"/>
          <p:cNvSpPr>
            <a:spLocks noGrp="1"/>
          </p:cNvSpPr>
          <p:nvPr>
            <p:ph type="ftr" sz="quarter" idx="12"/>
          </p:nvPr>
        </p:nvSpPr>
        <p:spPr>
          <a:xfrm>
            <a:off x="1524000" y="6610350"/>
            <a:ext cx="5562600" cy="247650"/>
          </a:xfrm>
        </p:spPr>
        <p:txBody>
          <a:bodyPr/>
          <a:lstStyle/>
          <a:p>
            <a:endParaRPr lang="en-US" dirty="0"/>
          </a:p>
        </p:txBody>
      </p:sp>
      <p:pic>
        <p:nvPicPr>
          <p:cNvPr id="20" name="Picture 19" descr="vert_bar_02.png"/>
          <p:cNvPicPr preferRelativeResize="0">
            <a:picLocks/>
          </p:cNvPicPr>
          <p:nvPr/>
        </p:nvPicPr>
        <p:blipFill>
          <a:blip r:embed="rId3" cstate="print">
            <a:duotone>
              <a:schemeClr val="accent3">
                <a:shade val="45000"/>
                <a:satMod val="135000"/>
              </a:schemeClr>
              <a:prstClr val="white"/>
            </a:duotone>
          </a:blip>
          <a:stretch>
            <a:fillRect/>
          </a:stretch>
        </p:blipFill>
        <p:spPr>
          <a:xfrm>
            <a:off x="1362456" y="0"/>
            <a:ext cx="73152" cy="6858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pic>
        <p:nvPicPr>
          <p:cNvPr id="13" name="Picture 12" descr="bar_06.png"/>
          <p:cNvPicPr>
            <a:picLocks noChangeAspect="1"/>
          </p:cNvPicPr>
          <p:nvPr/>
        </p:nvPicPr>
        <p:blipFill>
          <a:blip r:embed="rId2" cstate="print">
            <a:duotone>
              <a:schemeClr val="accent4">
                <a:shade val="45000"/>
                <a:satMod val="135000"/>
              </a:schemeClr>
              <a:prstClr val="white"/>
            </a:duotone>
          </a:blip>
          <a:stretch>
            <a:fillRect/>
          </a:stretch>
        </p:blipFill>
        <p:spPr>
          <a:xfrm>
            <a:off x="0" y="403860"/>
            <a:ext cx="9144000" cy="5334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a:p>
        </p:txBody>
      </p:sp>
      <p:pic>
        <p:nvPicPr>
          <p:cNvPr id="12" name="Picture 11" descr="3_01.jpg"/>
          <p:cNvPicPr>
            <a:picLocks noChangeAspect="1"/>
          </p:cNvPicPr>
          <p:nvPr/>
        </p:nvPicPr>
        <p:blipFill>
          <a:blip r:embed="rId3" cstate="print"/>
          <a:stretch>
            <a:fillRect/>
          </a:stretch>
        </p:blipFill>
        <p:spPr>
          <a:xfrm>
            <a:off x="0" y="0"/>
            <a:ext cx="9144000" cy="403860"/>
          </a:xfrm>
          <a:prstGeom prst="rect">
            <a:avLst/>
          </a:prstGeom>
        </p:spPr>
      </p:pic>
      <p:sp>
        <p:nvSpPr>
          <p:cNvPr id="14" name="Content Placeholder 13"/>
          <p:cNvSpPr>
            <a:spLocks noGrp="1"/>
          </p:cNvSpPr>
          <p:nvPr>
            <p:ph sz="quarter" idx="13"/>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Content Placeholder 15"/>
          <p:cNvSpPr>
            <a:spLocks noGrp="1"/>
          </p:cNvSpPr>
          <p:nvPr>
            <p:ph sz="quarter" idx="14"/>
          </p:nvPr>
        </p:nvSpPr>
        <p:spPr>
          <a:xfrm>
            <a:off x="4648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grpSp>
        <p:nvGrpSpPr>
          <p:cNvPr id="3" name="Group 14"/>
          <p:cNvGrpSpPr/>
          <p:nvPr/>
        </p:nvGrpSpPr>
        <p:grpSpPr>
          <a:xfrm>
            <a:off x="0" y="6631305"/>
            <a:ext cx="9144000" cy="228600"/>
            <a:chOff x="0" y="6583680"/>
            <a:chExt cx="9144000" cy="228600"/>
          </a:xfrm>
        </p:grpSpPr>
        <p:sp>
          <p:nvSpPr>
            <p:cNvPr id="17" name="Rectangle 16"/>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0" name="Date Placeholder 19"/>
          <p:cNvSpPr>
            <a:spLocks noGrp="1"/>
          </p:cNvSpPr>
          <p:nvPr>
            <p:ph type="dt" sz="half" idx="15"/>
          </p:nvPr>
        </p:nvSpPr>
        <p:spPr/>
        <p:txBody>
          <a:bodyPr/>
          <a:lstStyle/>
          <a:p>
            <a:fld id="{3D6F8E2F-4D99-4C0A-96FE-02EC4505F9CB}" type="datetimeFigureOut">
              <a:rPr lang="en-US" smtClean="0"/>
              <a:pPr/>
              <a:t>4/22/2015</a:t>
            </a:fld>
            <a:endParaRPr lang="en-US" dirty="0"/>
          </a:p>
        </p:txBody>
      </p:sp>
      <p:sp>
        <p:nvSpPr>
          <p:cNvPr id="21" name="Slide Number Placeholder 20"/>
          <p:cNvSpPr>
            <a:spLocks noGrp="1"/>
          </p:cNvSpPr>
          <p:nvPr>
            <p:ph type="sldNum" sz="quarter" idx="16"/>
          </p:nvPr>
        </p:nvSpPr>
        <p:spPr/>
        <p:txBody>
          <a:bodyPr/>
          <a:lstStyle/>
          <a:p>
            <a:fld id="{5323F740-51CF-4344-90F4-458D3D0CBE12}" type="slidenum">
              <a:rPr lang="en-US" smtClean="0"/>
              <a:pPr/>
              <a:t>‹#›</a:t>
            </a:fld>
            <a:endParaRPr lang="en-US" dirty="0"/>
          </a:p>
        </p:txBody>
      </p:sp>
      <p:sp>
        <p:nvSpPr>
          <p:cNvPr id="22" name="Footer Placeholder 21"/>
          <p:cNvSpPr>
            <a:spLocks noGrp="1"/>
          </p:cNvSpPr>
          <p:nvPr>
            <p:ph type="ftr" sz="quarter" idx="17"/>
          </p:nvPr>
        </p:nvSpPr>
        <p:spPr/>
        <p:txBody>
          <a:bodyPr/>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981200"/>
            <a:ext cx="4040188" cy="411162"/>
          </a:xfrm>
        </p:spPr>
        <p:txBody>
          <a:bodyPr lIns="0" rIns="0" anchor="b">
            <a:noAutofit/>
          </a:bodyPr>
          <a:lstStyle>
            <a:lvl1pPr marL="0" indent="0">
              <a:lnSpc>
                <a:spcPct val="100000"/>
              </a:lnSpc>
              <a:buNone/>
              <a:defRPr sz="16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pic>
        <p:nvPicPr>
          <p:cNvPr id="14" name="Picture 13" descr="4_01.jpg"/>
          <p:cNvPicPr>
            <a:picLocks noChangeAspect="1"/>
          </p:cNvPicPr>
          <p:nvPr/>
        </p:nvPicPr>
        <p:blipFill>
          <a:blip r:embed="rId2" cstate="print"/>
          <a:stretch>
            <a:fillRect/>
          </a:stretch>
        </p:blipFill>
        <p:spPr>
          <a:xfrm>
            <a:off x="0" y="0"/>
            <a:ext cx="9144000" cy="403860"/>
          </a:xfrm>
          <a:prstGeom prst="rect">
            <a:avLst/>
          </a:prstGeom>
        </p:spPr>
      </p:pic>
      <p:sp>
        <p:nvSpPr>
          <p:cNvPr id="15" name="Text Placeholder 2"/>
          <p:cNvSpPr>
            <a:spLocks noGrp="1"/>
          </p:cNvSpPr>
          <p:nvPr>
            <p:ph type="body" idx="13"/>
          </p:nvPr>
        </p:nvSpPr>
        <p:spPr>
          <a:xfrm>
            <a:off x="4648200" y="1981200"/>
            <a:ext cx="4040188" cy="411162"/>
          </a:xfrm>
        </p:spPr>
        <p:txBody>
          <a:bodyPr lIns="0" rIns="0" anchor="b">
            <a:noAutofit/>
          </a:bodyPr>
          <a:lstStyle>
            <a:lvl1pPr marL="0" indent="0">
              <a:lnSpc>
                <a:spcPct val="100000"/>
              </a:lnSpc>
              <a:buNone/>
              <a:defRPr sz="16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7" name="Content Placeholder 16"/>
          <p:cNvSpPr>
            <a:spLocks noGrp="1"/>
          </p:cNvSpPr>
          <p:nvPr>
            <p:ph sz="quarter" idx="14"/>
          </p:nvPr>
        </p:nvSpPr>
        <p:spPr>
          <a:xfrm>
            <a:off x="457200" y="2438400"/>
            <a:ext cx="40386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Content Placeholder 18"/>
          <p:cNvSpPr>
            <a:spLocks noGrp="1"/>
          </p:cNvSpPr>
          <p:nvPr>
            <p:ph sz="quarter" idx="15"/>
          </p:nvPr>
        </p:nvSpPr>
        <p:spPr>
          <a:xfrm>
            <a:off x="4648200" y="2438400"/>
            <a:ext cx="4038600" cy="3657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6" name="Picture 15" descr="bar_06.png"/>
          <p:cNvPicPr>
            <a:picLocks noChangeAspect="1"/>
          </p:cNvPicPr>
          <p:nvPr/>
        </p:nvPicPr>
        <p:blipFill>
          <a:blip r:embed="rId3" cstate="print">
            <a:duotone>
              <a:schemeClr val="accent5">
                <a:shade val="45000"/>
                <a:satMod val="135000"/>
              </a:schemeClr>
              <a:prstClr val="white"/>
            </a:duotone>
          </a:blip>
          <a:stretch>
            <a:fillRect/>
          </a:stretch>
        </p:blipFill>
        <p:spPr>
          <a:xfrm>
            <a:off x="0" y="403860"/>
            <a:ext cx="9144000" cy="53340"/>
          </a:xfrm>
          <a:prstGeom prst="rect">
            <a:avLst/>
          </a:prstGeom>
        </p:spPr>
      </p:pic>
      <p:grpSp>
        <p:nvGrpSpPr>
          <p:cNvPr id="4" name="Group 17"/>
          <p:cNvGrpSpPr/>
          <p:nvPr/>
        </p:nvGrpSpPr>
        <p:grpSpPr>
          <a:xfrm>
            <a:off x="0" y="6631305"/>
            <a:ext cx="9144000" cy="228600"/>
            <a:chOff x="0" y="6583680"/>
            <a:chExt cx="9144000" cy="228600"/>
          </a:xfrm>
        </p:grpSpPr>
        <p:sp>
          <p:nvSpPr>
            <p:cNvPr id="20" name="Rectangle 19"/>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Date Placeholder 22"/>
          <p:cNvSpPr>
            <a:spLocks noGrp="1"/>
          </p:cNvSpPr>
          <p:nvPr>
            <p:ph type="dt" sz="half" idx="16"/>
          </p:nvPr>
        </p:nvSpPr>
        <p:spPr/>
        <p:txBody>
          <a:bodyPr/>
          <a:lstStyle/>
          <a:p>
            <a:fld id="{3D6F8E2F-4D99-4C0A-96FE-02EC4505F9CB}" type="datetimeFigureOut">
              <a:rPr lang="en-US" smtClean="0"/>
              <a:pPr/>
              <a:t>4/22/2015</a:t>
            </a:fld>
            <a:endParaRPr lang="en-US" dirty="0"/>
          </a:p>
        </p:txBody>
      </p:sp>
      <p:sp>
        <p:nvSpPr>
          <p:cNvPr id="24" name="Slide Number Placeholder 23"/>
          <p:cNvSpPr>
            <a:spLocks noGrp="1"/>
          </p:cNvSpPr>
          <p:nvPr>
            <p:ph type="sldNum" sz="quarter" idx="17"/>
          </p:nvPr>
        </p:nvSpPr>
        <p:spPr/>
        <p:txBody>
          <a:bodyPr/>
          <a:lstStyle/>
          <a:p>
            <a:fld id="{5323F740-51CF-4344-90F4-458D3D0CBE12}" type="slidenum">
              <a:rPr lang="en-US" smtClean="0"/>
              <a:pPr/>
              <a:t>‹#›</a:t>
            </a:fld>
            <a:endParaRPr lang="en-US" dirty="0"/>
          </a:p>
        </p:txBody>
      </p:sp>
      <p:sp>
        <p:nvSpPr>
          <p:cNvPr id="25" name="Footer Placeholder 24"/>
          <p:cNvSpPr>
            <a:spLocks noGrp="1"/>
          </p:cNvSpPr>
          <p:nvPr>
            <p:ph type="ftr" sz="quarter" idx="18"/>
          </p:nvPr>
        </p:nvSpPr>
        <p:spPr/>
        <p:txBody>
          <a:body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pic>
        <p:nvPicPr>
          <p:cNvPr id="10" name="Picture 9" descr="2_01.jpg"/>
          <p:cNvPicPr>
            <a:picLocks noChangeAspect="1"/>
          </p:cNvPicPr>
          <p:nvPr/>
        </p:nvPicPr>
        <p:blipFill>
          <a:blip r:embed="rId2" cstate="print"/>
          <a:stretch>
            <a:fillRect/>
          </a:stretch>
        </p:blipFill>
        <p:spPr>
          <a:xfrm>
            <a:off x="0" y="0"/>
            <a:ext cx="9144000" cy="403860"/>
          </a:xfrm>
          <a:prstGeom prst="rect">
            <a:avLst/>
          </a:prstGeom>
        </p:spPr>
      </p:pic>
      <p:pic>
        <p:nvPicPr>
          <p:cNvPr id="11" name="Picture 10" descr="bar_06.png"/>
          <p:cNvPicPr>
            <a:picLocks noChangeAspect="1"/>
          </p:cNvPicPr>
          <p:nvPr/>
        </p:nvPicPr>
        <p:blipFill>
          <a:blip r:embed="rId3" cstate="print">
            <a:duotone>
              <a:schemeClr val="accent6">
                <a:shade val="45000"/>
                <a:satMod val="135000"/>
              </a:schemeClr>
              <a:prstClr val="white"/>
            </a:duotone>
          </a:blip>
          <a:stretch>
            <a:fillRect/>
          </a:stretch>
        </p:blipFill>
        <p:spPr>
          <a:xfrm>
            <a:off x="0" y="403860"/>
            <a:ext cx="9144000" cy="53340"/>
          </a:xfrm>
          <a:prstGeom prst="rect">
            <a:avLst/>
          </a:prstGeom>
        </p:spPr>
      </p:pic>
      <p:grpSp>
        <p:nvGrpSpPr>
          <p:cNvPr id="3" name="Group 11"/>
          <p:cNvGrpSpPr/>
          <p:nvPr/>
        </p:nvGrpSpPr>
        <p:grpSpPr>
          <a:xfrm>
            <a:off x="0" y="6631305"/>
            <a:ext cx="9144000" cy="228600"/>
            <a:chOff x="0" y="6583680"/>
            <a:chExt cx="9144000" cy="228600"/>
          </a:xfrm>
        </p:grpSpPr>
        <p:sp>
          <p:nvSpPr>
            <p:cNvPr id="13" name="Rectangle 12"/>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6" name="Date Placeholder 15"/>
          <p:cNvSpPr>
            <a:spLocks noGrp="1"/>
          </p:cNvSpPr>
          <p:nvPr>
            <p:ph type="dt" sz="half" idx="10"/>
          </p:nvPr>
        </p:nvSpPr>
        <p:spPr/>
        <p:txBody>
          <a:bodyPr/>
          <a:lstStyle/>
          <a:p>
            <a:fld id="{3D6F8E2F-4D99-4C0A-96FE-02EC4505F9CB}" type="datetimeFigureOut">
              <a:rPr lang="en-US" smtClean="0"/>
              <a:pPr/>
              <a:t>4/22/2015</a:t>
            </a:fld>
            <a:endParaRPr lang="en-US" dirty="0"/>
          </a:p>
        </p:txBody>
      </p:sp>
      <p:sp>
        <p:nvSpPr>
          <p:cNvPr id="17" name="Slide Number Placeholder 16"/>
          <p:cNvSpPr>
            <a:spLocks noGrp="1"/>
          </p:cNvSpPr>
          <p:nvPr>
            <p:ph type="sldNum" sz="quarter" idx="11"/>
          </p:nvPr>
        </p:nvSpPr>
        <p:spPr/>
        <p:txBody>
          <a:bodyPr/>
          <a:lstStyle/>
          <a:p>
            <a:fld id="{5323F740-51CF-4344-90F4-458D3D0CBE12}" type="slidenum">
              <a:rPr lang="en-US" smtClean="0"/>
              <a:pPr/>
              <a:t>‹#›</a:t>
            </a:fld>
            <a:endParaRPr lang="en-US" dirty="0"/>
          </a:p>
        </p:txBody>
      </p:sp>
      <p:sp>
        <p:nvSpPr>
          <p:cNvPr id="18" name="Footer Placeholder 17"/>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2" name="Group 8"/>
          <p:cNvGrpSpPr/>
          <p:nvPr/>
        </p:nvGrpSpPr>
        <p:grpSpPr>
          <a:xfrm>
            <a:off x="0" y="6631305"/>
            <a:ext cx="9144000" cy="228600"/>
            <a:chOff x="0" y="6583680"/>
            <a:chExt cx="9144000" cy="228600"/>
          </a:xfrm>
        </p:grpSpPr>
        <p:sp>
          <p:nvSpPr>
            <p:cNvPr id="10" name="Rectangle 9"/>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3" name="Date Placeholder 12"/>
          <p:cNvSpPr>
            <a:spLocks noGrp="1"/>
          </p:cNvSpPr>
          <p:nvPr>
            <p:ph type="dt" sz="half" idx="10"/>
          </p:nvPr>
        </p:nvSpPr>
        <p:spPr/>
        <p:txBody>
          <a:bodyPr/>
          <a:lstStyle/>
          <a:p>
            <a:fld id="{3D6F8E2F-4D99-4C0A-96FE-02EC4505F9CB}" type="datetimeFigureOut">
              <a:rPr lang="en-US" smtClean="0"/>
              <a:pPr/>
              <a:t>4/22/2015</a:t>
            </a:fld>
            <a:endParaRPr lang="en-US" dirty="0"/>
          </a:p>
        </p:txBody>
      </p:sp>
      <p:sp>
        <p:nvSpPr>
          <p:cNvPr id="14" name="Slide Number Placeholder 13"/>
          <p:cNvSpPr>
            <a:spLocks noGrp="1"/>
          </p:cNvSpPr>
          <p:nvPr>
            <p:ph type="sldNum" sz="quarter" idx="11"/>
          </p:nvPr>
        </p:nvSpPr>
        <p:spPr/>
        <p:txBody>
          <a:bodyPr/>
          <a:lstStyle/>
          <a:p>
            <a:fld id="{5323F740-51CF-4344-90F4-458D3D0CBE12}" type="slidenum">
              <a:rPr lang="en-US" smtClean="0"/>
              <a:pPr/>
              <a:t>‹#›</a:t>
            </a:fld>
            <a:endParaRPr lang="en-US" dirty="0"/>
          </a:p>
        </p:txBody>
      </p:sp>
      <p:sp>
        <p:nvSpPr>
          <p:cNvPr id="22" name="Footer Placeholder 21"/>
          <p:cNvSpPr>
            <a:spLocks noGrp="1"/>
          </p:cNvSpPr>
          <p:nvPr>
            <p:ph type="ftr" sz="quarter" idx="12"/>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12" name="Picture 11" descr="3_01.jpg"/>
          <p:cNvPicPr>
            <a:picLocks noChangeAspect="1"/>
          </p:cNvPicPr>
          <p:nvPr/>
        </p:nvPicPr>
        <p:blipFill>
          <a:blip r:embed="rId2" cstate="print"/>
          <a:stretch>
            <a:fillRect/>
          </a:stretch>
        </p:blipFill>
        <p:spPr>
          <a:xfrm>
            <a:off x="0" y="0"/>
            <a:ext cx="9144000" cy="403860"/>
          </a:xfrm>
          <a:prstGeom prst="rect">
            <a:avLst/>
          </a:prstGeom>
        </p:spPr>
      </p:pic>
      <p:sp>
        <p:nvSpPr>
          <p:cNvPr id="13" name="Text Placeholder 2"/>
          <p:cNvSpPr>
            <a:spLocks noGrp="1"/>
          </p:cNvSpPr>
          <p:nvPr>
            <p:ph type="title"/>
          </p:nvPr>
        </p:nvSpPr>
        <p:spPr>
          <a:xfrm>
            <a:off x="457200" y="1524000"/>
            <a:ext cx="3352800" cy="914400"/>
          </a:xfrm>
        </p:spPr>
        <p:txBody>
          <a:bodyPr lIns="0" rIns="0" anchor="b">
            <a:noAutofit/>
          </a:bodyPr>
          <a:lstStyle>
            <a:lvl1pPr marL="0" indent="0">
              <a:lnSpc>
                <a:spcPct val="100000"/>
              </a:lnSpc>
              <a:buNone/>
              <a:defRPr sz="1800" b="1" i="0" cap="all" spc="1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title style</a:t>
            </a:r>
          </a:p>
        </p:txBody>
      </p:sp>
      <p:sp>
        <p:nvSpPr>
          <p:cNvPr id="15" name="Content Placeholder 14"/>
          <p:cNvSpPr>
            <a:spLocks noGrp="1"/>
          </p:cNvSpPr>
          <p:nvPr>
            <p:ph sz="quarter" idx="14"/>
          </p:nvPr>
        </p:nvSpPr>
        <p:spPr>
          <a:xfrm>
            <a:off x="4419600" y="1524000"/>
            <a:ext cx="42672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idx="2"/>
          </p:nvPr>
        </p:nvSpPr>
        <p:spPr>
          <a:xfrm>
            <a:off x="457201" y="2514599"/>
            <a:ext cx="3352800" cy="3127248"/>
          </a:xfrm>
        </p:spPr>
        <p:txBody>
          <a:bodyPr/>
          <a:lstStyle>
            <a:lvl1pPr marL="0" indent="0">
              <a:lnSpc>
                <a:spcPct val="150000"/>
              </a:lnSpc>
              <a:spcBef>
                <a:spcPts val="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14" name="Picture 13" descr="bar_06.png"/>
          <p:cNvPicPr>
            <a:picLocks noChangeAspect="1"/>
          </p:cNvPicPr>
          <p:nvPr/>
        </p:nvPicPr>
        <p:blipFill>
          <a:blip r:embed="rId3" cstate="print">
            <a:duotone>
              <a:schemeClr val="accent1">
                <a:shade val="45000"/>
                <a:satMod val="135000"/>
              </a:schemeClr>
              <a:prstClr val="white"/>
            </a:duotone>
          </a:blip>
          <a:stretch>
            <a:fillRect/>
          </a:stretch>
        </p:blipFill>
        <p:spPr>
          <a:xfrm>
            <a:off x="0" y="403860"/>
            <a:ext cx="9144000" cy="53340"/>
          </a:xfrm>
          <a:prstGeom prst="rect">
            <a:avLst/>
          </a:prstGeom>
        </p:spPr>
      </p:pic>
      <p:grpSp>
        <p:nvGrpSpPr>
          <p:cNvPr id="2" name="Group 15"/>
          <p:cNvGrpSpPr/>
          <p:nvPr/>
        </p:nvGrpSpPr>
        <p:grpSpPr>
          <a:xfrm>
            <a:off x="0" y="6631305"/>
            <a:ext cx="9144000" cy="228600"/>
            <a:chOff x="0" y="6583680"/>
            <a:chExt cx="9144000" cy="228600"/>
          </a:xfrm>
        </p:grpSpPr>
        <p:sp>
          <p:nvSpPr>
            <p:cNvPr id="17" name="Rectangle 16"/>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0" name="Date Placeholder 19"/>
          <p:cNvSpPr>
            <a:spLocks noGrp="1"/>
          </p:cNvSpPr>
          <p:nvPr>
            <p:ph type="dt" sz="half" idx="15"/>
          </p:nvPr>
        </p:nvSpPr>
        <p:spPr/>
        <p:txBody>
          <a:bodyPr/>
          <a:lstStyle/>
          <a:p>
            <a:fld id="{3D6F8E2F-4D99-4C0A-96FE-02EC4505F9CB}" type="datetimeFigureOut">
              <a:rPr lang="en-US" smtClean="0"/>
              <a:pPr/>
              <a:t>4/22/2015</a:t>
            </a:fld>
            <a:endParaRPr lang="en-US" dirty="0"/>
          </a:p>
        </p:txBody>
      </p:sp>
      <p:sp>
        <p:nvSpPr>
          <p:cNvPr id="21" name="Slide Number Placeholder 20"/>
          <p:cNvSpPr>
            <a:spLocks noGrp="1"/>
          </p:cNvSpPr>
          <p:nvPr>
            <p:ph type="sldNum" sz="quarter" idx="16"/>
          </p:nvPr>
        </p:nvSpPr>
        <p:spPr/>
        <p:txBody>
          <a:bodyPr/>
          <a:lstStyle/>
          <a:p>
            <a:fld id="{5323F740-51CF-4344-90F4-458D3D0CBE12}" type="slidenum">
              <a:rPr lang="en-US" smtClean="0"/>
              <a:pPr/>
              <a:t>‹#›</a:t>
            </a:fld>
            <a:endParaRPr lang="en-US" dirty="0"/>
          </a:p>
        </p:txBody>
      </p:sp>
      <p:sp>
        <p:nvSpPr>
          <p:cNvPr id="22" name="Footer Placeholder 21"/>
          <p:cNvSpPr>
            <a:spLocks noGrp="1"/>
          </p:cNvSpPr>
          <p:nvPr>
            <p:ph type="ftr" sz="quarter" idx="17"/>
          </p:nvPr>
        </p:nvSpPr>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2" name="Group 15"/>
          <p:cNvGrpSpPr/>
          <p:nvPr/>
        </p:nvGrpSpPr>
        <p:grpSpPr>
          <a:xfrm>
            <a:off x="0" y="6631305"/>
            <a:ext cx="9144000" cy="228600"/>
            <a:chOff x="0" y="6583680"/>
            <a:chExt cx="9144000" cy="228600"/>
          </a:xfrm>
        </p:grpSpPr>
        <p:sp>
          <p:nvSpPr>
            <p:cNvPr id="13" name="Rectangle 12"/>
            <p:cNvSpPr/>
            <p:nvPr/>
          </p:nvSpPr>
          <p:spPr>
            <a:xfrm>
              <a:off x="8763000" y="6583680"/>
              <a:ext cx="381000"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7142480" y="6583680"/>
              <a:ext cx="1581912" cy="228600"/>
            </a:xfrm>
            <a:prstGeom prst="rect">
              <a:avLst/>
            </a:prstGeom>
            <a:solidFill>
              <a:schemeClr val="bg1">
                <a:alpha val="3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0" y="6583680"/>
              <a:ext cx="7101840" cy="228600"/>
            </a:xfrm>
            <a:prstGeom prst="rect">
              <a:avLst/>
            </a:prstGeom>
            <a:solidFill>
              <a:schemeClr val="bg1">
                <a:alpha val="29804"/>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p:cNvSpPr>
            <a:spLocks noGrp="1"/>
          </p:cNvSpPr>
          <p:nvPr>
            <p:ph type="title"/>
          </p:nvPr>
        </p:nvSpPr>
        <p:spPr>
          <a:xfrm>
            <a:off x="457200" y="1527048"/>
            <a:ext cx="3355848" cy="914400"/>
          </a:xfrm>
        </p:spPr>
        <p:txBody>
          <a:bodyPr anchor="b">
            <a:normAutofit/>
          </a:bodyPr>
          <a:lstStyle>
            <a:lvl1pPr algn="l">
              <a:defRPr lang="en-US" sz="1800" b="1" i="0" kern="1200" cap="all" spc="100" baseline="0" dirty="0" smtClean="0">
                <a:solidFill>
                  <a:schemeClr val="tx2"/>
                </a:solidFill>
                <a:latin typeface="+mn-lt"/>
                <a:ea typeface="+mn-ea"/>
                <a:cs typeface="+mn-cs"/>
              </a:defRPr>
            </a:lvl1pPr>
          </a:lstStyle>
          <a:p>
            <a:pPr marL="0" lvl="0" indent="0" algn="l" defTabSz="914400" rtl="0" eaLnBrk="1" latinLnBrk="0" hangingPunct="1">
              <a:lnSpc>
                <a:spcPct val="100000"/>
              </a:lnSpc>
              <a:spcBef>
                <a:spcPct val="20000"/>
              </a:spcBef>
              <a:spcAft>
                <a:spcPts val="600"/>
              </a:spcAft>
              <a:buFont typeface="Wingdings" pitchFamily="2" charset="2"/>
              <a:buNone/>
            </a:pPr>
            <a:r>
              <a:rPr lang="en-US" smtClean="0"/>
              <a:t>Click to edit Master title style</a:t>
            </a:r>
            <a:endParaRPr lang="en-US" dirty="0"/>
          </a:p>
        </p:txBody>
      </p:sp>
      <p:sp>
        <p:nvSpPr>
          <p:cNvPr id="3" name="Picture Placeholder 2"/>
          <p:cNvSpPr>
            <a:spLocks noGrp="1"/>
          </p:cNvSpPr>
          <p:nvPr>
            <p:ph type="pic" idx="1"/>
          </p:nvPr>
        </p:nvSpPr>
        <p:spPr>
          <a:xfrm>
            <a:off x="4425696" y="1554480"/>
            <a:ext cx="4270248" cy="4059936"/>
          </a:xfrm>
          <a:solidFill>
            <a:schemeClr val="bg1"/>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514600"/>
            <a:ext cx="3355848" cy="3127248"/>
          </a:xfrm>
        </p:spPr>
        <p:txBody>
          <a:bodyPr/>
          <a:lstStyle>
            <a:lvl1pPr marL="0" indent="0">
              <a:lnSpc>
                <a:spcPct val="150000"/>
              </a:lnSpc>
              <a:spcBef>
                <a:spcPts val="0"/>
              </a:spcBef>
              <a:buNone/>
              <a:defRPr lang="en-US" sz="1400" kern="1200" baseline="0" dirty="0" smtClean="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6F8E2F-4D99-4C0A-96FE-02EC4505F9CB}" type="datetimeFigureOut">
              <a:rPr lang="en-US" smtClean="0"/>
              <a:pPr/>
              <a:t>4/22/2015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23F740-51CF-4344-90F4-458D3D0CBE12}" type="slidenum">
              <a:rPr lang="en-US" smtClean="0"/>
              <a:pPr/>
              <a:t>‹#›</a:t>
            </a:fld>
            <a:endParaRPr lang="en-US" dirty="0"/>
          </a:p>
        </p:txBody>
      </p:sp>
      <p:pic>
        <p:nvPicPr>
          <p:cNvPr id="8" name="Picture 7" descr="4_01.jpg"/>
          <p:cNvPicPr>
            <a:picLocks noChangeAspect="1"/>
          </p:cNvPicPr>
          <p:nvPr/>
        </p:nvPicPr>
        <p:blipFill>
          <a:blip r:embed="rId2" cstate="print"/>
          <a:stretch>
            <a:fillRect/>
          </a:stretch>
        </p:blipFill>
        <p:spPr>
          <a:xfrm>
            <a:off x="0" y="0"/>
            <a:ext cx="9144000" cy="403860"/>
          </a:xfrm>
          <a:prstGeom prst="rect">
            <a:avLst/>
          </a:prstGeom>
        </p:spPr>
      </p:pic>
      <p:pic>
        <p:nvPicPr>
          <p:cNvPr id="9" name="Picture 8" descr="bar_06.png"/>
          <p:cNvPicPr>
            <a:picLocks noChangeAspect="1"/>
          </p:cNvPicPr>
          <p:nvPr/>
        </p:nvPicPr>
        <p:blipFill>
          <a:blip r:embed="rId3" cstate="print">
            <a:duotone>
              <a:schemeClr val="accent2">
                <a:shade val="45000"/>
                <a:satMod val="135000"/>
              </a:schemeClr>
              <a:prstClr val="white"/>
            </a:duotone>
          </a:blip>
          <a:stretch>
            <a:fillRect/>
          </a:stretch>
        </p:blipFill>
        <p:spPr>
          <a:xfrm>
            <a:off x="0" y="403860"/>
            <a:ext cx="9144000" cy="53340"/>
          </a:xfrm>
          <a:prstGeom prst="rect">
            <a:avLst/>
          </a:prstGeom>
        </p:spPr>
      </p:pic>
      <p:cxnSp>
        <p:nvCxnSpPr>
          <p:cNvPr id="10" name="Straight Connector 9"/>
          <p:cNvCxnSpPr/>
          <p:nvPr/>
        </p:nvCxnSpPr>
        <p:spPr>
          <a:xfrm>
            <a:off x="4419600" y="1524000"/>
            <a:ext cx="42672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419600" y="5637212"/>
            <a:ext cx="4267200"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bg1">
                  <a:alpha val="0"/>
                </a:schemeClr>
              </a:gs>
              <a:gs pos="34000">
                <a:schemeClr val="bg1">
                  <a:lumMod val="75000"/>
                  <a:alpha val="61000"/>
                </a:schemeClr>
              </a:gs>
              <a:gs pos="38000">
                <a:schemeClr val="bg1">
                  <a:lumMod val="75000"/>
                  <a:alpha val="76000"/>
                </a:schemeClr>
              </a:gs>
              <a:gs pos="100000">
                <a:schemeClr val="bg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990600"/>
            <a:ext cx="8229600" cy="9144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981200"/>
            <a:ext cx="8229600" cy="4144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6610350"/>
            <a:ext cx="1524000" cy="228600"/>
          </a:xfrm>
          <a:prstGeom prst="rect">
            <a:avLst/>
          </a:prstGeom>
        </p:spPr>
        <p:txBody>
          <a:bodyPr vert="horz" lIns="91440" tIns="45720" rIns="91440" bIns="45720" rtlCol="0" anchor="ctr"/>
          <a:lstStyle>
            <a:lvl1pPr algn="r">
              <a:defRPr sz="900" baseline="0">
                <a:solidFill>
                  <a:schemeClr val="tx1"/>
                </a:solidFill>
              </a:defRPr>
            </a:lvl1pPr>
          </a:lstStyle>
          <a:p>
            <a:fld id="{3D6F8E2F-4D99-4C0A-96FE-02EC4505F9CB}" type="datetimeFigureOut">
              <a:rPr lang="en-US" smtClean="0"/>
              <a:pPr/>
              <a:t>4/22/2015</a:t>
            </a:fld>
            <a:endParaRPr lang="en-US" dirty="0"/>
          </a:p>
        </p:txBody>
      </p:sp>
      <p:sp>
        <p:nvSpPr>
          <p:cNvPr id="5" name="Footer Placeholder 4"/>
          <p:cNvSpPr>
            <a:spLocks noGrp="1"/>
          </p:cNvSpPr>
          <p:nvPr>
            <p:ph type="ftr" sz="quarter" idx="3"/>
          </p:nvPr>
        </p:nvSpPr>
        <p:spPr>
          <a:xfrm>
            <a:off x="457200" y="6610350"/>
            <a:ext cx="6629400" cy="228600"/>
          </a:xfrm>
          <a:prstGeom prst="rect">
            <a:avLst/>
          </a:prstGeom>
        </p:spPr>
        <p:txBody>
          <a:bodyPr vert="horz" lIns="91440" tIns="45720" rIns="91440" bIns="45720" rtlCol="0" anchor="ctr"/>
          <a:lstStyle>
            <a:lvl1pPr algn="r">
              <a:defRPr sz="90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8742680" y="6610350"/>
            <a:ext cx="381000" cy="228600"/>
          </a:xfrm>
          <a:prstGeom prst="rect">
            <a:avLst/>
          </a:prstGeom>
        </p:spPr>
        <p:txBody>
          <a:bodyPr vert="horz" lIns="91440" tIns="45720" rIns="91440" bIns="45720" rtlCol="0" anchor="ctr"/>
          <a:lstStyle>
            <a:lvl1pPr algn="r">
              <a:defRPr sz="900" baseline="0">
                <a:solidFill>
                  <a:schemeClr val="tx1"/>
                </a:solidFill>
              </a:defRPr>
            </a:lvl1pPr>
          </a:lstStyle>
          <a:p>
            <a:fld id="{5323F740-51CF-4344-90F4-458D3D0CBE1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6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Font typeface="Wingdings" pitchFamily="2" charset="2"/>
        <a:buChar char="§"/>
        <a:defRPr sz="2000" kern="1200" baseline="0">
          <a:solidFill>
            <a:schemeClr val="tx2"/>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Char char="§"/>
        <a:defRPr sz="1600" kern="1200" baseline="0">
          <a:solidFill>
            <a:schemeClr val="tx2"/>
          </a:solidFill>
          <a:latin typeface="+mn-lt"/>
          <a:ea typeface="+mn-ea"/>
          <a:cs typeface="+mn-cs"/>
        </a:defRPr>
      </a:lvl2pPr>
      <a:lvl3pPr marL="1143000" indent="-228600" algn="l" defTabSz="914400" rtl="0" eaLnBrk="1" latinLnBrk="0" hangingPunct="1">
        <a:lnSpc>
          <a:spcPct val="100000"/>
        </a:lnSpc>
        <a:spcBef>
          <a:spcPct val="20000"/>
        </a:spcBef>
        <a:spcAft>
          <a:spcPts val="600"/>
        </a:spcAft>
        <a:buFont typeface="Wingdings" pitchFamily="2" charset="2"/>
        <a:buNone/>
        <a:defRPr sz="1400" kern="1200" baseline="0">
          <a:solidFill>
            <a:schemeClr val="tx2"/>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None/>
        <a:defRPr sz="1400" kern="1200" baseline="0">
          <a:solidFill>
            <a:schemeClr val="tx2"/>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1">
            <a:lumMod val="50000"/>
            <a:lumOff val="50000"/>
          </a:schemeClr>
        </a:buClr>
        <a:buFont typeface="Wingdings" pitchFamily="2" charset="2"/>
        <a:buNone/>
        <a:defRPr sz="1400" kern="1200" baseline="0">
          <a:solidFill>
            <a:schemeClr val="tx2"/>
          </a:solidFill>
          <a:latin typeface="+mn-lt"/>
          <a:ea typeface="+mn-ea"/>
          <a:cs typeface="+mn-cs"/>
        </a:defRPr>
      </a:lvl5pPr>
      <a:lvl6pPr marL="25146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6pPr>
      <a:lvl7pPr marL="29718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7pPr>
      <a:lvl8pPr marL="34290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8pPr>
      <a:lvl9pPr marL="3886200" indent="-228600" algn="l" defTabSz="914400" rtl="0" eaLnBrk="1" latinLnBrk="0" hangingPunct="1">
        <a:lnSpc>
          <a:spcPct val="100000"/>
        </a:lnSpc>
        <a:spcBef>
          <a:spcPct val="20000"/>
        </a:spcBef>
        <a:spcAft>
          <a:spcPts val="600"/>
        </a:spcAft>
        <a:buFontTx/>
        <a:buNone/>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hyperlink" Target="http://academicjobs.wikia.com/wiki/Academic_Jobs_Wiki"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psychjobsearch.wikidot.com/" TargetMode="External"/><Relationship Id="rId5" Type="http://schemas.openxmlformats.org/officeDocument/2006/relationships/hyperlink" Target="https://www.higheredjobs.com/" TargetMode="External"/><Relationship Id="rId4" Type="http://schemas.openxmlformats.org/officeDocument/2006/relationships/hyperlink" Target="https://chroniclevitae.com/jobs/position_types/1"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theprofessorisin.com/2011/09/16/thedreadedteachingstatement/"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371600"/>
            <a:ext cx="8153400" cy="2286000"/>
          </a:xfrm>
        </p:spPr>
        <p:txBody>
          <a:bodyPr>
            <a:normAutofit/>
          </a:bodyPr>
          <a:lstStyle/>
          <a:p>
            <a:pPr algn="ctr"/>
            <a:r>
              <a:rPr lang="en-US" sz="4800" dirty="0" smtClean="0">
                <a:solidFill>
                  <a:schemeClr val="tx1"/>
                </a:solidFill>
                <a:latin typeface="Harrington" panose="04040505050A02020702" pitchFamily="82" charset="0"/>
              </a:rPr>
              <a:t>“There and back again”</a:t>
            </a:r>
            <a:r>
              <a:rPr lang="en-US" dirty="0" smtClean="0">
                <a:solidFill>
                  <a:schemeClr val="tx1"/>
                </a:solidFill>
                <a:latin typeface="Cambria" panose="02040503050406030204" pitchFamily="18" charset="0"/>
              </a:rPr>
              <a:t/>
            </a:r>
            <a:br>
              <a:rPr lang="en-US" dirty="0" smtClean="0">
                <a:solidFill>
                  <a:schemeClr val="tx1"/>
                </a:solidFill>
                <a:latin typeface="Cambria" panose="02040503050406030204" pitchFamily="18" charset="0"/>
              </a:rPr>
            </a:br>
            <a:r>
              <a:rPr lang="en-US" sz="3600" i="1" dirty="0" smtClean="0">
                <a:solidFill>
                  <a:schemeClr val="tx1"/>
                </a:solidFill>
                <a:latin typeface="Cambria" panose="02040503050406030204" pitchFamily="18" charset="0"/>
              </a:rPr>
              <a:t>an academic’s tale</a:t>
            </a:r>
            <a:r>
              <a:rPr lang="en-US" dirty="0" smtClean="0">
                <a:solidFill>
                  <a:schemeClr val="tx1"/>
                </a:solidFill>
                <a:latin typeface="Cambria" panose="02040503050406030204" pitchFamily="18" charset="0"/>
              </a:rPr>
              <a:t/>
            </a:r>
            <a:br>
              <a:rPr lang="en-US" dirty="0" smtClean="0">
                <a:solidFill>
                  <a:schemeClr val="tx1"/>
                </a:solidFill>
                <a:latin typeface="Cambria" panose="02040503050406030204" pitchFamily="18" charset="0"/>
              </a:rPr>
            </a:br>
            <a:endParaRPr lang="en-US" dirty="0">
              <a:latin typeface="Cambria" panose="02040503050406030204" pitchFamily="18" charset="0"/>
            </a:endParaRPr>
          </a:p>
        </p:txBody>
      </p:sp>
      <p:sp>
        <p:nvSpPr>
          <p:cNvPr id="3" name="Content Placeholder 2"/>
          <p:cNvSpPr>
            <a:spLocks noGrp="1"/>
          </p:cNvSpPr>
          <p:nvPr>
            <p:ph type="subTitle" idx="1"/>
          </p:nvPr>
        </p:nvSpPr>
        <p:spPr>
          <a:xfrm>
            <a:off x="1181100" y="3886200"/>
            <a:ext cx="6781800" cy="762000"/>
          </a:xfrm>
        </p:spPr>
        <p:txBody>
          <a:bodyPr>
            <a:noAutofit/>
          </a:bodyPr>
          <a:lstStyle/>
          <a:p>
            <a:pPr marL="0" indent="0">
              <a:buNone/>
            </a:pPr>
            <a:r>
              <a:rPr lang="en-US" sz="2200" dirty="0" smtClean="0">
                <a:solidFill>
                  <a:schemeClr val="tx1"/>
                </a:solidFill>
                <a:latin typeface="Cambria" panose="02040503050406030204" pitchFamily="18" charset="0"/>
              </a:rPr>
              <a:t>Ilya Yaroslavsky, Ph.D.</a:t>
            </a:r>
          </a:p>
          <a:p>
            <a:pPr marL="0" indent="0">
              <a:buNone/>
            </a:pPr>
            <a:r>
              <a:rPr lang="en-US" sz="2200" dirty="0" smtClean="0">
                <a:solidFill>
                  <a:schemeClr val="tx1"/>
                </a:solidFill>
                <a:latin typeface="Cambria" panose="02040503050406030204" pitchFamily="18" charset="0"/>
              </a:rPr>
              <a:t>Assistant Professor </a:t>
            </a:r>
          </a:p>
          <a:p>
            <a:pPr marL="0" indent="0">
              <a:buNone/>
            </a:pPr>
            <a:r>
              <a:rPr lang="en-US" sz="2200" dirty="0" smtClean="0">
                <a:solidFill>
                  <a:schemeClr val="tx1"/>
                </a:solidFill>
                <a:latin typeface="Cambria" panose="02040503050406030204" pitchFamily="18" charset="0"/>
              </a:rPr>
              <a:t>Department of Psychology </a:t>
            </a:r>
            <a:endParaRPr lang="en-US" sz="2200" dirty="0">
              <a:solidFill>
                <a:schemeClr val="tx1"/>
              </a:solidFill>
              <a:latin typeface="Cambria" panose="02040503050406030204" pitchFamily="18" charset="0"/>
            </a:endParaRPr>
          </a:p>
        </p:txBody>
      </p:sp>
      <p:pic>
        <p:nvPicPr>
          <p:cNvPr id="4" name="Picture 3" descr="pp.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685433"/>
            <a:ext cx="9144000" cy="1172567"/>
          </a:xfrm>
          <a:prstGeom prst="rect">
            <a:avLst/>
          </a:prstGeom>
        </p:spPr>
      </p:pic>
    </p:spTree>
    <p:extLst>
      <p:ext uri="{BB962C8B-B14F-4D97-AF65-F5344CB8AC3E}">
        <p14:creationId xmlns:p14="http://schemas.microsoft.com/office/powerpoint/2010/main" val="34732142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05800" cy="1143000"/>
          </a:xfrm>
        </p:spPr>
        <p:txBody>
          <a:bodyPr>
            <a:normAutofit fontScale="90000"/>
          </a:bodyPr>
          <a:lstStyle/>
          <a:p>
            <a:r>
              <a:rPr lang="en-US" dirty="0">
                <a:solidFill>
                  <a:schemeClr val="tx1"/>
                </a:solidFill>
                <a:latin typeface="Cambria" panose="02040503050406030204" pitchFamily="18" charset="0"/>
              </a:rPr>
              <a:t>Things to think </a:t>
            </a:r>
            <a:r>
              <a:rPr lang="en-US" dirty="0" smtClean="0">
                <a:solidFill>
                  <a:schemeClr val="tx1"/>
                </a:solidFill>
                <a:latin typeface="Cambria" panose="02040503050406030204" pitchFamily="18" charset="0"/>
              </a:rPr>
              <a:t>about…the story there-after</a:t>
            </a:r>
            <a:endParaRPr lang="en-US" dirty="0">
              <a:solidFill>
                <a:schemeClr val="tx1"/>
              </a:solidFill>
              <a:latin typeface="Cambria" panose="02040503050406030204" pitchFamily="18" charset="0"/>
            </a:endParaRPr>
          </a:p>
        </p:txBody>
      </p:sp>
      <p:pic>
        <p:nvPicPr>
          <p:cNvPr id="4" name="Picture 3" descr="pp.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685433"/>
            <a:ext cx="9144000" cy="1172567"/>
          </a:xfrm>
          <a:prstGeom prst="rect">
            <a:avLst/>
          </a:prstGeom>
        </p:spPr>
      </p:pic>
      <p:sp>
        <p:nvSpPr>
          <p:cNvPr id="3" name="Content Placeholder 2"/>
          <p:cNvSpPr>
            <a:spLocks noGrp="1"/>
          </p:cNvSpPr>
          <p:nvPr>
            <p:ph idx="1"/>
          </p:nvPr>
        </p:nvSpPr>
        <p:spPr>
          <a:xfrm>
            <a:off x="474616" y="1752601"/>
            <a:ext cx="8440784" cy="4495799"/>
          </a:xfrm>
        </p:spPr>
        <p:txBody>
          <a:bodyPr>
            <a:normAutofit/>
          </a:bodyPr>
          <a:lstStyle/>
          <a:p>
            <a:r>
              <a:rPr lang="en-US" sz="2800" dirty="0" smtClean="0">
                <a:solidFill>
                  <a:schemeClr val="tx1"/>
                </a:solidFill>
                <a:latin typeface="Cambria" panose="02040503050406030204" pitchFamily="18" charset="0"/>
              </a:rPr>
              <a:t>Successful reviews of your applications mean:</a:t>
            </a:r>
            <a:endParaRPr lang="en-US" sz="2400" dirty="0" smtClean="0">
              <a:solidFill>
                <a:schemeClr val="tx1"/>
              </a:solidFill>
              <a:latin typeface="Cambria" panose="02040503050406030204" pitchFamily="18" charset="0"/>
            </a:endParaRPr>
          </a:p>
          <a:p>
            <a:pPr lvl="1"/>
            <a:r>
              <a:rPr lang="en-US" sz="2400" dirty="0" smtClean="0">
                <a:solidFill>
                  <a:schemeClr val="tx1"/>
                </a:solidFill>
                <a:latin typeface="Cambria" panose="02040503050406030204" pitchFamily="18" charset="0"/>
              </a:rPr>
              <a:t>Telephone interviews</a:t>
            </a:r>
          </a:p>
          <a:p>
            <a:pPr lvl="1"/>
            <a:r>
              <a:rPr lang="en-US" sz="2400" dirty="0" smtClean="0">
                <a:solidFill>
                  <a:schemeClr val="tx1"/>
                </a:solidFill>
                <a:latin typeface="Cambria" panose="02040503050406030204" pitchFamily="18" charset="0"/>
              </a:rPr>
              <a:t>On-campus interviews - </a:t>
            </a:r>
            <a:r>
              <a:rPr lang="en-US" sz="2200" dirty="0" smtClean="0">
                <a:solidFill>
                  <a:schemeClr val="tx1"/>
                </a:solidFill>
                <a:latin typeface="Cambria" panose="02040503050406030204" pitchFamily="18" charset="0"/>
              </a:rPr>
              <a:t>Job talks that include Teaching &amp; Research presentations</a:t>
            </a:r>
          </a:p>
          <a:p>
            <a:pPr lvl="0"/>
            <a:r>
              <a:rPr lang="en-US" sz="2800" dirty="0" smtClean="0">
                <a:solidFill>
                  <a:prstClr val="black"/>
                </a:solidFill>
                <a:latin typeface="Cambria" panose="02040503050406030204" pitchFamily="18" charset="0"/>
              </a:rPr>
              <a:t>Job offers mean:</a:t>
            </a:r>
          </a:p>
          <a:p>
            <a:pPr lvl="1"/>
            <a:r>
              <a:rPr lang="en-US" sz="2400" dirty="0" smtClean="0">
                <a:solidFill>
                  <a:prstClr val="black"/>
                </a:solidFill>
                <a:latin typeface="Cambria" panose="02040503050406030204" pitchFamily="18" charset="0"/>
              </a:rPr>
              <a:t>Negotiations</a:t>
            </a:r>
          </a:p>
          <a:p>
            <a:pPr lvl="1"/>
            <a:r>
              <a:rPr lang="en-US" sz="2400" dirty="0" smtClean="0">
                <a:solidFill>
                  <a:prstClr val="black"/>
                </a:solidFill>
                <a:latin typeface="Cambria" panose="02040503050406030204" pitchFamily="18" charset="0"/>
              </a:rPr>
              <a:t>Tough choices</a:t>
            </a:r>
            <a:endParaRPr lang="en-US" sz="2800" dirty="0" smtClean="0">
              <a:solidFill>
                <a:schemeClr val="tx1"/>
              </a:solidFill>
              <a:latin typeface="Cambria" panose="02040503050406030204" pitchFamily="18" charset="0"/>
            </a:endParaRPr>
          </a:p>
          <a:p>
            <a:pPr lvl="2"/>
            <a:endParaRPr lang="en-US" sz="2200" dirty="0" smtClean="0">
              <a:solidFill>
                <a:schemeClr val="tx1"/>
              </a:solidFill>
              <a:latin typeface="Cambria" panose="02040503050406030204" pitchFamily="18" charset="0"/>
            </a:endParaRPr>
          </a:p>
          <a:p>
            <a:pPr marL="514350" lvl="1" indent="0">
              <a:buNone/>
            </a:pPr>
            <a:endParaRPr lang="en-US" sz="2400" dirty="0" smtClean="0">
              <a:solidFill>
                <a:schemeClr val="tx1"/>
              </a:solidFill>
              <a:latin typeface="Cambria" panose="02040503050406030204" pitchFamily="18" charset="0"/>
            </a:endParaRPr>
          </a:p>
          <a:p>
            <a:endParaRPr lang="en-US" sz="2400" dirty="0" smtClean="0">
              <a:solidFill>
                <a:schemeClr val="tx1"/>
              </a:solidFill>
              <a:latin typeface="Cambria" panose="02040503050406030204" pitchFamily="18" charset="0"/>
            </a:endParaRPr>
          </a:p>
          <a:p>
            <a:pPr lvl="1"/>
            <a:endParaRPr lang="en-US" dirty="0" smtClean="0">
              <a:solidFill>
                <a:schemeClr val="tx1"/>
              </a:solidFill>
              <a:latin typeface="Cambria" panose="02040503050406030204" pitchFamily="18" charset="0"/>
            </a:endParaRPr>
          </a:p>
          <a:p>
            <a:endParaRPr lang="en-US" dirty="0">
              <a:solidFill>
                <a:schemeClr val="tx1"/>
              </a:solidFill>
              <a:latin typeface="Cambria" panose="02040503050406030204" pitchFamily="18" charset="0"/>
            </a:endParaRPr>
          </a:p>
        </p:txBody>
      </p:sp>
      <p:sp>
        <p:nvSpPr>
          <p:cNvPr id="5" name="TextBox 4"/>
          <p:cNvSpPr txBox="1"/>
          <p:nvPr/>
        </p:nvSpPr>
        <p:spPr>
          <a:xfrm>
            <a:off x="5035727" y="6395038"/>
            <a:ext cx="4154086" cy="369332"/>
          </a:xfrm>
          <a:prstGeom prst="rect">
            <a:avLst/>
          </a:prstGeom>
          <a:noFill/>
        </p:spPr>
        <p:txBody>
          <a:bodyPr wrap="none" rtlCol="0">
            <a:spAutoFit/>
          </a:bodyPr>
          <a:lstStyle/>
          <a:p>
            <a:r>
              <a:rPr lang="en-US" dirty="0" smtClean="0"/>
              <a:t>(Wells, </a:t>
            </a:r>
            <a:r>
              <a:rPr lang="en-US" dirty="0" err="1" smtClean="0"/>
              <a:t>Schofielfd</a:t>
            </a:r>
            <a:r>
              <a:rPr lang="en-US" dirty="0" smtClean="0"/>
              <a:t>, </a:t>
            </a:r>
            <a:r>
              <a:rPr lang="en-US" dirty="0" err="1" smtClean="0"/>
              <a:t>Clerkin</a:t>
            </a:r>
            <a:r>
              <a:rPr lang="en-US" dirty="0" smtClean="0"/>
              <a:t>, &amp; Sheets, 2013)</a:t>
            </a:r>
            <a:endParaRPr lang="en-US" dirty="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00675" y="3429000"/>
            <a:ext cx="3743325" cy="2871788"/>
          </a:xfrm>
          <a:prstGeom prst="rect">
            <a:avLst/>
          </a:prstGeom>
        </p:spPr>
      </p:pic>
    </p:spTree>
    <p:extLst>
      <p:ext uri="{BB962C8B-B14F-4D97-AF65-F5344CB8AC3E}">
        <p14:creationId xmlns:p14="http://schemas.microsoft.com/office/powerpoint/2010/main" val="19417898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05800" cy="1143000"/>
          </a:xfrm>
        </p:spPr>
        <p:txBody>
          <a:bodyPr>
            <a:normAutofit/>
          </a:bodyPr>
          <a:lstStyle/>
          <a:p>
            <a:r>
              <a:rPr lang="en-US" dirty="0">
                <a:solidFill>
                  <a:schemeClr val="tx1"/>
                </a:solidFill>
                <a:latin typeface="Cambria" panose="02040503050406030204" pitchFamily="18" charset="0"/>
              </a:rPr>
              <a:t>OK, </a:t>
            </a:r>
            <a:r>
              <a:rPr lang="en-US" dirty="0" smtClean="0">
                <a:solidFill>
                  <a:schemeClr val="tx1"/>
                </a:solidFill>
                <a:latin typeface="Cambria" panose="02040503050406030204" pitchFamily="18" charset="0"/>
              </a:rPr>
              <a:t>I am now </a:t>
            </a:r>
            <a:r>
              <a:rPr lang="en-US" dirty="0">
                <a:solidFill>
                  <a:schemeClr val="tx1"/>
                </a:solidFill>
                <a:latin typeface="Cambria" panose="02040503050406030204" pitchFamily="18" charset="0"/>
              </a:rPr>
              <a:t>really freaked out…</a:t>
            </a:r>
          </a:p>
        </p:txBody>
      </p:sp>
      <p:pic>
        <p:nvPicPr>
          <p:cNvPr id="4" name="Picture 3" descr="pp.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685433"/>
            <a:ext cx="9144000" cy="1172567"/>
          </a:xfrm>
          <a:prstGeom prst="rect">
            <a:avLst/>
          </a:prstGeom>
        </p:spPr>
      </p:pic>
      <p:sp>
        <p:nvSpPr>
          <p:cNvPr id="3" name="Content Placeholder 2"/>
          <p:cNvSpPr>
            <a:spLocks noGrp="1"/>
          </p:cNvSpPr>
          <p:nvPr>
            <p:ph idx="1"/>
          </p:nvPr>
        </p:nvSpPr>
        <p:spPr>
          <a:xfrm>
            <a:off x="474616" y="1752601"/>
            <a:ext cx="8440784" cy="4495799"/>
          </a:xfrm>
        </p:spPr>
        <p:txBody>
          <a:bodyPr>
            <a:normAutofit/>
          </a:bodyPr>
          <a:lstStyle/>
          <a:p>
            <a:endParaRPr lang="en-US" sz="2800" dirty="0" smtClean="0">
              <a:solidFill>
                <a:schemeClr val="tx1"/>
              </a:solidFill>
              <a:latin typeface="Cambria" panose="02040503050406030204" pitchFamily="18" charset="0"/>
            </a:endParaRPr>
          </a:p>
          <a:p>
            <a:endParaRPr lang="en-US" sz="2800" dirty="0">
              <a:solidFill>
                <a:schemeClr val="tx1"/>
              </a:solidFill>
              <a:latin typeface="Cambria" panose="02040503050406030204" pitchFamily="18" charset="0"/>
            </a:endParaRPr>
          </a:p>
          <a:p>
            <a:endParaRPr lang="en-US" sz="2800" dirty="0" smtClean="0">
              <a:solidFill>
                <a:schemeClr val="tx1"/>
              </a:solidFill>
              <a:latin typeface="Cambria" panose="02040503050406030204" pitchFamily="18" charset="0"/>
            </a:endParaRPr>
          </a:p>
          <a:p>
            <a:endParaRPr lang="en-US" sz="1500" dirty="0" smtClean="0">
              <a:solidFill>
                <a:schemeClr val="tx1"/>
              </a:solidFill>
              <a:latin typeface="Cambria" panose="02040503050406030204" pitchFamily="18" charset="0"/>
            </a:endParaRPr>
          </a:p>
          <a:p>
            <a:endParaRPr lang="en-US" sz="1500" dirty="0" smtClean="0">
              <a:solidFill>
                <a:schemeClr val="tx1"/>
              </a:solidFill>
              <a:latin typeface="Cambria" panose="02040503050406030204" pitchFamily="18" charset="0"/>
            </a:endParaRPr>
          </a:p>
          <a:p>
            <a:r>
              <a:rPr lang="en-US" sz="2800" dirty="0" smtClean="0">
                <a:solidFill>
                  <a:schemeClr val="tx1"/>
                </a:solidFill>
                <a:latin typeface="Cambria" panose="02040503050406030204" pitchFamily="18" charset="0"/>
              </a:rPr>
              <a:t>It’s OK…take slow…deep…diaphragmatic breaths… </a:t>
            </a:r>
          </a:p>
          <a:p>
            <a:r>
              <a:rPr lang="en-US" sz="2800" dirty="0" smtClean="0">
                <a:solidFill>
                  <a:schemeClr val="tx1"/>
                </a:solidFill>
                <a:latin typeface="Cambria" panose="02040503050406030204" pitchFamily="18" charset="0"/>
              </a:rPr>
              <a:t>consider buttressing the weaknesses in your application during a post-doctoral fellowship.</a:t>
            </a:r>
            <a:endParaRPr lang="en-US" sz="2800" dirty="0">
              <a:solidFill>
                <a:schemeClr val="tx1"/>
              </a:solidFill>
              <a:latin typeface="Cambria" panose="02040503050406030204" pitchFamily="18" charset="0"/>
            </a:endParaRPr>
          </a:p>
          <a:p>
            <a:endParaRPr lang="en-US" sz="2800" dirty="0" smtClean="0">
              <a:solidFill>
                <a:schemeClr val="tx1"/>
              </a:solidFill>
              <a:latin typeface="Cambria" panose="02040503050406030204" pitchFamily="18" charset="0"/>
            </a:endParaRPr>
          </a:p>
          <a:p>
            <a:endParaRPr lang="en-US" sz="2800" dirty="0">
              <a:solidFill>
                <a:schemeClr val="tx1"/>
              </a:solidFill>
              <a:latin typeface="Cambria" panose="02040503050406030204" pitchFamily="18" charset="0"/>
            </a:endParaRPr>
          </a:p>
          <a:p>
            <a:endParaRPr lang="en-US" sz="2800" dirty="0" smtClean="0">
              <a:solidFill>
                <a:schemeClr val="tx1"/>
              </a:solidFill>
              <a:latin typeface="Cambria" panose="02040503050406030204" pitchFamily="18" charset="0"/>
            </a:endParaRPr>
          </a:p>
          <a:p>
            <a:endParaRPr lang="en-US" sz="2800" dirty="0" smtClean="0">
              <a:solidFill>
                <a:schemeClr val="tx1"/>
              </a:solidFill>
              <a:latin typeface="Cambria" panose="02040503050406030204" pitchFamily="18" charset="0"/>
            </a:endParaRPr>
          </a:p>
          <a:p>
            <a:pPr lvl="2"/>
            <a:endParaRPr lang="en-US" sz="2200" dirty="0" smtClean="0">
              <a:solidFill>
                <a:schemeClr val="tx1"/>
              </a:solidFill>
              <a:latin typeface="Cambria" panose="02040503050406030204" pitchFamily="18" charset="0"/>
            </a:endParaRPr>
          </a:p>
          <a:p>
            <a:pPr lvl="2"/>
            <a:endParaRPr lang="en-US" sz="2200" dirty="0" smtClean="0">
              <a:solidFill>
                <a:schemeClr val="tx1"/>
              </a:solidFill>
              <a:latin typeface="Cambria" panose="02040503050406030204" pitchFamily="18" charset="0"/>
            </a:endParaRPr>
          </a:p>
          <a:p>
            <a:pPr marL="514350" lvl="1" indent="0">
              <a:buNone/>
            </a:pPr>
            <a:endParaRPr lang="en-US" sz="2400" dirty="0" smtClean="0">
              <a:solidFill>
                <a:schemeClr val="tx1"/>
              </a:solidFill>
              <a:latin typeface="Cambria" panose="02040503050406030204" pitchFamily="18" charset="0"/>
            </a:endParaRPr>
          </a:p>
          <a:p>
            <a:endParaRPr lang="en-US" sz="2400" dirty="0" smtClean="0">
              <a:solidFill>
                <a:schemeClr val="tx1"/>
              </a:solidFill>
              <a:latin typeface="Cambria" panose="02040503050406030204" pitchFamily="18" charset="0"/>
            </a:endParaRPr>
          </a:p>
          <a:p>
            <a:pPr lvl="1"/>
            <a:endParaRPr lang="en-US" dirty="0" smtClean="0">
              <a:solidFill>
                <a:schemeClr val="tx1"/>
              </a:solidFill>
              <a:latin typeface="Cambria" panose="02040503050406030204" pitchFamily="18" charset="0"/>
            </a:endParaRPr>
          </a:p>
          <a:p>
            <a:endParaRPr lang="en-US" dirty="0">
              <a:solidFill>
                <a:schemeClr val="tx1"/>
              </a:solidFill>
              <a:latin typeface="Cambria" panose="02040503050406030204" pitchFamily="18" charset="0"/>
            </a:endParaRPr>
          </a:p>
        </p:txBody>
      </p:sp>
      <p:pic>
        <p:nvPicPr>
          <p:cNvPr id="7" name="Picture 2" descr="http://1.bp.blogspot.com/-NFhkYlTB1sk/T67_-oryqOI/AAAAAAAAAus/mumAyqi2No0/s1600/0painscale.jpg"/>
          <p:cNvPicPr>
            <a:picLocks noChangeAspect="1" noChangeArrowheads="1"/>
          </p:cNvPicPr>
          <p:nvPr/>
        </p:nvPicPr>
        <p:blipFill>
          <a:blip r:embed="rId4" cstate="print"/>
          <a:srcRect b="43820"/>
          <a:stretch>
            <a:fillRect/>
          </a:stretch>
        </p:blipFill>
        <p:spPr bwMode="auto">
          <a:xfrm>
            <a:off x="1981200" y="1676400"/>
            <a:ext cx="5153842" cy="2576921"/>
          </a:xfrm>
          <a:prstGeom prst="rect">
            <a:avLst/>
          </a:prstGeom>
          <a:noFill/>
        </p:spPr>
      </p:pic>
    </p:spTree>
    <p:extLst>
      <p:ext uri="{BB962C8B-B14F-4D97-AF65-F5344CB8AC3E}">
        <p14:creationId xmlns:p14="http://schemas.microsoft.com/office/powerpoint/2010/main" val="24450764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05800" cy="1143000"/>
          </a:xfrm>
        </p:spPr>
        <p:txBody>
          <a:bodyPr>
            <a:normAutofit/>
          </a:bodyPr>
          <a:lstStyle/>
          <a:p>
            <a:r>
              <a:rPr lang="en-US" dirty="0" smtClean="0">
                <a:solidFill>
                  <a:schemeClr val="tx1"/>
                </a:solidFill>
                <a:latin typeface="Cambria" panose="02040503050406030204" pitchFamily="18" charset="0"/>
              </a:rPr>
              <a:t>Things to think about…</a:t>
            </a:r>
            <a:endParaRPr lang="en-US" dirty="0">
              <a:solidFill>
                <a:schemeClr val="tx1"/>
              </a:solidFill>
              <a:latin typeface="Cambria" panose="02040503050406030204" pitchFamily="18" charset="0"/>
            </a:endParaRPr>
          </a:p>
        </p:txBody>
      </p:sp>
      <p:pic>
        <p:nvPicPr>
          <p:cNvPr id="4" name="Picture 3" descr="pp.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685433"/>
            <a:ext cx="9144000" cy="1172567"/>
          </a:xfrm>
          <a:prstGeom prst="rect">
            <a:avLst/>
          </a:prstGeom>
        </p:spPr>
      </p:pic>
      <p:sp>
        <p:nvSpPr>
          <p:cNvPr id="3" name="Content Placeholder 2"/>
          <p:cNvSpPr>
            <a:spLocks noGrp="1"/>
          </p:cNvSpPr>
          <p:nvPr>
            <p:ph idx="1"/>
          </p:nvPr>
        </p:nvSpPr>
        <p:spPr>
          <a:xfrm>
            <a:off x="474616" y="1752600"/>
            <a:ext cx="8288384" cy="4495800"/>
          </a:xfrm>
        </p:spPr>
        <p:txBody>
          <a:bodyPr>
            <a:normAutofit lnSpcReduction="10000"/>
          </a:bodyPr>
          <a:lstStyle/>
          <a:p>
            <a:r>
              <a:rPr lang="en-US" sz="2800" dirty="0">
                <a:solidFill>
                  <a:schemeClr val="tx1"/>
                </a:solidFill>
                <a:latin typeface="Cambria" panose="02040503050406030204" pitchFamily="18" charset="0"/>
              </a:rPr>
              <a:t>Yourself </a:t>
            </a:r>
            <a:r>
              <a:rPr lang="en-US" sz="2800" dirty="0" smtClean="0">
                <a:solidFill>
                  <a:schemeClr val="tx1"/>
                </a:solidFill>
                <a:latin typeface="Cambria" panose="02040503050406030204" pitchFamily="18" charset="0"/>
              </a:rPr>
              <a:t>–Interests, Values, Strengths </a:t>
            </a:r>
            <a:r>
              <a:rPr lang="en-US" sz="2800" dirty="0">
                <a:solidFill>
                  <a:schemeClr val="tx1"/>
                </a:solidFill>
                <a:latin typeface="Cambria" panose="02040503050406030204" pitchFamily="18" charset="0"/>
              </a:rPr>
              <a:t>&amp; </a:t>
            </a:r>
            <a:r>
              <a:rPr lang="en-US" sz="2800" dirty="0" smtClean="0">
                <a:solidFill>
                  <a:schemeClr val="tx1"/>
                </a:solidFill>
                <a:latin typeface="Cambria" panose="02040503050406030204" pitchFamily="18" charset="0"/>
              </a:rPr>
              <a:t>Weaknesses </a:t>
            </a:r>
          </a:p>
          <a:p>
            <a:r>
              <a:rPr lang="en-US" sz="2800" dirty="0" smtClean="0">
                <a:solidFill>
                  <a:schemeClr val="tx1"/>
                </a:solidFill>
                <a:latin typeface="Cambria" panose="02040503050406030204" pitchFamily="18" charset="0"/>
              </a:rPr>
              <a:t>Your audience – Academic Job Selection</a:t>
            </a:r>
          </a:p>
          <a:p>
            <a:r>
              <a:rPr lang="en-US" sz="2800" dirty="0" smtClean="0">
                <a:solidFill>
                  <a:schemeClr val="tx1"/>
                </a:solidFill>
                <a:latin typeface="Cambria" panose="02040503050406030204" pitchFamily="18" charset="0"/>
              </a:rPr>
              <a:t>Your story</a:t>
            </a:r>
            <a:r>
              <a:rPr lang="en-US" sz="2800" dirty="0">
                <a:solidFill>
                  <a:schemeClr val="tx1"/>
                </a:solidFill>
                <a:latin typeface="Cambria" panose="02040503050406030204" pitchFamily="18" charset="0"/>
              </a:rPr>
              <a:t> – </a:t>
            </a:r>
            <a:r>
              <a:rPr lang="en-US" sz="2800" dirty="0" smtClean="0">
                <a:solidFill>
                  <a:schemeClr val="tx1"/>
                </a:solidFill>
                <a:latin typeface="Cambria" panose="02040503050406030204" pitchFamily="18" charset="0"/>
              </a:rPr>
              <a:t>Crafting a compelling</a:t>
            </a:r>
          </a:p>
          <a:p>
            <a:pPr lvl="1"/>
            <a:r>
              <a:rPr lang="en-US" sz="2400" dirty="0" smtClean="0">
                <a:solidFill>
                  <a:schemeClr val="tx1"/>
                </a:solidFill>
                <a:latin typeface="Cambria" panose="02040503050406030204" pitchFamily="18" charset="0"/>
              </a:rPr>
              <a:t>Cover Letter </a:t>
            </a:r>
          </a:p>
          <a:p>
            <a:pPr lvl="1"/>
            <a:r>
              <a:rPr lang="en-US" sz="2400" dirty="0" smtClean="0">
                <a:solidFill>
                  <a:schemeClr val="tx1"/>
                </a:solidFill>
                <a:latin typeface="Cambria" panose="02040503050406030204" pitchFamily="18" charset="0"/>
              </a:rPr>
              <a:t>Teaching Statement</a:t>
            </a:r>
          </a:p>
          <a:p>
            <a:pPr lvl="1"/>
            <a:r>
              <a:rPr lang="en-US" sz="2400" dirty="0" smtClean="0">
                <a:solidFill>
                  <a:schemeClr val="tx1"/>
                </a:solidFill>
                <a:latin typeface="Cambria" panose="02040503050406030204" pitchFamily="18" charset="0"/>
              </a:rPr>
              <a:t>Research Statement</a:t>
            </a:r>
          </a:p>
          <a:p>
            <a:pPr lvl="1"/>
            <a:r>
              <a:rPr lang="en-US" sz="2400" dirty="0" smtClean="0">
                <a:solidFill>
                  <a:schemeClr val="tx1"/>
                </a:solidFill>
                <a:latin typeface="Cambria" panose="02040503050406030204" pitchFamily="18" charset="0"/>
              </a:rPr>
              <a:t>Curriculum Vitae </a:t>
            </a:r>
          </a:p>
          <a:p>
            <a:r>
              <a:rPr lang="en-US" sz="2800" dirty="0" smtClean="0">
                <a:solidFill>
                  <a:schemeClr val="tx1"/>
                </a:solidFill>
                <a:latin typeface="Cambria" panose="02040503050406030204" pitchFamily="18" charset="0"/>
              </a:rPr>
              <a:t>The story there-after                                                 </a:t>
            </a:r>
          </a:p>
          <a:p>
            <a:pPr marL="0" indent="0">
              <a:buNone/>
            </a:pPr>
            <a:r>
              <a:rPr lang="en-US" sz="1600" dirty="0" smtClean="0">
                <a:solidFill>
                  <a:schemeClr val="tx1"/>
                </a:solidFill>
                <a:latin typeface="Cambria" panose="02040503050406030204" pitchFamily="18" charset="0"/>
              </a:rPr>
              <a:t>           </a:t>
            </a:r>
            <a:r>
              <a:rPr lang="en-US" sz="1600" dirty="0" smtClean="0">
                <a:solidFill>
                  <a:srgbClr val="FEF8E4"/>
                </a:solidFill>
                <a:latin typeface="Cambria" panose="02040503050406030204" pitchFamily="18" charset="0"/>
              </a:rPr>
              <a:t> </a:t>
            </a:r>
          </a:p>
          <a:p>
            <a:pPr marL="0" indent="0">
              <a:buNone/>
            </a:pPr>
            <a:endParaRPr lang="en-US" sz="2800" dirty="0" smtClean="0">
              <a:solidFill>
                <a:schemeClr val="tx1"/>
              </a:solidFill>
              <a:latin typeface="Cambria" panose="02040503050406030204" pitchFamily="18" charset="0"/>
            </a:endParaRPr>
          </a:p>
          <a:p>
            <a:pPr lvl="1"/>
            <a:endParaRPr lang="en-US" dirty="0" smtClean="0">
              <a:solidFill>
                <a:schemeClr val="tx1"/>
              </a:solidFill>
              <a:latin typeface="Cambria" panose="02040503050406030204" pitchFamily="18" charset="0"/>
            </a:endParaRPr>
          </a:p>
          <a:p>
            <a:endParaRPr lang="en-US" dirty="0">
              <a:solidFill>
                <a:schemeClr val="tx1"/>
              </a:solidFill>
              <a:latin typeface="Cambria" panose="02040503050406030204" pitchFamily="18" charset="0"/>
            </a:endParaRPr>
          </a:p>
        </p:txBody>
      </p:sp>
    </p:spTree>
    <p:extLst>
      <p:ext uri="{BB962C8B-B14F-4D97-AF65-F5344CB8AC3E}">
        <p14:creationId xmlns:p14="http://schemas.microsoft.com/office/powerpoint/2010/main" val="6161519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05800" cy="1143000"/>
          </a:xfrm>
        </p:spPr>
        <p:txBody>
          <a:bodyPr>
            <a:normAutofit/>
          </a:bodyPr>
          <a:lstStyle/>
          <a:p>
            <a:r>
              <a:rPr lang="en-US" dirty="0">
                <a:solidFill>
                  <a:schemeClr val="tx1"/>
                </a:solidFill>
                <a:latin typeface="Cambria" panose="02040503050406030204" pitchFamily="18" charset="0"/>
              </a:rPr>
              <a:t>Things to think </a:t>
            </a:r>
            <a:r>
              <a:rPr lang="en-US" dirty="0" smtClean="0">
                <a:solidFill>
                  <a:schemeClr val="tx1"/>
                </a:solidFill>
                <a:latin typeface="Cambria" panose="02040503050406030204" pitchFamily="18" charset="0"/>
              </a:rPr>
              <a:t>about…yourself</a:t>
            </a:r>
            <a:endParaRPr lang="en-US" dirty="0">
              <a:solidFill>
                <a:schemeClr val="tx1"/>
              </a:solidFill>
              <a:latin typeface="Cambria" panose="02040503050406030204" pitchFamily="18" charset="0"/>
            </a:endParaRPr>
          </a:p>
        </p:txBody>
      </p:sp>
      <p:sp>
        <p:nvSpPr>
          <p:cNvPr id="3" name="Content Placeholder 2"/>
          <p:cNvSpPr>
            <a:spLocks noGrp="1"/>
          </p:cNvSpPr>
          <p:nvPr>
            <p:ph idx="1"/>
          </p:nvPr>
        </p:nvSpPr>
        <p:spPr>
          <a:xfrm>
            <a:off x="474616" y="1752601"/>
            <a:ext cx="8440784" cy="4495799"/>
          </a:xfrm>
        </p:spPr>
        <p:txBody>
          <a:bodyPr>
            <a:normAutofit/>
          </a:bodyPr>
          <a:lstStyle/>
          <a:p>
            <a:r>
              <a:rPr lang="en-US" sz="2800" dirty="0" smtClean="0">
                <a:solidFill>
                  <a:schemeClr val="tx1"/>
                </a:solidFill>
                <a:latin typeface="Cambria" panose="02040503050406030204" pitchFamily="18" charset="0"/>
              </a:rPr>
              <a:t>Basic questions you should consider:</a:t>
            </a:r>
          </a:p>
          <a:p>
            <a:pPr lvl="1"/>
            <a:r>
              <a:rPr lang="en-US" sz="2400" dirty="0" smtClean="0">
                <a:solidFill>
                  <a:schemeClr val="tx1"/>
                </a:solidFill>
                <a:latin typeface="Cambria" panose="02040503050406030204" pitchFamily="18" charset="0"/>
              </a:rPr>
              <a:t>Why do you want to pursue a job in academia?</a:t>
            </a:r>
          </a:p>
          <a:p>
            <a:pPr lvl="1"/>
            <a:r>
              <a:rPr lang="en-US" sz="2400" dirty="0" smtClean="0">
                <a:solidFill>
                  <a:schemeClr val="tx1"/>
                </a:solidFill>
                <a:latin typeface="Cambria" panose="02040503050406030204" pitchFamily="18" charset="0"/>
              </a:rPr>
              <a:t>Where do you fall along the teaching – research continuum?</a:t>
            </a:r>
          </a:p>
          <a:p>
            <a:pPr lvl="1"/>
            <a:r>
              <a:rPr lang="en-US" sz="2400" dirty="0" smtClean="0">
                <a:solidFill>
                  <a:schemeClr val="tx1"/>
                </a:solidFill>
                <a:latin typeface="Cambria" panose="02040503050406030204" pitchFamily="18" charset="0"/>
              </a:rPr>
              <a:t>What are your personal values? </a:t>
            </a:r>
          </a:p>
          <a:p>
            <a:pPr lvl="1"/>
            <a:r>
              <a:rPr lang="en-US" sz="2400" dirty="0" smtClean="0">
                <a:solidFill>
                  <a:schemeClr val="tx1"/>
                </a:solidFill>
                <a:latin typeface="Cambria" panose="02040503050406030204" pitchFamily="18" charset="0"/>
              </a:rPr>
              <a:t>What are you professional strengths and weaknesses? </a:t>
            </a:r>
          </a:p>
          <a:p>
            <a:r>
              <a:rPr lang="en-US" sz="2800" dirty="0" smtClean="0">
                <a:solidFill>
                  <a:schemeClr val="tx1"/>
                </a:solidFill>
                <a:latin typeface="Cambria" panose="02040503050406030204" pitchFamily="18" charset="0"/>
              </a:rPr>
              <a:t>Answers to these questions will guide your audience, selection and your remaining time in grad. school.</a:t>
            </a:r>
          </a:p>
          <a:p>
            <a:pPr lvl="1"/>
            <a:endParaRPr lang="en-US" sz="2400" dirty="0" smtClean="0">
              <a:solidFill>
                <a:schemeClr val="tx1"/>
              </a:solidFill>
              <a:latin typeface="Cambria" panose="02040503050406030204" pitchFamily="18" charset="0"/>
            </a:endParaRPr>
          </a:p>
          <a:p>
            <a:pPr lvl="1"/>
            <a:endParaRPr lang="en-US" dirty="0" smtClean="0">
              <a:solidFill>
                <a:schemeClr val="tx1"/>
              </a:solidFill>
              <a:latin typeface="Cambria" panose="02040503050406030204" pitchFamily="18" charset="0"/>
            </a:endParaRPr>
          </a:p>
          <a:p>
            <a:endParaRPr lang="en-US" dirty="0">
              <a:solidFill>
                <a:schemeClr val="tx1"/>
              </a:solidFill>
              <a:latin typeface="Cambria" panose="02040503050406030204" pitchFamily="18" charset="0"/>
            </a:endParaRPr>
          </a:p>
        </p:txBody>
      </p:sp>
      <p:pic>
        <p:nvPicPr>
          <p:cNvPr id="4" name="Picture 3" descr="pp.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685433"/>
            <a:ext cx="9144000" cy="1172567"/>
          </a:xfrm>
          <a:prstGeom prst="rect">
            <a:avLst/>
          </a:prstGeom>
        </p:spPr>
      </p:pic>
    </p:spTree>
    <p:extLst>
      <p:ext uri="{BB962C8B-B14F-4D97-AF65-F5344CB8AC3E}">
        <p14:creationId xmlns:p14="http://schemas.microsoft.com/office/powerpoint/2010/main" val="27311437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05800" cy="1143000"/>
          </a:xfrm>
        </p:spPr>
        <p:txBody>
          <a:bodyPr>
            <a:normAutofit/>
          </a:bodyPr>
          <a:lstStyle/>
          <a:p>
            <a:r>
              <a:rPr lang="en-US" dirty="0">
                <a:solidFill>
                  <a:schemeClr val="tx1"/>
                </a:solidFill>
                <a:latin typeface="Cambria" panose="02040503050406030204" pitchFamily="18" charset="0"/>
              </a:rPr>
              <a:t>Things to think </a:t>
            </a:r>
            <a:r>
              <a:rPr lang="en-US" dirty="0" smtClean="0">
                <a:solidFill>
                  <a:schemeClr val="tx1"/>
                </a:solidFill>
                <a:latin typeface="Cambria" panose="02040503050406030204" pitchFamily="18" charset="0"/>
              </a:rPr>
              <a:t>about…your audience</a:t>
            </a:r>
            <a:endParaRPr lang="en-US" dirty="0">
              <a:solidFill>
                <a:schemeClr val="tx1"/>
              </a:solidFill>
              <a:latin typeface="Cambria" panose="02040503050406030204" pitchFamily="18" charset="0"/>
            </a:endParaRPr>
          </a:p>
        </p:txBody>
      </p:sp>
      <p:pic>
        <p:nvPicPr>
          <p:cNvPr id="4" name="Picture 3" descr="pp.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685433"/>
            <a:ext cx="9144000" cy="1172567"/>
          </a:xfrm>
          <a:prstGeom prst="rect">
            <a:avLst/>
          </a:prstGeom>
        </p:spPr>
      </p:pic>
      <p:sp>
        <p:nvSpPr>
          <p:cNvPr id="3" name="Content Placeholder 2"/>
          <p:cNvSpPr>
            <a:spLocks noGrp="1"/>
          </p:cNvSpPr>
          <p:nvPr>
            <p:ph idx="1"/>
          </p:nvPr>
        </p:nvSpPr>
        <p:spPr>
          <a:xfrm>
            <a:off x="474616" y="1752601"/>
            <a:ext cx="8440784" cy="4495799"/>
          </a:xfrm>
        </p:spPr>
        <p:txBody>
          <a:bodyPr>
            <a:normAutofit/>
          </a:bodyPr>
          <a:lstStyle/>
          <a:p>
            <a:r>
              <a:rPr lang="en-US" sz="2800" dirty="0" smtClean="0">
                <a:solidFill>
                  <a:schemeClr val="tx1"/>
                </a:solidFill>
                <a:latin typeface="Cambria" panose="02040503050406030204" pitchFamily="18" charset="0"/>
              </a:rPr>
              <a:t>There are three basic types of academic institutions</a:t>
            </a:r>
          </a:p>
          <a:p>
            <a:pPr lvl="1"/>
            <a:r>
              <a:rPr lang="en-US" sz="2400" dirty="0" smtClean="0">
                <a:solidFill>
                  <a:schemeClr val="tx1"/>
                </a:solidFill>
                <a:latin typeface="Cambria" panose="02040503050406030204" pitchFamily="18" charset="0"/>
              </a:rPr>
              <a:t>Academic Medical Centers</a:t>
            </a:r>
          </a:p>
          <a:p>
            <a:pPr lvl="1"/>
            <a:r>
              <a:rPr lang="en-US" sz="2400" dirty="0" smtClean="0">
                <a:solidFill>
                  <a:schemeClr val="tx1"/>
                </a:solidFill>
                <a:latin typeface="Cambria" panose="02040503050406030204" pitchFamily="18" charset="0"/>
              </a:rPr>
              <a:t>Research Focused Institutions</a:t>
            </a:r>
          </a:p>
          <a:p>
            <a:pPr lvl="1"/>
            <a:r>
              <a:rPr lang="en-US" sz="2400" dirty="0" smtClean="0">
                <a:solidFill>
                  <a:schemeClr val="tx1"/>
                </a:solidFill>
                <a:latin typeface="Cambria" panose="02040503050406030204" pitchFamily="18" charset="0"/>
              </a:rPr>
              <a:t>Teaching Focused Institutions</a:t>
            </a:r>
          </a:p>
          <a:p>
            <a:r>
              <a:rPr lang="en-US" sz="2800" dirty="0" smtClean="0">
                <a:solidFill>
                  <a:schemeClr val="tx1"/>
                </a:solidFill>
                <a:latin typeface="Cambria" panose="02040503050406030204" pitchFamily="18" charset="0"/>
              </a:rPr>
              <a:t>Where to find information on positions?</a:t>
            </a:r>
          </a:p>
          <a:p>
            <a:pPr lvl="1"/>
            <a:r>
              <a:rPr lang="en-US" sz="2400" dirty="0" smtClean="0">
                <a:solidFill>
                  <a:schemeClr val="tx1"/>
                </a:solidFill>
                <a:latin typeface="Cambria" panose="02040503050406030204" pitchFamily="18" charset="0"/>
              </a:rPr>
              <a:t>Professional periodicals &amp; websites (</a:t>
            </a:r>
            <a:r>
              <a:rPr lang="en-US" sz="2400" dirty="0" smtClean="0">
                <a:solidFill>
                  <a:schemeClr val="tx1"/>
                </a:solidFill>
                <a:latin typeface="Cambria" panose="02040503050406030204" pitchFamily="18" charset="0"/>
                <a:hlinkClick r:id="rId4"/>
              </a:rPr>
              <a:t>Chronicle of Higher Education</a:t>
            </a:r>
            <a:r>
              <a:rPr lang="en-US" sz="2400" dirty="0" smtClean="0">
                <a:solidFill>
                  <a:schemeClr val="tx1"/>
                </a:solidFill>
                <a:latin typeface="Cambria" panose="02040503050406030204" pitchFamily="18" charset="0"/>
              </a:rPr>
              <a:t>, </a:t>
            </a:r>
            <a:r>
              <a:rPr lang="en-US" sz="2400" dirty="0" err="1" smtClean="0">
                <a:solidFill>
                  <a:schemeClr val="tx1"/>
                </a:solidFill>
                <a:latin typeface="Cambria" panose="02040503050406030204" pitchFamily="18" charset="0"/>
                <a:hlinkClick r:id="rId5"/>
              </a:rPr>
              <a:t>HigherEdJob</a:t>
            </a:r>
            <a:r>
              <a:rPr lang="en-US" sz="2400" dirty="0" smtClean="0">
                <a:solidFill>
                  <a:schemeClr val="tx1"/>
                </a:solidFill>
                <a:latin typeface="Cambria" panose="02040503050406030204" pitchFamily="18" charset="0"/>
              </a:rPr>
              <a:t>, APA, APS)</a:t>
            </a:r>
          </a:p>
          <a:p>
            <a:pPr lvl="1"/>
            <a:r>
              <a:rPr lang="en-US" sz="2400" dirty="0">
                <a:solidFill>
                  <a:schemeClr val="tx1"/>
                </a:solidFill>
                <a:latin typeface="Cambria" panose="02040503050406030204" pitchFamily="18" charset="0"/>
              </a:rPr>
              <a:t>Professional </a:t>
            </a:r>
            <a:r>
              <a:rPr lang="en-US" sz="2400" dirty="0" err="1" smtClean="0">
                <a:solidFill>
                  <a:schemeClr val="tx1"/>
                </a:solidFill>
                <a:latin typeface="Cambria" panose="02040503050406030204" pitchFamily="18" charset="0"/>
              </a:rPr>
              <a:t>Listservs</a:t>
            </a:r>
            <a:r>
              <a:rPr lang="en-US" sz="2400" dirty="0" smtClean="0">
                <a:solidFill>
                  <a:schemeClr val="tx1"/>
                </a:solidFill>
                <a:latin typeface="Cambria" panose="02040503050406030204" pitchFamily="18" charset="0"/>
              </a:rPr>
              <a:t> </a:t>
            </a:r>
            <a:r>
              <a:rPr lang="en-US" sz="2400" dirty="0">
                <a:solidFill>
                  <a:schemeClr val="tx1"/>
                </a:solidFill>
                <a:latin typeface="Cambria" panose="02040503050406030204" pitchFamily="18" charset="0"/>
              </a:rPr>
              <a:t>&amp; </a:t>
            </a:r>
            <a:r>
              <a:rPr lang="en-US" sz="2400" dirty="0" smtClean="0">
                <a:solidFill>
                  <a:schemeClr val="tx1"/>
                </a:solidFill>
                <a:latin typeface="Cambria" panose="02040503050406030204" pitchFamily="18" charset="0"/>
              </a:rPr>
              <a:t>Wiki pages (</a:t>
            </a:r>
            <a:r>
              <a:rPr lang="en-US" sz="2400" dirty="0" smtClean="0">
                <a:solidFill>
                  <a:schemeClr val="tx1"/>
                </a:solidFill>
                <a:latin typeface="Cambria" panose="02040503050406030204" pitchFamily="18" charset="0"/>
                <a:hlinkClick r:id="rId6"/>
              </a:rPr>
              <a:t>psychjobs wiki</a:t>
            </a:r>
            <a:r>
              <a:rPr lang="en-US" sz="2400" dirty="0" smtClean="0">
                <a:solidFill>
                  <a:schemeClr val="tx1"/>
                </a:solidFill>
                <a:latin typeface="Cambria" panose="02040503050406030204" pitchFamily="18" charset="0"/>
              </a:rPr>
              <a:t>; </a:t>
            </a:r>
            <a:r>
              <a:rPr lang="en-US" sz="2400" dirty="0" smtClean="0">
                <a:solidFill>
                  <a:schemeClr val="tx1"/>
                </a:solidFill>
                <a:latin typeface="Cambria" panose="02040503050406030204" pitchFamily="18" charset="0"/>
                <a:hlinkClick r:id="rId7"/>
              </a:rPr>
              <a:t>academicjobs wiki</a:t>
            </a:r>
            <a:r>
              <a:rPr lang="en-US" sz="2400" dirty="0" smtClean="0">
                <a:solidFill>
                  <a:schemeClr val="tx1"/>
                </a:solidFill>
                <a:latin typeface="Cambria" panose="02040503050406030204" pitchFamily="18" charset="0"/>
              </a:rPr>
              <a:t>)</a:t>
            </a:r>
          </a:p>
          <a:p>
            <a:endParaRPr lang="en-US" sz="2400" dirty="0" smtClean="0">
              <a:solidFill>
                <a:schemeClr val="tx1"/>
              </a:solidFill>
              <a:latin typeface="Cambria" panose="02040503050406030204" pitchFamily="18" charset="0"/>
            </a:endParaRPr>
          </a:p>
          <a:p>
            <a:pPr lvl="1"/>
            <a:endParaRPr lang="en-US" dirty="0" smtClean="0">
              <a:solidFill>
                <a:schemeClr val="tx1"/>
              </a:solidFill>
              <a:latin typeface="Cambria" panose="02040503050406030204" pitchFamily="18" charset="0"/>
            </a:endParaRPr>
          </a:p>
          <a:p>
            <a:endParaRPr lang="en-US" dirty="0">
              <a:solidFill>
                <a:schemeClr val="tx1"/>
              </a:solidFill>
              <a:latin typeface="Cambria" panose="02040503050406030204" pitchFamily="18" charset="0"/>
            </a:endParaRPr>
          </a:p>
        </p:txBody>
      </p:sp>
      <p:sp>
        <p:nvSpPr>
          <p:cNvPr id="5" name="TextBox 4"/>
          <p:cNvSpPr txBox="1"/>
          <p:nvPr/>
        </p:nvSpPr>
        <p:spPr>
          <a:xfrm>
            <a:off x="5035727" y="6395038"/>
            <a:ext cx="4154086" cy="369332"/>
          </a:xfrm>
          <a:prstGeom prst="rect">
            <a:avLst/>
          </a:prstGeom>
          <a:noFill/>
        </p:spPr>
        <p:txBody>
          <a:bodyPr wrap="none" rtlCol="0">
            <a:spAutoFit/>
          </a:bodyPr>
          <a:lstStyle/>
          <a:p>
            <a:r>
              <a:rPr lang="en-US" dirty="0" smtClean="0"/>
              <a:t>(Wells, </a:t>
            </a:r>
            <a:r>
              <a:rPr lang="en-US" dirty="0" err="1" smtClean="0"/>
              <a:t>Schofielfd</a:t>
            </a:r>
            <a:r>
              <a:rPr lang="en-US" dirty="0" smtClean="0"/>
              <a:t>, </a:t>
            </a:r>
            <a:r>
              <a:rPr lang="en-US" dirty="0" err="1" smtClean="0"/>
              <a:t>Clerkin</a:t>
            </a:r>
            <a:r>
              <a:rPr lang="en-US" dirty="0" smtClean="0"/>
              <a:t>, &amp; Sheets, 2013)</a:t>
            </a:r>
            <a:endParaRPr lang="en-US" dirty="0"/>
          </a:p>
        </p:txBody>
      </p:sp>
    </p:spTree>
    <p:extLst>
      <p:ext uri="{BB962C8B-B14F-4D97-AF65-F5344CB8AC3E}">
        <p14:creationId xmlns:p14="http://schemas.microsoft.com/office/powerpoint/2010/main" val="22695890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05800" cy="1143000"/>
          </a:xfrm>
        </p:spPr>
        <p:txBody>
          <a:bodyPr>
            <a:normAutofit/>
          </a:bodyPr>
          <a:lstStyle/>
          <a:p>
            <a:r>
              <a:rPr lang="en-US" dirty="0">
                <a:solidFill>
                  <a:schemeClr val="tx1"/>
                </a:solidFill>
                <a:latin typeface="Cambria" panose="02040503050406030204" pitchFamily="18" charset="0"/>
              </a:rPr>
              <a:t>Things to think </a:t>
            </a:r>
            <a:r>
              <a:rPr lang="en-US" dirty="0" smtClean="0">
                <a:solidFill>
                  <a:schemeClr val="tx1"/>
                </a:solidFill>
                <a:latin typeface="Cambria" panose="02040503050406030204" pitchFamily="18" charset="0"/>
              </a:rPr>
              <a:t>about…your story</a:t>
            </a:r>
            <a:endParaRPr lang="en-US" dirty="0">
              <a:solidFill>
                <a:schemeClr val="tx1"/>
              </a:solidFill>
              <a:latin typeface="Cambria" panose="02040503050406030204" pitchFamily="18" charset="0"/>
            </a:endParaRPr>
          </a:p>
        </p:txBody>
      </p:sp>
      <p:pic>
        <p:nvPicPr>
          <p:cNvPr id="4" name="Picture 3" descr="pp.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685433"/>
            <a:ext cx="9144000" cy="1172567"/>
          </a:xfrm>
          <a:prstGeom prst="rect">
            <a:avLst/>
          </a:prstGeom>
        </p:spPr>
      </p:pic>
      <p:sp>
        <p:nvSpPr>
          <p:cNvPr id="3" name="Content Placeholder 2"/>
          <p:cNvSpPr>
            <a:spLocks noGrp="1"/>
          </p:cNvSpPr>
          <p:nvPr>
            <p:ph idx="1"/>
          </p:nvPr>
        </p:nvSpPr>
        <p:spPr>
          <a:xfrm>
            <a:off x="474616" y="1752601"/>
            <a:ext cx="8440784" cy="4495799"/>
          </a:xfrm>
        </p:spPr>
        <p:txBody>
          <a:bodyPr>
            <a:normAutofit lnSpcReduction="10000"/>
          </a:bodyPr>
          <a:lstStyle/>
          <a:p>
            <a:r>
              <a:rPr lang="en-US" sz="2800" dirty="0" smtClean="0">
                <a:solidFill>
                  <a:schemeClr val="tx1"/>
                </a:solidFill>
                <a:latin typeface="Cambria" panose="02040503050406030204" pitchFamily="18" charset="0"/>
              </a:rPr>
              <a:t>Regardless of the type of institution that is of interest to you, your mantra should be… </a:t>
            </a:r>
          </a:p>
          <a:p>
            <a:pPr lvl="1"/>
            <a:r>
              <a:rPr lang="en-US" sz="2400" dirty="0" smtClean="0">
                <a:solidFill>
                  <a:schemeClr val="tx1"/>
                </a:solidFill>
                <a:latin typeface="Cambria" panose="02040503050406030204" pitchFamily="18" charset="0"/>
              </a:rPr>
              <a:t>“</a:t>
            </a:r>
            <a:r>
              <a:rPr lang="en-US" sz="2400" i="1" dirty="0" smtClean="0">
                <a:solidFill>
                  <a:schemeClr val="tx1"/>
                </a:solidFill>
                <a:latin typeface="Cambria" panose="02040503050406030204" pitchFamily="18" charset="0"/>
              </a:rPr>
              <a:t>get more publications, independent </a:t>
            </a:r>
            <a:r>
              <a:rPr lang="en-US" sz="2400" i="1" dirty="0">
                <a:solidFill>
                  <a:schemeClr val="tx1"/>
                </a:solidFill>
                <a:latin typeface="Cambria" panose="02040503050406030204" pitchFamily="18" charset="0"/>
              </a:rPr>
              <a:t>teaching </a:t>
            </a:r>
            <a:r>
              <a:rPr lang="en-US" sz="2400" i="1" dirty="0" smtClean="0">
                <a:solidFill>
                  <a:schemeClr val="tx1"/>
                </a:solidFill>
                <a:latin typeface="Cambria" panose="02040503050406030204" pitchFamily="18" charset="0"/>
              </a:rPr>
              <a:t>&amp; mentoring experience”</a:t>
            </a:r>
            <a:r>
              <a:rPr lang="en-US" sz="2400" i="1" dirty="0" smtClean="0">
                <a:solidFill>
                  <a:schemeClr val="tx1"/>
                </a:solidFill>
              </a:rPr>
              <a:t/>
            </a:r>
            <a:br>
              <a:rPr lang="en-US" sz="2400" i="1" dirty="0" smtClean="0">
                <a:solidFill>
                  <a:schemeClr val="tx1"/>
                </a:solidFill>
              </a:rPr>
            </a:br>
            <a:endParaRPr lang="en-US" sz="1500" dirty="0" smtClean="0">
              <a:solidFill>
                <a:schemeClr val="tx1"/>
              </a:solidFill>
              <a:latin typeface="Cambria" panose="02040503050406030204" pitchFamily="18" charset="0"/>
            </a:endParaRPr>
          </a:p>
          <a:p>
            <a:r>
              <a:rPr lang="en-US" sz="2800" dirty="0" smtClean="0">
                <a:solidFill>
                  <a:schemeClr val="tx1"/>
                </a:solidFill>
                <a:latin typeface="Cambria" panose="02040503050406030204" pitchFamily="18" charset="0"/>
              </a:rPr>
              <a:t>This mantra will help you tell a coherent story about:</a:t>
            </a:r>
          </a:p>
          <a:p>
            <a:pPr lvl="1"/>
            <a:r>
              <a:rPr lang="en-US" sz="2400" dirty="0" smtClean="0">
                <a:solidFill>
                  <a:schemeClr val="tx1"/>
                </a:solidFill>
                <a:latin typeface="Cambria" panose="02040503050406030204" pitchFamily="18" charset="0"/>
              </a:rPr>
              <a:t>your budding research program &amp; research potential </a:t>
            </a:r>
          </a:p>
          <a:p>
            <a:pPr lvl="1"/>
            <a:r>
              <a:rPr lang="en-US" sz="2400" dirty="0" smtClean="0">
                <a:solidFill>
                  <a:schemeClr val="tx1"/>
                </a:solidFill>
                <a:latin typeface="Cambria" panose="02040503050406030204" pitchFamily="18" charset="0"/>
              </a:rPr>
              <a:t>your passion for teaching &amp; mentorship</a:t>
            </a:r>
          </a:p>
          <a:p>
            <a:pPr lvl="1"/>
            <a:r>
              <a:rPr lang="en-US" sz="2400" dirty="0">
                <a:solidFill>
                  <a:schemeClr val="tx1"/>
                </a:solidFill>
                <a:latin typeface="Cambria" panose="02040503050406030204" pitchFamily="18" charset="0"/>
              </a:rPr>
              <a:t>w</a:t>
            </a:r>
            <a:r>
              <a:rPr lang="en-US" sz="2400" dirty="0" smtClean="0">
                <a:solidFill>
                  <a:schemeClr val="tx1"/>
                </a:solidFill>
                <a:latin typeface="Cambria" panose="02040503050406030204" pitchFamily="18" charset="0"/>
              </a:rPr>
              <a:t>hy your letter writers should write glowing letters of recommendation</a:t>
            </a:r>
          </a:p>
          <a:p>
            <a:pPr lvl="1"/>
            <a:endParaRPr lang="en-US" sz="2400" dirty="0" smtClean="0">
              <a:solidFill>
                <a:schemeClr val="tx1"/>
              </a:solidFill>
              <a:latin typeface="Cambria" panose="02040503050406030204" pitchFamily="18" charset="0"/>
            </a:endParaRPr>
          </a:p>
          <a:p>
            <a:endParaRPr lang="en-US" sz="2400" dirty="0" smtClean="0">
              <a:solidFill>
                <a:schemeClr val="tx1"/>
              </a:solidFill>
              <a:latin typeface="Cambria" panose="02040503050406030204" pitchFamily="18" charset="0"/>
            </a:endParaRPr>
          </a:p>
          <a:p>
            <a:pPr lvl="1"/>
            <a:endParaRPr lang="en-US" dirty="0" smtClean="0">
              <a:solidFill>
                <a:schemeClr val="tx1"/>
              </a:solidFill>
              <a:latin typeface="Cambria" panose="02040503050406030204" pitchFamily="18" charset="0"/>
            </a:endParaRPr>
          </a:p>
          <a:p>
            <a:endParaRPr lang="en-US" dirty="0">
              <a:solidFill>
                <a:schemeClr val="tx1"/>
              </a:solidFill>
              <a:latin typeface="Cambria" panose="02040503050406030204" pitchFamily="18" charset="0"/>
            </a:endParaRPr>
          </a:p>
        </p:txBody>
      </p:sp>
      <p:sp>
        <p:nvSpPr>
          <p:cNvPr id="5" name="TextBox 4"/>
          <p:cNvSpPr txBox="1"/>
          <p:nvPr/>
        </p:nvSpPr>
        <p:spPr>
          <a:xfrm>
            <a:off x="5035727" y="6395038"/>
            <a:ext cx="4154086" cy="369332"/>
          </a:xfrm>
          <a:prstGeom prst="rect">
            <a:avLst/>
          </a:prstGeom>
          <a:noFill/>
        </p:spPr>
        <p:txBody>
          <a:bodyPr wrap="none" rtlCol="0">
            <a:spAutoFit/>
          </a:bodyPr>
          <a:lstStyle/>
          <a:p>
            <a:r>
              <a:rPr lang="en-US" dirty="0" smtClean="0"/>
              <a:t>(Wells, </a:t>
            </a:r>
            <a:r>
              <a:rPr lang="en-US" dirty="0" err="1" smtClean="0"/>
              <a:t>Schofielfd</a:t>
            </a:r>
            <a:r>
              <a:rPr lang="en-US" dirty="0" smtClean="0"/>
              <a:t>, </a:t>
            </a:r>
            <a:r>
              <a:rPr lang="en-US" dirty="0" err="1" smtClean="0"/>
              <a:t>Clerkin</a:t>
            </a:r>
            <a:r>
              <a:rPr lang="en-US" dirty="0" smtClean="0"/>
              <a:t>, &amp; Sheets, 2013)</a:t>
            </a:r>
            <a:endParaRPr lang="en-US" dirty="0"/>
          </a:p>
        </p:txBody>
      </p:sp>
    </p:spTree>
    <p:extLst>
      <p:ext uri="{BB962C8B-B14F-4D97-AF65-F5344CB8AC3E}">
        <p14:creationId xmlns:p14="http://schemas.microsoft.com/office/powerpoint/2010/main" val="28501849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05800" cy="1143000"/>
          </a:xfrm>
        </p:spPr>
        <p:txBody>
          <a:bodyPr>
            <a:normAutofit/>
          </a:bodyPr>
          <a:lstStyle/>
          <a:p>
            <a:r>
              <a:rPr lang="en-US" dirty="0">
                <a:solidFill>
                  <a:schemeClr val="tx1"/>
                </a:solidFill>
                <a:latin typeface="Cambria" panose="02040503050406030204" pitchFamily="18" charset="0"/>
              </a:rPr>
              <a:t>Things to think </a:t>
            </a:r>
            <a:r>
              <a:rPr lang="en-US" dirty="0" smtClean="0">
                <a:solidFill>
                  <a:schemeClr val="tx1"/>
                </a:solidFill>
                <a:latin typeface="Cambria" panose="02040503050406030204" pitchFamily="18" charset="0"/>
              </a:rPr>
              <a:t>about…your story</a:t>
            </a:r>
            <a:endParaRPr lang="en-US" dirty="0">
              <a:solidFill>
                <a:schemeClr val="tx1"/>
              </a:solidFill>
              <a:latin typeface="Cambria" panose="02040503050406030204" pitchFamily="18" charset="0"/>
            </a:endParaRPr>
          </a:p>
        </p:txBody>
      </p:sp>
      <p:pic>
        <p:nvPicPr>
          <p:cNvPr id="4" name="Picture 3" descr="pp.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685433"/>
            <a:ext cx="9144000" cy="1172567"/>
          </a:xfrm>
          <a:prstGeom prst="rect">
            <a:avLst/>
          </a:prstGeom>
        </p:spPr>
      </p:pic>
      <p:sp>
        <p:nvSpPr>
          <p:cNvPr id="3" name="Content Placeholder 2"/>
          <p:cNvSpPr>
            <a:spLocks noGrp="1"/>
          </p:cNvSpPr>
          <p:nvPr>
            <p:ph idx="1"/>
          </p:nvPr>
        </p:nvSpPr>
        <p:spPr>
          <a:xfrm>
            <a:off x="474616" y="1752601"/>
            <a:ext cx="8440784" cy="4495799"/>
          </a:xfrm>
        </p:spPr>
        <p:txBody>
          <a:bodyPr>
            <a:normAutofit/>
          </a:bodyPr>
          <a:lstStyle/>
          <a:p>
            <a:r>
              <a:rPr lang="en-US" sz="2800" dirty="0" smtClean="0">
                <a:solidFill>
                  <a:schemeClr val="tx1"/>
                </a:solidFill>
                <a:latin typeface="Cambria" panose="02040503050406030204" pitchFamily="18" charset="0"/>
              </a:rPr>
              <a:t>in a Cover Letter </a:t>
            </a:r>
            <a:endParaRPr lang="en-US" sz="2400" dirty="0" smtClean="0">
              <a:solidFill>
                <a:schemeClr val="tx1"/>
              </a:solidFill>
              <a:latin typeface="Cambria" panose="02040503050406030204" pitchFamily="18" charset="0"/>
            </a:endParaRPr>
          </a:p>
          <a:p>
            <a:pPr lvl="1"/>
            <a:r>
              <a:rPr lang="en-US" sz="2400" dirty="0" smtClean="0">
                <a:solidFill>
                  <a:schemeClr val="tx1"/>
                </a:solidFill>
                <a:latin typeface="Cambria" panose="02040503050406030204" pitchFamily="18" charset="0"/>
              </a:rPr>
              <a:t>Synthesize your background, research, teaching, &amp; mentoring experience in 1-2 pages.</a:t>
            </a:r>
          </a:p>
          <a:p>
            <a:pPr lvl="1"/>
            <a:r>
              <a:rPr lang="en-US" sz="2400" dirty="0" smtClean="0">
                <a:solidFill>
                  <a:schemeClr val="tx1"/>
                </a:solidFill>
                <a:latin typeface="Cambria" panose="02040503050406030204" pitchFamily="18" charset="0"/>
              </a:rPr>
              <a:t>Main goals:</a:t>
            </a:r>
          </a:p>
          <a:p>
            <a:pPr marL="1371600" lvl="2" indent="-457200">
              <a:buFont typeface="+mj-lt"/>
              <a:buAutoNum type="arabicPeriod"/>
            </a:pPr>
            <a:r>
              <a:rPr lang="en-US" sz="2200" dirty="0" smtClean="0">
                <a:solidFill>
                  <a:schemeClr val="tx1"/>
                </a:solidFill>
                <a:latin typeface="Cambria" panose="02040503050406030204" pitchFamily="18" charset="0"/>
              </a:rPr>
              <a:t>Promote yourself</a:t>
            </a:r>
          </a:p>
          <a:p>
            <a:pPr marL="1371600" lvl="2" indent="-457200">
              <a:buFont typeface="+mj-lt"/>
              <a:buAutoNum type="arabicPeriod"/>
            </a:pPr>
            <a:r>
              <a:rPr lang="en-US" sz="2200" dirty="0" smtClean="0">
                <a:solidFill>
                  <a:schemeClr val="tx1"/>
                </a:solidFill>
                <a:latin typeface="Cambria" panose="02040503050406030204" pitchFamily="18" charset="0"/>
              </a:rPr>
              <a:t>Promote your fit with the job</a:t>
            </a:r>
          </a:p>
          <a:p>
            <a:pPr marL="857250" lvl="1" indent="-342900"/>
            <a:r>
              <a:rPr lang="en-US" sz="2400" b="1" i="1" dirty="0" smtClean="0">
                <a:solidFill>
                  <a:schemeClr val="tx1"/>
                </a:solidFill>
                <a:latin typeface="Cambria" panose="02040503050406030204" pitchFamily="18" charset="0"/>
              </a:rPr>
              <a:t>This is the “book cover” of your story, and your chance to make a first impression.</a:t>
            </a:r>
            <a:endParaRPr lang="en-US" sz="2400" b="1" i="1" dirty="0">
              <a:solidFill>
                <a:schemeClr val="tx1"/>
              </a:solidFill>
              <a:latin typeface="Cambria" panose="02040503050406030204" pitchFamily="18" charset="0"/>
            </a:endParaRPr>
          </a:p>
          <a:p>
            <a:pPr marL="514350" lvl="1" indent="0">
              <a:buNone/>
            </a:pPr>
            <a:endParaRPr lang="en-US" sz="2400" dirty="0" smtClean="0">
              <a:solidFill>
                <a:schemeClr val="tx1"/>
              </a:solidFill>
              <a:latin typeface="Cambria" panose="02040503050406030204" pitchFamily="18" charset="0"/>
            </a:endParaRPr>
          </a:p>
          <a:p>
            <a:endParaRPr lang="en-US" sz="2400" dirty="0" smtClean="0">
              <a:solidFill>
                <a:schemeClr val="tx1"/>
              </a:solidFill>
              <a:latin typeface="Cambria" panose="02040503050406030204" pitchFamily="18" charset="0"/>
            </a:endParaRPr>
          </a:p>
          <a:p>
            <a:pPr lvl="1"/>
            <a:endParaRPr lang="en-US" dirty="0" smtClean="0">
              <a:solidFill>
                <a:schemeClr val="tx1"/>
              </a:solidFill>
              <a:latin typeface="Cambria" panose="02040503050406030204" pitchFamily="18" charset="0"/>
            </a:endParaRPr>
          </a:p>
          <a:p>
            <a:endParaRPr lang="en-US" dirty="0">
              <a:solidFill>
                <a:schemeClr val="tx1"/>
              </a:solidFill>
              <a:latin typeface="Cambria" panose="02040503050406030204" pitchFamily="18" charset="0"/>
            </a:endParaRPr>
          </a:p>
        </p:txBody>
      </p:sp>
      <p:sp>
        <p:nvSpPr>
          <p:cNvPr id="5" name="TextBox 4"/>
          <p:cNvSpPr txBox="1"/>
          <p:nvPr/>
        </p:nvSpPr>
        <p:spPr>
          <a:xfrm>
            <a:off x="5035727" y="6395038"/>
            <a:ext cx="4154086" cy="369332"/>
          </a:xfrm>
          <a:prstGeom prst="rect">
            <a:avLst/>
          </a:prstGeom>
          <a:noFill/>
        </p:spPr>
        <p:txBody>
          <a:bodyPr wrap="none" rtlCol="0">
            <a:spAutoFit/>
          </a:bodyPr>
          <a:lstStyle/>
          <a:p>
            <a:r>
              <a:rPr lang="en-US" dirty="0" smtClean="0"/>
              <a:t>(Wells, </a:t>
            </a:r>
            <a:r>
              <a:rPr lang="en-US" dirty="0" err="1" smtClean="0"/>
              <a:t>Schofielfd</a:t>
            </a:r>
            <a:r>
              <a:rPr lang="en-US" dirty="0" smtClean="0"/>
              <a:t>, </a:t>
            </a:r>
            <a:r>
              <a:rPr lang="en-US" dirty="0" err="1" smtClean="0"/>
              <a:t>Clerkin</a:t>
            </a:r>
            <a:r>
              <a:rPr lang="en-US" dirty="0" smtClean="0"/>
              <a:t>, &amp; Sheets, 2013)</a:t>
            </a:r>
            <a:endParaRPr lang="en-US" dirty="0"/>
          </a:p>
        </p:txBody>
      </p:sp>
    </p:spTree>
    <p:extLst>
      <p:ext uri="{BB962C8B-B14F-4D97-AF65-F5344CB8AC3E}">
        <p14:creationId xmlns:p14="http://schemas.microsoft.com/office/powerpoint/2010/main" val="7077510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05800" cy="1143000"/>
          </a:xfrm>
        </p:spPr>
        <p:txBody>
          <a:bodyPr>
            <a:normAutofit/>
          </a:bodyPr>
          <a:lstStyle/>
          <a:p>
            <a:r>
              <a:rPr lang="en-US" dirty="0">
                <a:solidFill>
                  <a:schemeClr val="tx1"/>
                </a:solidFill>
                <a:latin typeface="Cambria" panose="02040503050406030204" pitchFamily="18" charset="0"/>
              </a:rPr>
              <a:t>Things to think </a:t>
            </a:r>
            <a:r>
              <a:rPr lang="en-US" dirty="0" smtClean="0">
                <a:solidFill>
                  <a:schemeClr val="tx1"/>
                </a:solidFill>
                <a:latin typeface="Cambria" panose="02040503050406030204" pitchFamily="18" charset="0"/>
              </a:rPr>
              <a:t>about…your story</a:t>
            </a:r>
            <a:endParaRPr lang="en-US" dirty="0">
              <a:solidFill>
                <a:schemeClr val="tx1"/>
              </a:solidFill>
              <a:latin typeface="Cambria" panose="02040503050406030204" pitchFamily="18" charset="0"/>
            </a:endParaRPr>
          </a:p>
        </p:txBody>
      </p:sp>
      <p:pic>
        <p:nvPicPr>
          <p:cNvPr id="4" name="Picture 3" descr="pp.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685433"/>
            <a:ext cx="9144000" cy="1172567"/>
          </a:xfrm>
          <a:prstGeom prst="rect">
            <a:avLst/>
          </a:prstGeom>
        </p:spPr>
      </p:pic>
      <p:sp>
        <p:nvSpPr>
          <p:cNvPr id="3" name="Content Placeholder 2"/>
          <p:cNvSpPr>
            <a:spLocks noGrp="1"/>
          </p:cNvSpPr>
          <p:nvPr>
            <p:ph idx="1"/>
          </p:nvPr>
        </p:nvSpPr>
        <p:spPr>
          <a:xfrm>
            <a:off x="474616" y="1752601"/>
            <a:ext cx="8440784" cy="4495799"/>
          </a:xfrm>
        </p:spPr>
        <p:txBody>
          <a:bodyPr>
            <a:normAutofit lnSpcReduction="10000"/>
          </a:bodyPr>
          <a:lstStyle/>
          <a:p>
            <a:r>
              <a:rPr lang="en-US" sz="2800" dirty="0" smtClean="0">
                <a:solidFill>
                  <a:schemeClr val="tx1"/>
                </a:solidFill>
                <a:latin typeface="Cambria" panose="02040503050406030204" pitchFamily="18" charset="0"/>
              </a:rPr>
              <a:t>in a </a:t>
            </a:r>
            <a:r>
              <a:rPr lang="en-US" sz="2800" dirty="0" smtClean="0">
                <a:solidFill>
                  <a:schemeClr val="tx1"/>
                </a:solidFill>
                <a:latin typeface="Cambria" panose="02040503050406030204" pitchFamily="18" charset="0"/>
                <a:hlinkClick r:id="rId4"/>
              </a:rPr>
              <a:t>Teaching Statement</a:t>
            </a:r>
            <a:endParaRPr lang="en-US" sz="2400" dirty="0" smtClean="0">
              <a:solidFill>
                <a:schemeClr val="tx1"/>
              </a:solidFill>
              <a:latin typeface="Cambria" panose="02040503050406030204" pitchFamily="18" charset="0"/>
            </a:endParaRPr>
          </a:p>
          <a:p>
            <a:pPr lvl="1"/>
            <a:r>
              <a:rPr lang="en-US" sz="2400" dirty="0" smtClean="0">
                <a:solidFill>
                  <a:schemeClr val="tx1"/>
                </a:solidFill>
                <a:latin typeface="Cambria" panose="02040503050406030204" pitchFamily="18" charset="0"/>
              </a:rPr>
              <a:t>Synthesize your teaching philosophy &amp; teaching experience into a coherent </a:t>
            </a:r>
            <a:r>
              <a:rPr lang="en-US" sz="2400" dirty="0">
                <a:solidFill>
                  <a:schemeClr val="tx1"/>
                </a:solidFill>
                <a:latin typeface="Cambria" panose="02040503050406030204" pitchFamily="18" charset="0"/>
              </a:rPr>
              <a:t>1-2 </a:t>
            </a:r>
            <a:r>
              <a:rPr lang="en-US" sz="2400" dirty="0" smtClean="0">
                <a:solidFill>
                  <a:schemeClr val="tx1"/>
                </a:solidFill>
                <a:latin typeface="Cambria" panose="02040503050406030204" pitchFamily="18" charset="0"/>
              </a:rPr>
              <a:t>page document. </a:t>
            </a:r>
          </a:p>
          <a:p>
            <a:pPr lvl="1"/>
            <a:r>
              <a:rPr lang="en-US" sz="2400" dirty="0" smtClean="0">
                <a:solidFill>
                  <a:schemeClr val="tx1"/>
                </a:solidFill>
                <a:latin typeface="Cambria" panose="02040503050406030204" pitchFamily="18" charset="0"/>
              </a:rPr>
              <a:t>Main goals:</a:t>
            </a:r>
          </a:p>
          <a:p>
            <a:pPr marL="1371600" lvl="2" indent="-457200">
              <a:buFont typeface="+mj-lt"/>
              <a:buAutoNum type="arabicPeriod"/>
            </a:pPr>
            <a:r>
              <a:rPr lang="en-US" sz="2200" dirty="0" smtClean="0">
                <a:solidFill>
                  <a:schemeClr val="tx1"/>
                </a:solidFill>
                <a:latin typeface="Cambria" panose="02040503050406030204" pitchFamily="18" charset="0"/>
              </a:rPr>
              <a:t>Provide evidence of teaching experience</a:t>
            </a:r>
          </a:p>
          <a:p>
            <a:pPr marL="1371600" lvl="2" indent="-457200">
              <a:buFont typeface="+mj-lt"/>
              <a:buAutoNum type="arabicPeriod"/>
            </a:pPr>
            <a:r>
              <a:rPr lang="en-US" sz="2200" dirty="0" smtClean="0">
                <a:solidFill>
                  <a:schemeClr val="tx1"/>
                </a:solidFill>
                <a:latin typeface="Cambria" panose="02040503050406030204" pitchFamily="18" charset="0"/>
              </a:rPr>
              <a:t>Provide </a:t>
            </a:r>
            <a:r>
              <a:rPr lang="en-US" sz="2200" dirty="0">
                <a:solidFill>
                  <a:schemeClr val="tx1"/>
                </a:solidFill>
                <a:latin typeface="Cambria" panose="02040503050406030204" pitchFamily="18" charset="0"/>
              </a:rPr>
              <a:t>evidence of pedagogical </a:t>
            </a:r>
            <a:r>
              <a:rPr lang="en-US" sz="2200" dirty="0" smtClean="0">
                <a:solidFill>
                  <a:schemeClr val="tx1"/>
                </a:solidFill>
                <a:latin typeface="Cambria" panose="02040503050406030204" pitchFamily="18" charset="0"/>
              </a:rPr>
              <a:t>competence</a:t>
            </a:r>
            <a:endParaRPr lang="en-US" sz="2200" dirty="0">
              <a:solidFill>
                <a:schemeClr val="tx1"/>
              </a:solidFill>
              <a:latin typeface="Cambria" panose="02040503050406030204" pitchFamily="18" charset="0"/>
            </a:endParaRPr>
          </a:p>
          <a:p>
            <a:pPr marL="1371600" lvl="2" indent="-457200">
              <a:buFont typeface="+mj-lt"/>
              <a:buAutoNum type="arabicPeriod"/>
            </a:pPr>
            <a:r>
              <a:rPr lang="en-US" sz="2200" dirty="0">
                <a:solidFill>
                  <a:schemeClr val="tx1"/>
                </a:solidFill>
                <a:latin typeface="Cambria" panose="02040503050406030204" pitchFamily="18" charset="0"/>
              </a:rPr>
              <a:t>Provide evidence of cultural competence</a:t>
            </a:r>
          </a:p>
          <a:p>
            <a:pPr marL="857250" lvl="1" indent="-342900"/>
            <a:r>
              <a:rPr lang="en-US" sz="2400" b="1" i="1" dirty="0" smtClean="0">
                <a:solidFill>
                  <a:schemeClr val="tx1"/>
                </a:solidFill>
                <a:latin typeface="Cambria" panose="02040503050406030204" pitchFamily="18" charset="0"/>
              </a:rPr>
              <a:t>This is the most important chapter of your story for Teaching Focused Institutions.  </a:t>
            </a:r>
          </a:p>
          <a:p>
            <a:pPr marL="514350" lvl="1" indent="0">
              <a:buNone/>
            </a:pPr>
            <a:r>
              <a:rPr lang="en-US" sz="2400" b="1" i="1" dirty="0" smtClean="0">
                <a:solidFill>
                  <a:schemeClr val="tx1"/>
                </a:solidFill>
                <a:latin typeface="Cambria" panose="02040503050406030204" pitchFamily="18" charset="0"/>
              </a:rPr>
              <a:t>                                                       </a:t>
            </a:r>
            <a:endParaRPr lang="en-US" sz="2400" b="1" i="1" dirty="0">
              <a:solidFill>
                <a:schemeClr val="tx1"/>
              </a:solidFill>
              <a:latin typeface="Cambria" panose="02040503050406030204" pitchFamily="18" charset="0"/>
            </a:endParaRPr>
          </a:p>
          <a:p>
            <a:pPr marL="857250" lvl="1" indent="-342900"/>
            <a:endParaRPr lang="en-US" sz="2400" b="1" i="1" dirty="0">
              <a:solidFill>
                <a:schemeClr val="tx1"/>
              </a:solidFill>
              <a:latin typeface="Cambria" panose="02040503050406030204" pitchFamily="18" charset="0"/>
            </a:endParaRPr>
          </a:p>
          <a:p>
            <a:pPr marL="514350" lvl="1" indent="0">
              <a:buNone/>
            </a:pPr>
            <a:endParaRPr lang="en-US" sz="2400" dirty="0" smtClean="0">
              <a:solidFill>
                <a:schemeClr val="tx1"/>
              </a:solidFill>
              <a:latin typeface="Cambria" panose="02040503050406030204" pitchFamily="18" charset="0"/>
            </a:endParaRPr>
          </a:p>
          <a:p>
            <a:endParaRPr lang="en-US" sz="2400" dirty="0" smtClean="0">
              <a:solidFill>
                <a:schemeClr val="tx1"/>
              </a:solidFill>
              <a:latin typeface="Cambria" panose="02040503050406030204" pitchFamily="18" charset="0"/>
            </a:endParaRPr>
          </a:p>
          <a:p>
            <a:pPr lvl="1"/>
            <a:endParaRPr lang="en-US" dirty="0" smtClean="0">
              <a:solidFill>
                <a:schemeClr val="tx1"/>
              </a:solidFill>
              <a:latin typeface="Cambria" panose="02040503050406030204" pitchFamily="18" charset="0"/>
            </a:endParaRPr>
          </a:p>
          <a:p>
            <a:endParaRPr lang="en-US" dirty="0">
              <a:solidFill>
                <a:schemeClr val="tx1"/>
              </a:solidFill>
              <a:latin typeface="Cambria" panose="02040503050406030204" pitchFamily="18" charset="0"/>
            </a:endParaRPr>
          </a:p>
        </p:txBody>
      </p:sp>
      <p:sp>
        <p:nvSpPr>
          <p:cNvPr id="5" name="TextBox 4"/>
          <p:cNvSpPr txBox="1"/>
          <p:nvPr/>
        </p:nvSpPr>
        <p:spPr>
          <a:xfrm>
            <a:off x="5035727" y="6395038"/>
            <a:ext cx="4154086" cy="369332"/>
          </a:xfrm>
          <a:prstGeom prst="rect">
            <a:avLst/>
          </a:prstGeom>
          <a:noFill/>
        </p:spPr>
        <p:txBody>
          <a:bodyPr wrap="none" rtlCol="0">
            <a:spAutoFit/>
          </a:bodyPr>
          <a:lstStyle/>
          <a:p>
            <a:r>
              <a:rPr lang="en-US" dirty="0" smtClean="0"/>
              <a:t>(Wells, </a:t>
            </a:r>
            <a:r>
              <a:rPr lang="en-US" dirty="0" err="1" smtClean="0"/>
              <a:t>Schofielfd</a:t>
            </a:r>
            <a:r>
              <a:rPr lang="en-US" dirty="0" smtClean="0"/>
              <a:t>, </a:t>
            </a:r>
            <a:r>
              <a:rPr lang="en-US" dirty="0" err="1" smtClean="0"/>
              <a:t>Clerkin</a:t>
            </a:r>
            <a:r>
              <a:rPr lang="en-US" dirty="0" smtClean="0"/>
              <a:t>, &amp; Sheets, 2013)</a:t>
            </a:r>
            <a:endParaRPr lang="en-US" dirty="0"/>
          </a:p>
        </p:txBody>
      </p:sp>
    </p:spTree>
    <p:extLst>
      <p:ext uri="{BB962C8B-B14F-4D97-AF65-F5344CB8AC3E}">
        <p14:creationId xmlns:p14="http://schemas.microsoft.com/office/powerpoint/2010/main" val="9601820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05800" cy="1143000"/>
          </a:xfrm>
        </p:spPr>
        <p:txBody>
          <a:bodyPr>
            <a:normAutofit/>
          </a:bodyPr>
          <a:lstStyle/>
          <a:p>
            <a:r>
              <a:rPr lang="en-US" dirty="0">
                <a:solidFill>
                  <a:schemeClr val="tx1"/>
                </a:solidFill>
                <a:latin typeface="Cambria" panose="02040503050406030204" pitchFamily="18" charset="0"/>
              </a:rPr>
              <a:t>Things to think </a:t>
            </a:r>
            <a:r>
              <a:rPr lang="en-US" dirty="0" smtClean="0">
                <a:solidFill>
                  <a:schemeClr val="tx1"/>
                </a:solidFill>
                <a:latin typeface="Cambria" panose="02040503050406030204" pitchFamily="18" charset="0"/>
              </a:rPr>
              <a:t>about…your story</a:t>
            </a:r>
            <a:endParaRPr lang="en-US" dirty="0">
              <a:solidFill>
                <a:schemeClr val="tx1"/>
              </a:solidFill>
              <a:latin typeface="Cambria" panose="02040503050406030204" pitchFamily="18" charset="0"/>
            </a:endParaRPr>
          </a:p>
        </p:txBody>
      </p:sp>
      <p:pic>
        <p:nvPicPr>
          <p:cNvPr id="4" name="Picture 3" descr="pp.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685433"/>
            <a:ext cx="9144000" cy="1172567"/>
          </a:xfrm>
          <a:prstGeom prst="rect">
            <a:avLst/>
          </a:prstGeom>
        </p:spPr>
      </p:pic>
      <p:sp>
        <p:nvSpPr>
          <p:cNvPr id="3" name="Content Placeholder 2"/>
          <p:cNvSpPr>
            <a:spLocks noGrp="1"/>
          </p:cNvSpPr>
          <p:nvPr>
            <p:ph idx="1"/>
          </p:nvPr>
        </p:nvSpPr>
        <p:spPr>
          <a:xfrm>
            <a:off x="474616" y="1752601"/>
            <a:ext cx="8440784" cy="4495799"/>
          </a:xfrm>
        </p:spPr>
        <p:txBody>
          <a:bodyPr>
            <a:normAutofit lnSpcReduction="10000"/>
          </a:bodyPr>
          <a:lstStyle/>
          <a:p>
            <a:r>
              <a:rPr lang="en-US" sz="2800" dirty="0" smtClean="0">
                <a:solidFill>
                  <a:schemeClr val="tx1"/>
                </a:solidFill>
                <a:latin typeface="Cambria" panose="02040503050406030204" pitchFamily="18" charset="0"/>
              </a:rPr>
              <a:t>in a Research Statement</a:t>
            </a:r>
            <a:endParaRPr lang="en-US" sz="2400" dirty="0" smtClean="0">
              <a:solidFill>
                <a:schemeClr val="tx1"/>
              </a:solidFill>
              <a:latin typeface="Cambria" panose="02040503050406030204" pitchFamily="18" charset="0"/>
            </a:endParaRPr>
          </a:p>
          <a:p>
            <a:pPr lvl="1"/>
            <a:r>
              <a:rPr lang="en-US" sz="2400" dirty="0" smtClean="0">
                <a:solidFill>
                  <a:schemeClr val="tx1"/>
                </a:solidFill>
                <a:latin typeface="Cambria" panose="02040503050406030204" pitchFamily="18" charset="0"/>
              </a:rPr>
              <a:t>Synthesize your research experience &amp; products into a coherent, programmatic body of work in 2-3 pages. </a:t>
            </a:r>
          </a:p>
          <a:p>
            <a:pPr lvl="1"/>
            <a:r>
              <a:rPr lang="en-US" sz="2400" dirty="0" smtClean="0">
                <a:solidFill>
                  <a:schemeClr val="tx1"/>
                </a:solidFill>
                <a:latin typeface="Cambria" panose="02040503050406030204" pitchFamily="18" charset="0"/>
              </a:rPr>
              <a:t>Main goals:</a:t>
            </a:r>
          </a:p>
          <a:p>
            <a:pPr marL="1371600" lvl="2" indent="-457200">
              <a:buFont typeface="+mj-lt"/>
              <a:buAutoNum type="arabicPeriod"/>
            </a:pPr>
            <a:r>
              <a:rPr lang="en-US" sz="2200" dirty="0" smtClean="0">
                <a:solidFill>
                  <a:schemeClr val="tx1"/>
                </a:solidFill>
                <a:latin typeface="Cambria" panose="02040503050406030204" pitchFamily="18" charset="0"/>
              </a:rPr>
              <a:t>Provide evidence of research potential</a:t>
            </a:r>
          </a:p>
          <a:p>
            <a:pPr marL="1371600" lvl="2" indent="-457200">
              <a:buFont typeface="+mj-lt"/>
              <a:buAutoNum type="arabicPeriod"/>
            </a:pPr>
            <a:r>
              <a:rPr lang="en-US" sz="2200" dirty="0" smtClean="0">
                <a:solidFill>
                  <a:schemeClr val="tx1"/>
                </a:solidFill>
                <a:latin typeface="Cambria" panose="02040503050406030204" pitchFamily="18" charset="0"/>
              </a:rPr>
              <a:t>Provide feasibility &amp; future direction of your program</a:t>
            </a:r>
          </a:p>
          <a:p>
            <a:pPr marL="1371600" lvl="2" indent="-457200">
              <a:buFont typeface="+mj-lt"/>
              <a:buAutoNum type="arabicPeriod"/>
            </a:pPr>
            <a:r>
              <a:rPr lang="en-US" sz="2200" dirty="0" smtClean="0">
                <a:solidFill>
                  <a:schemeClr val="tx1"/>
                </a:solidFill>
                <a:latin typeface="Cambria" panose="02040503050406030204" pitchFamily="18" charset="0"/>
              </a:rPr>
              <a:t>Provide a plan to integrate student training</a:t>
            </a:r>
            <a:r>
              <a:rPr lang="en-US" sz="2200" b="1" dirty="0" smtClean="0">
                <a:solidFill>
                  <a:schemeClr val="tx1"/>
                </a:solidFill>
                <a:latin typeface="Cambria" panose="02040503050406030204" pitchFamily="18" charset="0"/>
              </a:rPr>
              <a:t>*</a:t>
            </a:r>
            <a:r>
              <a:rPr lang="en-US" sz="2200" dirty="0" smtClean="0">
                <a:solidFill>
                  <a:schemeClr val="tx1"/>
                </a:solidFill>
                <a:latin typeface="Cambria" panose="02040503050406030204" pitchFamily="18" charset="0"/>
              </a:rPr>
              <a:t> </a:t>
            </a:r>
          </a:p>
          <a:p>
            <a:pPr marL="857250" lvl="1" indent="-342900"/>
            <a:r>
              <a:rPr lang="en-US" sz="2400" b="1" i="1" dirty="0" smtClean="0">
                <a:solidFill>
                  <a:schemeClr val="tx1"/>
                </a:solidFill>
                <a:latin typeface="Cambria" panose="02040503050406030204" pitchFamily="18" charset="0"/>
              </a:rPr>
              <a:t>This is the most important chapter of your story for Academic Medical Centers &amp; Research Focused Institutions. </a:t>
            </a:r>
            <a:endParaRPr lang="en-US" sz="2400" b="1" i="1" dirty="0">
              <a:solidFill>
                <a:schemeClr val="tx1"/>
              </a:solidFill>
              <a:latin typeface="Cambria" panose="02040503050406030204" pitchFamily="18" charset="0"/>
            </a:endParaRPr>
          </a:p>
          <a:p>
            <a:pPr marL="514350" lvl="1" indent="0">
              <a:buNone/>
            </a:pPr>
            <a:endParaRPr lang="en-US" sz="2400" dirty="0" smtClean="0">
              <a:solidFill>
                <a:schemeClr val="tx1"/>
              </a:solidFill>
              <a:latin typeface="Cambria" panose="02040503050406030204" pitchFamily="18" charset="0"/>
            </a:endParaRPr>
          </a:p>
          <a:p>
            <a:endParaRPr lang="en-US" sz="2400" dirty="0" smtClean="0">
              <a:solidFill>
                <a:schemeClr val="tx1"/>
              </a:solidFill>
              <a:latin typeface="Cambria" panose="02040503050406030204" pitchFamily="18" charset="0"/>
            </a:endParaRPr>
          </a:p>
          <a:p>
            <a:pPr lvl="1"/>
            <a:endParaRPr lang="en-US" dirty="0" smtClean="0">
              <a:solidFill>
                <a:schemeClr val="tx1"/>
              </a:solidFill>
              <a:latin typeface="Cambria" panose="02040503050406030204" pitchFamily="18" charset="0"/>
            </a:endParaRPr>
          </a:p>
          <a:p>
            <a:endParaRPr lang="en-US" dirty="0">
              <a:solidFill>
                <a:schemeClr val="tx1"/>
              </a:solidFill>
              <a:latin typeface="Cambria" panose="02040503050406030204" pitchFamily="18" charset="0"/>
            </a:endParaRPr>
          </a:p>
        </p:txBody>
      </p:sp>
      <p:sp>
        <p:nvSpPr>
          <p:cNvPr id="5" name="TextBox 4"/>
          <p:cNvSpPr txBox="1"/>
          <p:nvPr/>
        </p:nvSpPr>
        <p:spPr>
          <a:xfrm>
            <a:off x="5035727" y="6395038"/>
            <a:ext cx="4154086" cy="369332"/>
          </a:xfrm>
          <a:prstGeom prst="rect">
            <a:avLst/>
          </a:prstGeom>
          <a:noFill/>
        </p:spPr>
        <p:txBody>
          <a:bodyPr wrap="none" rtlCol="0">
            <a:spAutoFit/>
          </a:bodyPr>
          <a:lstStyle/>
          <a:p>
            <a:r>
              <a:rPr lang="en-US" dirty="0" smtClean="0"/>
              <a:t>(Wells, </a:t>
            </a:r>
            <a:r>
              <a:rPr lang="en-US" dirty="0" err="1" smtClean="0"/>
              <a:t>Schofielfd</a:t>
            </a:r>
            <a:r>
              <a:rPr lang="en-US" dirty="0" smtClean="0"/>
              <a:t>, </a:t>
            </a:r>
            <a:r>
              <a:rPr lang="en-US" dirty="0" err="1" smtClean="0"/>
              <a:t>Clerkin</a:t>
            </a:r>
            <a:r>
              <a:rPr lang="en-US" dirty="0" smtClean="0"/>
              <a:t>, &amp; Sheets, 2013)</a:t>
            </a:r>
            <a:endParaRPr lang="en-US" dirty="0"/>
          </a:p>
        </p:txBody>
      </p:sp>
    </p:spTree>
    <p:extLst>
      <p:ext uri="{BB962C8B-B14F-4D97-AF65-F5344CB8AC3E}">
        <p14:creationId xmlns:p14="http://schemas.microsoft.com/office/powerpoint/2010/main" val="27839652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05800" cy="1143000"/>
          </a:xfrm>
        </p:spPr>
        <p:txBody>
          <a:bodyPr>
            <a:normAutofit/>
          </a:bodyPr>
          <a:lstStyle/>
          <a:p>
            <a:r>
              <a:rPr lang="en-US" dirty="0">
                <a:solidFill>
                  <a:schemeClr val="tx1"/>
                </a:solidFill>
                <a:latin typeface="Cambria" panose="02040503050406030204" pitchFamily="18" charset="0"/>
              </a:rPr>
              <a:t>Things to think </a:t>
            </a:r>
            <a:r>
              <a:rPr lang="en-US" dirty="0" smtClean="0">
                <a:solidFill>
                  <a:schemeClr val="tx1"/>
                </a:solidFill>
                <a:latin typeface="Cambria" panose="02040503050406030204" pitchFamily="18" charset="0"/>
              </a:rPr>
              <a:t>about…your story</a:t>
            </a:r>
            <a:endParaRPr lang="en-US" dirty="0">
              <a:solidFill>
                <a:schemeClr val="tx1"/>
              </a:solidFill>
              <a:latin typeface="Cambria" panose="02040503050406030204" pitchFamily="18" charset="0"/>
            </a:endParaRPr>
          </a:p>
        </p:txBody>
      </p:sp>
      <p:pic>
        <p:nvPicPr>
          <p:cNvPr id="4" name="Picture 3" descr="pp.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5685433"/>
            <a:ext cx="9144000" cy="1172567"/>
          </a:xfrm>
          <a:prstGeom prst="rect">
            <a:avLst/>
          </a:prstGeom>
        </p:spPr>
      </p:pic>
      <p:sp>
        <p:nvSpPr>
          <p:cNvPr id="3" name="Content Placeholder 2"/>
          <p:cNvSpPr>
            <a:spLocks noGrp="1"/>
          </p:cNvSpPr>
          <p:nvPr>
            <p:ph idx="1"/>
          </p:nvPr>
        </p:nvSpPr>
        <p:spPr>
          <a:xfrm>
            <a:off x="474616" y="1752601"/>
            <a:ext cx="8440784" cy="4495799"/>
          </a:xfrm>
        </p:spPr>
        <p:txBody>
          <a:bodyPr>
            <a:normAutofit fontScale="92500"/>
          </a:bodyPr>
          <a:lstStyle/>
          <a:p>
            <a:r>
              <a:rPr lang="en-US" sz="2800" dirty="0" smtClean="0">
                <a:solidFill>
                  <a:schemeClr val="tx1"/>
                </a:solidFill>
                <a:latin typeface="Cambria" panose="02040503050406030204" pitchFamily="18" charset="0"/>
              </a:rPr>
              <a:t>in a Curriculum Vitae </a:t>
            </a:r>
            <a:endParaRPr lang="en-US" sz="2400" dirty="0" smtClean="0">
              <a:solidFill>
                <a:schemeClr val="tx1"/>
              </a:solidFill>
              <a:latin typeface="Cambria" panose="02040503050406030204" pitchFamily="18" charset="0"/>
            </a:endParaRPr>
          </a:p>
          <a:p>
            <a:pPr lvl="1"/>
            <a:r>
              <a:rPr lang="en-US" sz="2400" dirty="0" smtClean="0">
                <a:solidFill>
                  <a:schemeClr val="tx1"/>
                </a:solidFill>
                <a:latin typeface="Cambria" panose="02040503050406030204" pitchFamily="18" charset="0"/>
              </a:rPr>
              <a:t>Present your teaching, research, and perhaps service experience in a clear, organized, and professional manner.</a:t>
            </a:r>
          </a:p>
          <a:p>
            <a:pPr lvl="1"/>
            <a:r>
              <a:rPr lang="en-US" sz="2400" dirty="0" smtClean="0">
                <a:solidFill>
                  <a:schemeClr val="tx1"/>
                </a:solidFill>
                <a:latin typeface="Cambria" panose="02040503050406030204" pitchFamily="18" charset="0"/>
              </a:rPr>
              <a:t>Main goals:</a:t>
            </a:r>
          </a:p>
          <a:p>
            <a:pPr marL="1371600" lvl="2" indent="-457200">
              <a:buFont typeface="+mj-lt"/>
              <a:buAutoNum type="arabicPeriod"/>
            </a:pPr>
            <a:r>
              <a:rPr lang="en-US" sz="2200" dirty="0" smtClean="0">
                <a:solidFill>
                  <a:schemeClr val="tx1"/>
                </a:solidFill>
                <a:latin typeface="Cambria" panose="02040503050406030204" pitchFamily="18" charset="0"/>
              </a:rPr>
              <a:t>Provide easy means for search committee to find information</a:t>
            </a:r>
          </a:p>
          <a:p>
            <a:pPr marL="1371600" lvl="2" indent="-457200">
              <a:buFont typeface="+mj-lt"/>
              <a:buAutoNum type="arabicPeriod"/>
            </a:pPr>
            <a:r>
              <a:rPr lang="en-US" sz="2200" dirty="0" smtClean="0">
                <a:solidFill>
                  <a:schemeClr val="tx1"/>
                </a:solidFill>
                <a:latin typeface="Cambria" panose="02040503050406030204" pitchFamily="18" charset="0"/>
              </a:rPr>
              <a:t>Taylor organization of information to fit with institution type</a:t>
            </a:r>
          </a:p>
          <a:p>
            <a:pPr marL="1371600" lvl="2" indent="-457200">
              <a:buFont typeface="+mj-lt"/>
              <a:buAutoNum type="arabicPeriod"/>
            </a:pPr>
            <a:r>
              <a:rPr lang="en-US" sz="2200" u="sng" dirty="0" smtClean="0">
                <a:solidFill>
                  <a:schemeClr val="tx1"/>
                </a:solidFill>
                <a:latin typeface="Cambria" panose="02040503050406030204" pitchFamily="18" charset="0"/>
              </a:rPr>
              <a:t>Do not pad your CV with manuscripts in preparation, etc.</a:t>
            </a:r>
          </a:p>
          <a:p>
            <a:pPr marL="857250" lvl="1" indent="-342900"/>
            <a:r>
              <a:rPr lang="en-US" sz="2400" b="1" i="1" dirty="0" smtClean="0">
                <a:solidFill>
                  <a:schemeClr val="tx1"/>
                </a:solidFill>
                <a:latin typeface="Cambria" panose="02040503050406030204" pitchFamily="18" charset="0"/>
              </a:rPr>
              <a:t>Well organized CVs may leave the committee with a favorable impression.</a:t>
            </a:r>
            <a:endParaRPr lang="en-US" sz="2400" b="1" i="1" dirty="0">
              <a:solidFill>
                <a:schemeClr val="tx1"/>
              </a:solidFill>
              <a:latin typeface="Cambria" panose="02040503050406030204" pitchFamily="18" charset="0"/>
            </a:endParaRPr>
          </a:p>
          <a:p>
            <a:pPr marL="514350" lvl="1" indent="0">
              <a:buNone/>
            </a:pPr>
            <a:endParaRPr lang="en-US" sz="2400" dirty="0" smtClean="0">
              <a:solidFill>
                <a:schemeClr val="tx1"/>
              </a:solidFill>
              <a:latin typeface="Cambria" panose="02040503050406030204" pitchFamily="18" charset="0"/>
            </a:endParaRPr>
          </a:p>
          <a:p>
            <a:endParaRPr lang="en-US" sz="2400" dirty="0" smtClean="0">
              <a:solidFill>
                <a:schemeClr val="tx1"/>
              </a:solidFill>
              <a:latin typeface="Cambria" panose="02040503050406030204" pitchFamily="18" charset="0"/>
            </a:endParaRPr>
          </a:p>
          <a:p>
            <a:pPr lvl="1"/>
            <a:endParaRPr lang="en-US" dirty="0" smtClean="0">
              <a:solidFill>
                <a:schemeClr val="tx1"/>
              </a:solidFill>
              <a:latin typeface="Cambria" panose="02040503050406030204" pitchFamily="18" charset="0"/>
            </a:endParaRPr>
          </a:p>
          <a:p>
            <a:endParaRPr lang="en-US" dirty="0">
              <a:solidFill>
                <a:schemeClr val="tx1"/>
              </a:solidFill>
              <a:latin typeface="Cambria" panose="02040503050406030204" pitchFamily="18" charset="0"/>
            </a:endParaRPr>
          </a:p>
        </p:txBody>
      </p:sp>
      <p:sp>
        <p:nvSpPr>
          <p:cNvPr id="5" name="TextBox 4"/>
          <p:cNvSpPr txBox="1"/>
          <p:nvPr/>
        </p:nvSpPr>
        <p:spPr>
          <a:xfrm>
            <a:off x="5035727" y="6395038"/>
            <a:ext cx="4154086" cy="369332"/>
          </a:xfrm>
          <a:prstGeom prst="rect">
            <a:avLst/>
          </a:prstGeom>
          <a:noFill/>
        </p:spPr>
        <p:txBody>
          <a:bodyPr wrap="none" rtlCol="0">
            <a:spAutoFit/>
          </a:bodyPr>
          <a:lstStyle/>
          <a:p>
            <a:r>
              <a:rPr lang="en-US" dirty="0" smtClean="0"/>
              <a:t>(Wells, </a:t>
            </a:r>
            <a:r>
              <a:rPr lang="en-US" dirty="0" err="1" smtClean="0"/>
              <a:t>Schofielfd</a:t>
            </a:r>
            <a:r>
              <a:rPr lang="en-US" dirty="0" smtClean="0"/>
              <a:t>, </a:t>
            </a:r>
            <a:r>
              <a:rPr lang="en-US" dirty="0" err="1" smtClean="0"/>
              <a:t>Clerkin</a:t>
            </a:r>
            <a:r>
              <a:rPr lang="en-US" dirty="0" smtClean="0"/>
              <a:t>, &amp; Sheets, 2013)</a:t>
            </a:r>
            <a:endParaRPr lang="en-US" dirty="0"/>
          </a:p>
        </p:txBody>
      </p:sp>
    </p:spTree>
    <p:extLst>
      <p:ext uri="{BB962C8B-B14F-4D97-AF65-F5344CB8AC3E}">
        <p14:creationId xmlns:p14="http://schemas.microsoft.com/office/powerpoint/2010/main" val="2601209577"/>
      </p:ext>
    </p:extLst>
  </p:cSld>
  <p:clrMapOvr>
    <a:masterClrMapping/>
  </p:clrMapOvr>
  <p:timing>
    <p:tnLst>
      <p:par>
        <p:cTn id="1" dur="indefinite" restart="never" nodeType="tmRoot"/>
      </p:par>
    </p:tnLst>
  </p:timing>
</p:sld>
</file>

<file path=ppt/theme/theme1.xml><?xml version="1.0" encoding="utf-8"?>
<a:theme xmlns:a="http://schemas.openxmlformats.org/drawingml/2006/main" name="Macro">
  <a:themeElements>
    <a:clrScheme name="Custom 3">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cro">
      <a:fillStyleLst>
        <a:solidFill>
          <a:schemeClr val="phClr"/>
        </a:solidFill>
        <a:gradFill rotWithShape="1">
          <a:gsLst>
            <a:gs pos="0">
              <a:schemeClr val="phClr">
                <a:tint val="65000"/>
                <a:satMod val="300000"/>
              </a:schemeClr>
            </a:gs>
            <a:gs pos="100000">
              <a:schemeClr val="phClr">
                <a:tint val="80000"/>
                <a:satMod val="150000"/>
              </a:schemeClr>
            </a:gs>
          </a:gsLst>
          <a:lin ang="5400000" scaled="0"/>
        </a:gradFill>
        <a:gradFill rotWithShape="1">
          <a:gsLst>
            <a:gs pos="0">
              <a:schemeClr val="phClr">
                <a:shade val="90000"/>
                <a:satMod val="300000"/>
              </a:schemeClr>
            </a:gs>
            <a:gs pos="100000">
              <a:schemeClr val="phClr">
                <a:satMod val="150000"/>
              </a:schemeClr>
            </a:gs>
          </a:gsLst>
          <a:path path="circle">
            <a:fillToRect l="50000" t="100000" r="100000" b="50000"/>
          </a:path>
        </a:gradFill>
      </a:fillStyleLst>
      <a:lnStyleLst>
        <a:ln w="9525" cap="flat" cmpd="sng" algn="ctr">
          <a:solidFill>
            <a:schemeClr val="phClr"/>
          </a:solidFill>
          <a:prstDash val="solid"/>
        </a:ln>
        <a:ln w="13970" cap="flat" cmpd="sng" algn="ctr">
          <a:solidFill>
            <a:schemeClr val="phClr"/>
          </a:solidFill>
          <a:prstDash val="solid"/>
        </a:ln>
        <a:ln w="22225" cap="flat" cmpd="sng" algn="ctr">
          <a:solidFill>
            <a:schemeClr val="phClr"/>
          </a:solidFill>
          <a:prstDash val="solid"/>
        </a:ln>
      </a:lnStyleLst>
      <a:effectStyleLst>
        <a:effectStyle>
          <a:effectLst>
            <a:outerShdw blurRad="50800" dist="25400" dir="5400000" rotWithShape="0">
              <a:srgbClr val="000000">
                <a:alpha val="70000"/>
              </a:srgbClr>
            </a:outerShdw>
          </a:effectLst>
        </a:effectStyle>
        <a:effectStyle>
          <a:effectLst>
            <a:outerShdw blurRad="25400" dist="25400" dir="5400000" rotWithShape="0">
              <a:srgbClr val="000000">
                <a:alpha val="70000"/>
              </a:srgbClr>
            </a:outerShdw>
          </a:effectLst>
          <a:scene3d>
            <a:camera prst="orthographicFront">
              <a:rot lat="0" lon="0" rev="0"/>
            </a:camera>
            <a:lightRig rig="threePt" dir="tl"/>
          </a:scene3d>
          <a:sp3d contourW="15875" prstMaterial="softmetal">
            <a:bevelT w="25400" h="19050" prst="angle"/>
            <a:contourClr>
              <a:schemeClr val="phClr">
                <a:shade val="30000"/>
              </a:schemeClr>
            </a:contourClr>
          </a:sp3d>
        </a:effectStyle>
        <a:effectStyle>
          <a:effectLst>
            <a:outerShdw blurRad="25400" dist="25400" dir="5400000" rotWithShape="0">
              <a:srgbClr val="000000">
                <a:alpha val="40000"/>
              </a:srgbClr>
            </a:outerShdw>
          </a:effectLst>
          <a:scene3d>
            <a:camera prst="orthographicFront">
              <a:rot lat="0" lon="0" rev="0"/>
            </a:camera>
            <a:lightRig rig="threePt" dir="tl"/>
          </a:scene3d>
          <a:sp3d contourW="19050" prstMaterial="metal">
            <a:bevelT w="63500" h="31750" prst="angle"/>
            <a:contourClr>
              <a:schemeClr val="phClr">
                <a:shade val="25000"/>
                <a:satMod val="130000"/>
              </a:schemeClr>
            </a:contourClr>
          </a:sp3d>
        </a:effectStyle>
      </a:effectStyleLst>
      <a:bgFillStyleLst>
        <a:solidFill>
          <a:schemeClr val="phClr"/>
        </a:solidFill>
        <a:gradFill rotWithShape="1">
          <a:gsLst>
            <a:gs pos="0">
              <a:schemeClr val="phClr">
                <a:tint val="67000"/>
                <a:shade val="93000"/>
                <a:satMod val="110000"/>
                <a:lumMod val="90000"/>
              </a:schemeClr>
            </a:gs>
            <a:gs pos="76000">
              <a:schemeClr val="phClr">
                <a:tint val="85000"/>
                <a:shade val="75000"/>
                <a:satMod val="120000"/>
              </a:schemeClr>
            </a:gs>
            <a:gs pos="100000">
              <a:schemeClr val="phClr">
                <a:tint val="86000"/>
                <a:shade val="50000"/>
                <a:satMod val="130000"/>
              </a:schemeClr>
            </a:gs>
          </a:gsLst>
          <a:lin ang="5400000" scaled="0"/>
        </a:gradFill>
        <a:gradFill rotWithShape="1">
          <a:gsLst>
            <a:gs pos="0">
              <a:schemeClr val="phClr">
                <a:tint val="96000"/>
                <a:shade val="35000"/>
                <a:satMod val="146000"/>
                <a:lumMod val="101000"/>
              </a:schemeClr>
            </a:gs>
            <a:gs pos="26000">
              <a:schemeClr val="phClr">
                <a:tint val="96000"/>
                <a:shade val="96000"/>
                <a:satMod val="190000"/>
              </a:schemeClr>
            </a:gs>
            <a:gs pos="100000">
              <a:schemeClr val="phClr">
                <a:tint val="60000"/>
                <a:shade val="90000"/>
                <a:satMod val="220000"/>
                <a:lumMod val="11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4217</TotalTime>
  <Words>618</Words>
  <Application>Microsoft Office PowerPoint</Application>
  <PresentationFormat>On-screen Show (4:3)</PresentationFormat>
  <Paragraphs>126</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Macro</vt:lpstr>
      <vt:lpstr>“There and back again” an academic’s tale </vt:lpstr>
      <vt:lpstr>Things to think about…</vt:lpstr>
      <vt:lpstr>Things to think about…yourself</vt:lpstr>
      <vt:lpstr>Things to think about…your audience</vt:lpstr>
      <vt:lpstr>Things to think about…your story</vt:lpstr>
      <vt:lpstr>Things to think about…your story</vt:lpstr>
      <vt:lpstr>Things to think about…your story</vt:lpstr>
      <vt:lpstr>Things to think about…your story</vt:lpstr>
      <vt:lpstr>Things to think about…your story</vt:lpstr>
      <vt:lpstr>Things to think about…the story there-after</vt:lpstr>
      <vt:lpstr>OK, I am now really freaked out…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 it is a 400 level course or higher, yes it will change your cumulative GPA.  It will also count toward the Academic Action Regulation (the Mandatory Dismissal rule I explained in my previous email.)   Let me also add that if the program has a minimum grade requirement for certain courses, and you are advised to repeat a class, keep in mind that both courses will remain on the record and both are counted in the cumulative GPA, but only one of the courses can count  toward a programs requirements.  There is no "forgiveness" for repeating a course on a graduate record.  Here is that regulation:    Repeating a Course  Repeating a graduate course does not eliminate an earlier recorded grade on the studentâ€™s transcript. With the exception of courses designed to have variable content from semester to semester, a repeated course will not count more than once in meeting graduate degree requirements. When a student repeats a course, both grades are counted in computing the graduate cumulative grade point average.   Students can get a "C" grade, but graduate students are expected to maintain a 3.0 cumulative GPA to be in "good standing" so "C"'s would have to be offset with higher grades.  A "C" grade is 2.00 GPA.  You should also take into consideration some things:  -graduate students will be mandatorily dismissed if they accumulate nine (9) credit hours of "B minus" or less AND their cumulative GPA is 2.99 or lower in ALL 400 level and higher courses.  It does not matter if student's are degree seeking or non-degree; the course is outside their program of study; or they are working on a second degree after completing one graduate program.  The graduate record is reviewed from start to finish no matter how old the courses are.    some Programs do not permit certain courses (or even all of their courses) graded with a "C" be used toward degree requirements for their program.  You should check for grade restrictions with the program you intend to complete.    -graduate students may not use more than eight (8) credit hours of "C" grade for a degree.  Exce</dc:title>
  <dc:creator>Patricia C Otcasek</dc:creator>
  <cp:lastModifiedBy>Patricia C Otcasek</cp:lastModifiedBy>
  <cp:revision>193</cp:revision>
  <cp:lastPrinted>2015-04-22T15:32:04Z</cp:lastPrinted>
  <dcterms:created xsi:type="dcterms:W3CDTF">2014-07-16T21:55:21Z</dcterms:created>
  <dcterms:modified xsi:type="dcterms:W3CDTF">2015-04-22T16:25:40Z</dcterms:modified>
</cp:coreProperties>
</file>