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26"/>
  </p:notesMasterIdLst>
  <p:sldIdLst>
    <p:sldId id="256" r:id="rId2"/>
    <p:sldId id="285" r:id="rId3"/>
    <p:sldId id="286" r:id="rId4"/>
    <p:sldId id="257" r:id="rId5"/>
    <p:sldId id="259" r:id="rId6"/>
    <p:sldId id="261" r:id="rId7"/>
    <p:sldId id="263" r:id="rId8"/>
    <p:sldId id="265" r:id="rId9"/>
    <p:sldId id="279" r:id="rId10"/>
    <p:sldId id="267" r:id="rId11"/>
    <p:sldId id="268" r:id="rId12"/>
    <p:sldId id="289" r:id="rId13"/>
    <p:sldId id="271" r:id="rId14"/>
    <p:sldId id="280" r:id="rId15"/>
    <p:sldId id="282" r:id="rId16"/>
    <p:sldId id="287" r:id="rId17"/>
    <p:sldId id="288" r:id="rId18"/>
    <p:sldId id="283" r:id="rId19"/>
    <p:sldId id="291" r:id="rId20"/>
    <p:sldId id="281" r:id="rId21"/>
    <p:sldId id="284" r:id="rId22"/>
    <p:sldId id="260" r:id="rId23"/>
    <p:sldId id="290"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67CFA-0D4D-44E1-A189-4E5E99D63637}" v="1" dt="2021-03-14T18:33:23.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p:restoredTop sz="90724" autoAdjust="0"/>
  </p:normalViewPr>
  <p:slideViewPr>
    <p:cSldViewPr snapToGrid="0">
      <p:cViewPr varScale="1">
        <p:scale>
          <a:sx n="62" d="100"/>
          <a:sy n="62" d="100"/>
        </p:scale>
        <p:origin x="9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www.csuohio.edu/center-for-elearning/faculty-online-teaching-and-design-cours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suohio.edu/center-for-elearning/faculty-online-teaching-and-design-cours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1F08B-FAF0-4D01-8FFB-FD94936FAA4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6B15F05-CFC1-4338-9CDF-AF6593867EAF}">
      <dgm:prSet/>
      <dgm:spPr/>
      <dgm:t>
        <a:bodyPr/>
        <a:lstStyle/>
        <a:p>
          <a:r>
            <a:rPr lang="en-US"/>
            <a:t>Online Teaching and Design (FOTD) course: </a:t>
          </a:r>
          <a:r>
            <a:rPr lang="en-US">
              <a:hlinkClick xmlns:r="http://schemas.openxmlformats.org/officeDocument/2006/relationships" r:id="rId1"/>
            </a:rPr>
            <a:t>https://www.csuohio.edu/center-for-elearning/faculty-online-teaching-and-design-course</a:t>
          </a:r>
          <a:endParaRPr lang="en-US"/>
        </a:p>
      </dgm:t>
    </dgm:pt>
    <dgm:pt modelId="{B2AA3F54-DFEE-4D72-B253-68CFBFFF5877}" type="parTrans" cxnId="{F4F412DC-9999-4E4C-8B64-A15738958B6C}">
      <dgm:prSet/>
      <dgm:spPr/>
      <dgm:t>
        <a:bodyPr/>
        <a:lstStyle/>
        <a:p>
          <a:endParaRPr lang="en-US"/>
        </a:p>
      </dgm:t>
    </dgm:pt>
    <dgm:pt modelId="{6E0C9160-CA66-4B7F-98F7-8B9C49FF3ADB}" type="sibTrans" cxnId="{F4F412DC-9999-4E4C-8B64-A15738958B6C}">
      <dgm:prSet/>
      <dgm:spPr/>
      <dgm:t>
        <a:bodyPr/>
        <a:lstStyle/>
        <a:p>
          <a:endParaRPr lang="en-US"/>
        </a:p>
      </dgm:t>
    </dgm:pt>
    <dgm:pt modelId="{3A6083E3-5D5E-4AF8-A5A8-143418C81BEC}">
      <dgm:prSet/>
      <dgm:spPr/>
      <dgm:t>
        <a:bodyPr/>
        <a:lstStyle/>
        <a:p>
          <a:r>
            <a:rPr lang="en-US" b="0" i="0"/>
            <a:t>Sunday, May 9th - Sunday, May 16th (1 Week - Online, Accelerated)</a:t>
          </a:r>
          <a:endParaRPr lang="en-US"/>
        </a:p>
      </dgm:t>
    </dgm:pt>
    <dgm:pt modelId="{D3764CA1-8BD6-41F9-913D-54C35F66FCD2}" type="parTrans" cxnId="{59315C73-E860-4B0C-9BAA-05B5B35C5009}">
      <dgm:prSet/>
      <dgm:spPr/>
      <dgm:t>
        <a:bodyPr/>
        <a:lstStyle/>
        <a:p>
          <a:endParaRPr lang="en-US"/>
        </a:p>
      </dgm:t>
    </dgm:pt>
    <dgm:pt modelId="{EB792CF6-C477-4E44-B9DD-A7DB0AE0EB32}" type="sibTrans" cxnId="{59315C73-E860-4B0C-9BAA-05B5B35C5009}">
      <dgm:prSet/>
      <dgm:spPr/>
      <dgm:t>
        <a:bodyPr/>
        <a:lstStyle/>
        <a:p>
          <a:endParaRPr lang="en-US"/>
        </a:p>
      </dgm:t>
    </dgm:pt>
    <dgm:pt modelId="{91316E7B-4DF3-4FB9-975F-A2839E5E6570}" type="pres">
      <dgm:prSet presAssocID="{7D21F08B-FAF0-4D01-8FFB-FD94936FAA4B}" presName="hierChild1" presStyleCnt="0">
        <dgm:presLayoutVars>
          <dgm:chPref val="1"/>
          <dgm:dir/>
          <dgm:animOne val="branch"/>
          <dgm:animLvl val="lvl"/>
          <dgm:resizeHandles/>
        </dgm:presLayoutVars>
      </dgm:prSet>
      <dgm:spPr/>
    </dgm:pt>
    <dgm:pt modelId="{F56F4174-8FF4-4605-A31C-451A12C4050D}" type="pres">
      <dgm:prSet presAssocID="{46B15F05-CFC1-4338-9CDF-AF6593867EAF}" presName="hierRoot1" presStyleCnt="0"/>
      <dgm:spPr/>
    </dgm:pt>
    <dgm:pt modelId="{13A8759A-505F-44B3-B78C-901F4F63183F}" type="pres">
      <dgm:prSet presAssocID="{46B15F05-CFC1-4338-9CDF-AF6593867EAF}" presName="composite" presStyleCnt="0"/>
      <dgm:spPr/>
    </dgm:pt>
    <dgm:pt modelId="{383295AE-B980-42CE-8490-D31BDB76A5BD}" type="pres">
      <dgm:prSet presAssocID="{46B15F05-CFC1-4338-9CDF-AF6593867EAF}" presName="background" presStyleLbl="node0" presStyleIdx="0" presStyleCnt="2"/>
      <dgm:spPr/>
    </dgm:pt>
    <dgm:pt modelId="{99D50A07-6620-4F63-83DE-A87032011326}" type="pres">
      <dgm:prSet presAssocID="{46B15F05-CFC1-4338-9CDF-AF6593867EAF}" presName="text" presStyleLbl="fgAcc0" presStyleIdx="0" presStyleCnt="2">
        <dgm:presLayoutVars>
          <dgm:chPref val="3"/>
        </dgm:presLayoutVars>
      </dgm:prSet>
      <dgm:spPr/>
    </dgm:pt>
    <dgm:pt modelId="{270595B6-1C3B-4F5E-B31C-123903EDC039}" type="pres">
      <dgm:prSet presAssocID="{46B15F05-CFC1-4338-9CDF-AF6593867EAF}" presName="hierChild2" presStyleCnt="0"/>
      <dgm:spPr/>
    </dgm:pt>
    <dgm:pt modelId="{A5E4A144-F960-4055-BCF0-1FC521666569}" type="pres">
      <dgm:prSet presAssocID="{3A6083E3-5D5E-4AF8-A5A8-143418C81BEC}" presName="hierRoot1" presStyleCnt="0"/>
      <dgm:spPr/>
    </dgm:pt>
    <dgm:pt modelId="{5959BDEE-4456-4CEA-822B-FB324F314C4C}" type="pres">
      <dgm:prSet presAssocID="{3A6083E3-5D5E-4AF8-A5A8-143418C81BEC}" presName="composite" presStyleCnt="0"/>
      <dgm:spPr/>
    </dgm:pt>
    <dgm:pt modelId="{C7073EAA-BC02-405A-96C0-199B4368C7EF}" type="pres">
      <dgm:prSet presAssocID="{3A6083E3-5D5E-4AF8-A5A8-143418C81BEC}" presName="background" presStyleLbl="node0" presStyleIdx="1" presStyleCnt="2"/>
      <dgm:spPr/>
    </dgm:pt>
    <dgm:pt modelId="{6DD439C4-2483-4E1F-ABF4-4BAFDF457F24}" type="pres">
      <dgm:prSet presAssocID="{3A6083E3-5D5E-4AF8-A5A8-143418C81BEC}" presName="text" presStyleLbl="fgAcc0" presStyleIdx="1" presStyleCnt="2">
        <dgm:presLayoutVars>
          <dgm:chPref val="3"/>
        </dgm:presLayoutVars>
      </dgm:prSet>
      <dgm:spPr/>
    </dgm:pt>
    <dgm:pt modelId="{8AF87403-8BE6-4BA1-845F-F717436E1917}" type="pres">
      <dgm:prSet presAssocID="{3A6083E3-5D5E-4AF8-A5A8-143418C81BEC}" presName="hierChild2" presStyleCnt="0"/>
      <dgm:spPr/>
    </dgm:pt>
  </dgm:ptLst>
  <dgm:cxnLst>
    <dgm:cxn modelId="{8F12EF16-8660-486B-804D-3CD54CAF4FDA}" type="presOf" srcId="{7D21F08B-FAF0-4D01-8FFB-FD94936FAA4B}" destId="{91316E7B-4DF3-4FB9-975F-A2839E5E6570}" srcOrd="0" destOrd="0" presId="urn:microsoft.com/office/officeart/2005/8/layout/hierarchy1"/>
    <dgm:cxn modelId="{59315C73-E860-4B0C-9BAA-05B5B35C5009}" srcId="{7D21F08B-FAF0-4D01-8FFB-FD94936FAA4B}" destId="{3A6083E3-5D5E-4AF8-A5A8-143418C81BEC}" srcOrd="1" destOrd="0" parTransId="{D3764CA1-8BD6-41F9-913D-54C35F66FCD2}" sibTransId="{EB792CF6-C477-4E44-B9DD-A7DB0AE0EB32}"/>
    <dgm:cxn modelId="{EA9524BA-45F7-4004-8E44-DD36870FD8E6}" type="presOf" srcId="{46B15F05-CFC1-4338-9CDF-AF6593867EAF}" destId="{99D50A07-6620-4F63-83DE-A87032011326}" srcOrd="0" destOrd="0" presId="urn:microsoft.com/office/officeart/2005/8/layout/hierarchy1"/>
    <dgm:cxn modelId="{41B116C1-9E7C-4A13-AF85-FCE4E0254968}" type="presOf" srcId="{3A6083E3-5D5E-4AF8-A5A8-143418C81BEC}" destId="{6DD439C4-2483-4E1F-ABF4-4BAFDF457F24}" srcOrd="0" destOrd="0" presId="urn:microsoft.com/office/officeart/2005/8/layout/hierarchy1"/>
    <dgm:cxn modelId="{F4F412DC-9999-4E4C-8B64-A15738958B6C}" srcId="{7D21F08B-FAF0-4D01-8FFB-FD94936FAA4B}" destId="{46B15F05-CFC1-4338-9CDF-AF6593867EAF}" srcOrd="0" destOrd="0" parTransId="{B2AA3F54-DFEE-4D72-B253-68CFBFFF5877}" sibTransId="{6E0C9160-CA66-4B7F-98F7-8B9C49FF3ADB}"/>
    <dgm:cxn modelId="{B93867C0-45EE-433B-BFC0-C3DBD4C43B7E}" type="presParOf" srcId="{91316E7B-4DF3-4FB9-975F-A2839E5E6570}" destId="{F56F4174-8FF4-4605-A31C-451A12C4050D}" srcOrd="0" destOrd="0" presId="urn:microsoft.com/office/officeart/2005/8/layout/hierarchy1"/>
    <dgm:cxn modelId="{B9F10C1D-D3FE-44DA-A1E7-7B2332265455}" type="presParOf" srcId="{F56F4174-8FF4-4605-A31C-451A12C4050D}" destId="{13A8759A-505F-44B3-B78C-901F4F63183F}" srcOrd="0" destOrd="0" presId="urn:microsoft.com/office/officeart/2005/8/layout/hierarchy1"/>
    <dgm:cxn modelId="{333F7AB4-B449-4D71-AA1F-66FE909D5D01}" type="presParOf" srcId="{13A8759A-505F-44B3-B78C-901F4F63183F}" destId="{383295AE-B980-42CE-8490-D31BDB76A5BD}" srcOrd="0" destOrd="0" presId="urn:microsoft.com/office/officeart/2005/8/layout/hierarchy1"/>
    <dgm:cxn modelId="{F832F706-5D0B-4003-ADA0-A1CEDA48A8B2}" type="presParOf" srcId="{13A8759A-505F-44B3-B78C-901F4F63183F}" destId="{99D50A07-6620-4F63-83DE-A87032011326}" srcOrd="1" destOrd="0" presId="urn:microsoft.com/office/officeart/2005/8/layout/hierarchy1"/>
    <dgm:cxn modelId="{1F36C864-4FF9-4B30-B05F-73F385E8C494}" type="presParOf" srcId="{F56F4174-8FF4-4605-A31C-451A12C4050D}" destId="{270595B6-1C3B-4F5E-B31C-123903EDC039}" srcOrd="1" destOrd="0" presId="urn:microsoft.com/office/officeart/2005/8/layout/hierarchy1"/>
    <dgm:cxn modelId="{9E2AE3B2-DA6C-4EA9-8A84-AD147A9648F4}" type="presParOf" srcId="{91316E7B-4DF3-4FB9-975F-A2839E5E6570}" destId="{A5E4A144-F960-4055-BCF0-1FC521666569}" srcOrd="1" destOrd="0" presId="urn:microsoft.com/office/officeart/2005/8/layout/hierarchy1"/>
    <dgm:cxn modelId="{E3214277-94B8-4047-A6ED-070089BF2125}" type="presParOf" srcId="{A5E4A144-F960-4055-BCF0-1FC521666569}" destId="{5959BDEE-4456-4CEA-822B-FB324F314C4C}" srcOrd="0" destOrd="0" presId="urn:microsoft.com/office/officeart/2005/8/layout/hierarchy1"/>
    <dgm:cxn modelId="{50EED34E-51CF-4345-8572-99D9C37B0511}" type="presParOf" srcId="{5959BDEE-4456-4CEA-822B-FB324F314C4C}" destId="{C7073EAA-BC02-405A-96C0-199B4368C7EF}" srcOrd="0" destOrd="0" presId="urn:microsoft.com/office/officeart/2005/8/layout/hierarchy1"/>
    <dgm:cxn modelId="{654C45A1-AA4D-403F-87D6-AAAAE0BFBE14}" type="presParOf" srcId="{5959BDEE-4456-4CEA-822B-FB324F314C4C}" destId="{6DD439C4-2483-4E1F-ABF4-4BAFDF457F24}" srcOrd="1" destOrd="0" presId="urn:microsoft.com/office/officeart/2005/8/layout/hierarchy1"/>
    <dgm:cxn modelId="{CDD831FD-26F5-432C-BD01-934981CFDFF1}" type="presParOf" srcId="{A5E4A144-F960-4055-BCF0-1FC521666569}" destId="{8AF87403-8BE6-4BA1-845F-F717436E19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95AE-B980-42CE-8490-D31BDB76A5BD}">
      <dsp:nvSpPr>
        <dsp:cNvPr id="0" name=""/>
        <dsp:cNvSpPr/>
      </dsp:nvSpPr>
      <dsp:spPr>
        <a:xfrm>
          <a:off x="1242" y="182126"/>
          <a:ext cx="4361384" cy="276947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50A07-6620-4F63-83DE-A87032011326}">
      <dsp:nvSpPr>
        <dsp:cNvPr id="0" name=""/>
        <dsp:cNvSpPr/>
      </dsp:nvSpPr>
      <dsp:spPr>
        <a:xfrm>
          <a:off x="485840"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Online Teaching and Design (FOTD) course: </a:t>
          </a:r>
          <a:r>
            <a:rPr lang="en-US" sz="2400" kern="1200">
              <a:hlinkClick xmlns:r="http://schemas.openxmlformats.org/officeDocument/2006/relationships" r:id="rId1"/>
            </a:rPr>
            <a:t>https://www.csuohio.edu/center-for-elearning/faculty-online-teaching-and-design-course</a:t>
          </a:r>
          <a:endParaRPr lang="en-US" sz="2400" kern="1200"/>
        </a:p>
      </dsp:txBody>
      <dsp:txXfrm>
        <a:off x="566955" y="723609"/>
        <a:ext cx="4199154" cy="2607249"/>
      </dsp:txXfrm>
    </dsp:sp>
    <dsp:sp modelId="{C7073EAA-BC02-405A-96C0-199B4368C7EF}">
      <dsp:nvSpPr>
        <dsp:cNvPr id="0" name=""/>
        <dsp:cNvSpPr/>
      </dsp:nvSpPr>
      <dsp:spPr>
        <a:xfrm>
          <a:off x="5331824" y="182126"/>
          <a:ext cx="4361384" cy="276947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439C4-2483-4E1F-ABF4-4BAFDF457F24}">
      <dsp:nvSpPr>
        <dsp:cNvPr id="0" name=""/>
        <dsp:cNvSpPr/>
      </dsp:nvSpPr>
      <dsp:spPr>
        <a:xfrm>
          <a:off x="5816422"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Sunday, May 9th - Sunday, May 16th (1 Week - Online, Accelerated)</a:t>
          </a:r>
          <a:endParaRPr lang="en-US" sz="2400" kern="1200"/>
        </a:p>
      </dsp:txBody>
      <dsp:txXfrm>
        <a:off x="5897537" y="723609"/>
        <a:ext cx="4199154" cy="26072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3E339-4CD5-4649-812D-A96DC0CF60CF}"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C9A2-9CED-D748-AA66-5B7E1D03830B}" type="slidenum">
              <a:rPr lang="en-US" smtClean="0"/>
              <a:t>‹#›</a:t>
            </a:fld>
            <a:endParaRPr lang="en-US"/>
          </a:p>
        </p:txBody>
      </p:sp>
    </p:spTree>
    <p:extLst>
      <p:ext uri="{BB962C8B-B14F-4D97-AF65-F5344CB8AC3E}">
        <p14:creationId xmlns:p14="http://schemas.microsoft.com/office/powerpoint/2010/main" val="362568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POLL 1</a:t>
            </a:r>
          </a:p>
        </p:txBody>
      </p:sp>
      <p:sp>
        <p:nvSpPr>
          <p:cNvPr id="4" name="Slide Number Placeholder 3"/>
          <p:cNvSpPr>
            <a:spLocks noGrp="1"/>
          </p:cNvSpPr>
          <p:nvPr>
            <p:ph type="sldNum" sz="quarter" idx="5"/>
          </p:nvPr>
        </p:nvSpPr>
        <p:spPr/>
        <p:txBody>
          <a:bodyPr/>
          <a:lstStyle/>
          <a:p>
            <a:fld id="{68D7C9A2-9CED-D748-AA66-5B7E1D03830B}" type="slidenum">
              <a:rPr lang="en-US" smtClean="0"/>
              <a:t>1</a:t>
            </a:fld>
            <a:endParaRPr lang="en-US"/>
          </a:p>
        </p:txBody>
      </p:sp>
    </p:spTree>
    <p:extLst>
      <p:ext uri="{BB962C8B-B14F-4D97-AF65-F5344CB8AC3E}">
        <p14:creationId xmlns:p14="http://schemas.microsoft.com/office/powerpoint/2010/main" val="335151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STUDENTS CAN CHOOSE QUESTION RELEVANT TO THEM- GENERATES INTERST AND DIVERSITY OF RESPONSES</a:t>
            </a:r>
          </a:p>
          <a:p>
            <a:r>
              <a:rPr lang="en-US" b="1" dirty="0"/>
              <a:t>RESPONSES ARE SPECIFIC– MUST CRITIQUE ONE ANOTHER</a:t>
            </a:r>
          </a:p>
        </p:txBody>
      </p:sp>
      <p:sp>
        <p:nvSpPr>
          <p:cNvPr id="4" name="Slide Number Placeholder 3"/>
          <p:cNvSpPr>
            <a:spLocks noGrp="1"/>
          </p:cNvSpPr>
          <p:nvPr>
            <p:ph type="sldNum" sz="quarter" idx="5"/>
          </p:nvPr>
        </p:nvSpPr>
        <p:spPr/>
        <p:txBody>
          <a:bodyPr/>
          <a:lstStyle/>
          <a:p>
            <a:fld id="{68D7C9A2-9CED-D748-AA66-5B7E1D03830B}" type="slidenum">
              <a:rPr lang="en-US" smtClean="0"/>
              <a:t>19</a:t>
            </a:fld>
            <a:endParaRPr lang="en-US"/>
          </a:p>
        </p:txBody>
      </p:sp>
    </p:spTree>
    <p:extLst>
      <p:ext uri="{BB962C8B-B14F-4D97-AF65-F5344CB8AC3E}">
        <p14:creationId xmlns:p14="http://schemas.microsoft.com/office/powerpoint/2010/main" val="404351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FEEL FREE TO POST QUESTIONS IN THE CHAT OR INDICATE THAT YOU HAVE A QUESTION.  LEANN WILL MONITOR</a:t>
            </a:r>
          </a:p>
        </p:txBody>
      </p:sp>
      <p:sp>
        <p:nvSpPr>
          <p:cNvPr id="4" name="Slide Number Placeholder 3"/>
          <p:cNvSpPr>
            <a:spLocks noGrp="1"/>
          </p:cNvSpPr>
          <p:nvPr>
            <p:ph type="sldNum" sz="quarter" idx="5"/>
          </p:nvPr>
        </p:nvSpPr>
        <p:spPr/>
        <p:txBody>
          <a:bodyPr/>
          <a:lstStyle/>
          <a:p>
            <a:fld id="{68D7C9A2-9CED-D748-AA66-5B7E1D03830B}" type="slidenum">
              <a:rPr lang="en-US" smtClean="0"/>
              <a:t>5</a:t>
            </a:fld>
            <a:endParaRPr lang="en-US"/>
          </a:p>
        </p:txBody>
      </p:sp>
    </p:spTree>
    <p:extLst>
      <p:ext uri="{BB962C8B-B14F-4D97-AF65-F5344CB8AC3E}">
        <p14:creationId xmlns:p14="http://schemas.microsoft.com/office/powerpoint/2010/main" val="84159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LAUNCH POLL RE: FOTD</a:t>
            </a:r>
          </a:p>
          <a:p>
            <a:endParaRPr lang="en-US" dirty="0"/>
          </a:p>
        </p:txBody>
      </p:sp>
      <p:sp>
        <p:nvSpPr>
          <p:cNvPr id="4" name="Slide Number Placeholder 3"/>
          <p:cNvSpPr>
            <a:spLocks noGrp="1"/>
          </p:cNvSpPr>
          <p:nvPr>
            <p:ph type="sldNum" sz="quarter" idx="5"/>
          </p:nvPr>
        </p:nvSpPr>
        <p:spPr/>
        <p:txBody>
          <a:bodyPr/>
          <a:lstStyle/>
          <a:p>
            <a:fld id="{68D7C9A2-9CED-D748-AA66-5B7E1D03830B}" type="slidenum">
              <a:rPr lang="en-US" smtClean="0"/>
              <a:t>6</a:t>
            </a:fld>
            <a:endParaRPr lang="en-US"/>
          </a:p>
        </p:txBody>
      </p:sp>
    </p:spTree>
    <p:extLst>
      <p:ext uri="{BB962C8B-B14F-4D97-AF65-F5344CB8AC3E}">
        <p14:creationId xmlns:p14="http://schemas.microsoft.com/office/powerpoint/2010/main" val="2965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D7C9A2-9CED-D748-AA66-5B7E1D03830B}" type="slidenum">
              <a:rPr lang="en-US" smtClean="0"/>
              <a:t>7</a:t>
            </a:fld>
            <a:endParaRPr lang="en-US"/>
          </a:p>
        </p:txBody>
      </p:sp>
    </p:spTree>
    <p:extLst>
      <p:ext uri="{BB962C8B-B14F-4D97-AF65-F5344CB8AC3E}">
        <p14:creationId xmlns:p14="http://schemas.microsoft.com/office/powerpoint/2010/main" val="405691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LAUNCH POLL TEMPLATE</a:t>
            </a:r>
          </a:p>
        </p:txBody>
      </p:sp>
      <p:sp>
        <p:nvSpPr>
          <p:cNvPr id="4" name="Slide Number Placeholder 3"/>
          <p:cNvSpPr>
            <a:spLocks noGrp="1"/>
          </p:cNvSpPr>
          <p:nvPr>
            <p:ph type="sldNum" sz="quarter" idx="5"/>
          </p:nvPr>
        </p:nvSpPr>
        <p:spPr/>
        <p:txBody>
          <a:bodyPr/>
          <a:lstStyle/>
          <a:p>
            <a:fld id="{68D7C9A2-9CED-D748-AA66-5B7E1D03830B}" type="slidenum">
              <a:rPr lang="en-US" smtClean="0"/>
              <a:t>8</a:t>
            </a:fld>
            <a:endParaRPr lang="en-US"/>
          </a:p>
        </p:txBody>
      </p:sp>
    </p:spTree>
    <p:extLst>
      <p:ext uri="{BB962C8B-B14F-4D97-AF65-F5344CB8AC3E}">
        <p14:creationId xmlns:p14="http://schemas.microsoft.com/office/powerpoint/2010/main" val="1346564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GENERATES INTEREST DUE TO POPULAR MOVIE CONTENT</a:t>
            </a:r>
          </a:p>
          <a:p>
            <a:r>
              <a:rPr lang="en-US" b="1" dirty="0"/>
              <a:t>GENERATES DIVERSITY B/C STUDENTS TALK ABOUT DIFFERENT FILMS- COMPARE/CONTRAST RESULTS</a:t>
            </a:r>
          </a:p>
        </p:txBody>
      </p:sp>
      <p:sp>
        <p:nvSpPr>
          <p:cNvPr id="4" name="Slide Number Placeholder 3"/>
          <p:cNvSpPr>
            <a:spLocks noGrp="1"/>
          </p:cNvSpPr>
          <p:nvPr>
            <p:ph type="sldNum" sz="quarter" idx="5"/>
          </p:nvPr>
        </p:nvSpPr>
        <p:spPr/>
        <p:txBody>
          <a:bodyPr/>
          <a:lstStyle/>
          <a:p>
            <a:fld id="{68D7C9A2-9CED-D748-AA66-5B7E1D03830B}" type="slidenum">
              <a:rPr lang="en-US" smtClean="0"/>
              <a:t>15</a:t>
            </a:fld>
            <a:endParaRPr lang="en-US"/>
          </a:p>
        </p:txBody>
      </p:sp>
    </p:spTree>
    <p:extLst>
      <p:ext uri="{BB962C8B-B14F-4D97-AF65-F5344CB8AC3E}">
        <p14:creationId xmlns:p14="http://schemas.microsoft.com/office/powerpoint/2010/main" val="15407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DIVERSITY OF RESPONSES- SOME REFLECT ON THE PIECE GENERALLY, OTHERS FOCUS MORE INWARD ON THEMSELVES</a:t>
            </a:r>
          </a:p>
        </p:txBody>
      </p:sp>
      <p:sp>
        <p:nvSpPr>
          <p:cNvPr id="4" name="Slide Number Placeholder 3"/>
          <p:cNvSpPr>
            <a:spLocks noGrp="1"/>
          </p:cNvSpPr>
          <p:nvPr>
            <p:ph type="sldNum" sz="quarter" idx="5"/>
          </p:nvPr>
        </p:nvSpPr>
        <p:spPr/>
        <p:txBody>
          <a:bodyPr/>
          <a:lstStyle/>
          <a:p>
            <a:fld id="{68D7C9A2-9CED-D748-AA66-5B7E1D03830B}" type="slidenum">
              <a:rPr lang="en-US" smtClean="0"/>
              <a:t>16</a:t>
            </a:fld>
            <a:endParaRPr lang="en-US"/>
          </a:p>
        </p:txBody>
      </p:sp>
    </p:spTree>
    <p:extLst>
      <p:ext uri="{BB962C8B-B14F-4D97-AF65-F5344CB8AC3E}">
        <p14:creationId xmlns:p14="http://schemas.microsoft.com/office/powerpoint/2010/main" val="17474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STUDENTS MAKE CONNECTIONS BETWEEN COURSE MATERIAL AND OUTSIDE WORLD</a:t>
            </a:r>
          </a:p>
          <a:p>
            <a:r>
              <a:rPr lang="en-US" b="1" dirty="0"/>
              <a:t>DIVERSITY OF RESPONSES DUE TO OPEN-ENDED QUESTION</a:t>
            </a:r>
          </a:p>
        </p:txBody>
      </p:sp>
      <p:sp>
        <p:nvSpPr>
          <p:cNvPr id="4" name="Slide Number Placeholder 3"/>
          <p:cNvSpPr>
            <a:spLocks noGrp="1"/>
          </p:cNvSpPr>
          <p:nvPr>
            <p:ph type="sldNum" sz="quarter" idx="5"/>
          </p:nvPr>
        </p:nvSpPr>
        <p:spPr/>
        <p:txBody>
          <a:bodyPr/>
          <a:lstStyle/>
          <a:p>
            <a:fld id="{68D7C9A2-9CED-D748-AA66-5B7E1D03830B}" type="slidenum">
              <a:rPr lang="en-US" smtClean="0"/>
              <a:t>17</a:t>
            </a:fld>
            <a:endParaRPr lang="en-US"/>
          </a:p>
        </p:txBody>
      </p:sp>
    </p:spTree>
    <p:extLst>
      <p:ext uri="{BB962C8B-B14F-4D97-AF65-F5344CB8AC3E}">
        <p14:creationId xmlns:p14="http://schemas.microsoft.com/office/powerpoint/2010/main" val="168091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STUDENTS CAN SEE THAT THERE ARE MULTIPLE WAYS TO DO RESEARCH;</a:t>
            </a:r>
          </a:p>
          <a:p>
            <a:r>
              <a:rPr lang="en-US" b="1" dirty="0"/>
              <a:t>ALSO CAN LEARN FROM CLASSMATES </a:t>
            </a:r>
          </a:p>
        </p:txBody>
      </p:sp>
      <p:sp>
        <p:nvSpPr>
          <p:cNvPr id="4" name="Slide Number Placeholder 3"/>
          <p:cNvSpPr>
            <a:spLocks noGrp="1"/>
          </p:cNvSpPr>
          <p:nvPr>
            <p:ph type="sldNum" sz="quarter" idx="5"/>
          </p:nvPr>
        </p:nvSpPr>
        <p:spPr/>
        <p:txBody>
          <a:bodyPr/>
          <a:lstStyle/>
          <a:p>
            <a:fld id="{68D7C9A2-9CED-D748-AA66-5B7E1D03830B}" type="slidenum">
              <a:rPr lang="en-US" smtClean="0"/>
              <a:t>18</a:t>
            </a:fld>
            <a:endParaRPr lang="en-US"/>
          </a:p>
        </p:txBody>
      </p:sp>
    </p:spTree>
    <p:extLst>
      <p:ext uri="{BB962C8B-B14F-4D97-AF65-F5344CB8AC3E}">
        <p14:creationId xmlns:p14="http://schemas.microsoft.com/office/powerpoint/2010/main" val="207351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7CF186D-5301-4FEE-8CC5-EABD00629888}" type="datetimeFigureOut">
              <a:rPr lang="en-US" smtClean="0"/>
              <a:t>3/15/2021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D5992DE-D323-4884-99E2-A8CF2A0C6C41}"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787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F186D-5301-4FEE-8CC5-EABD0062988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89289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F186D-5301-4FEE-8CC5-EABD0062988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25871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F186D-5301-4FEE-8CC5-EABD0062988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208766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7CF186D-5301-4FEE-8CC5-EABD00629888}" type="datetimeFigureOut">
              <a:rPr lang="en-US" smtClean="0"/>
              <a:t>3/15/2021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D5992DE-D323-4884-99E2-A8CF2A0C6C41}"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577525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CF186D-5301-4FEE-8CC5-EABD0062988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12468113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CF186D-5301-4FEE-8CC5-EABD00629888}"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5417234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CF186D-5301-4FEE-8CC5-EABD00629888}"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145685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F186D-5301-4FEE-8CC5-EABD00629888}"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18316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D7CF186D-5301-4FEE-8CC5-EABD00629888}" type="datetimeFigureOut">
              <a:rPr lang="en-US" smtClean="0"/>
              <a:t>3/15/2021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BD5992DE-D323-4884-99E2-A8CF2A0C6C41}"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417164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D7CF186D-5301-4FEE-8CC5-EABD00629888}" type="datetimeFigureOut">
              <a:rPr lang="en-US" smtClean="0"/>
              <a:t>3/15/2021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BD5992DE-D323-4884-99E2-A8CF2A0C6C41}" type="slidenum">
              <a:rPr lang="en-US" smtClean="0"/>
              <a:t>‹#›</a:t>
            </a:fld>
            <a:endParaRPr lang="en-US"/>
          </a:p>
        </p:txBody>
      </p:sp>
    </p:spTree>
    <p:extLst>
      <p:ext uri="{BB962C8B-B14F-4D97-AF65-F5344CB8AC3E}">
        <p14:creationId xmlns:p14="http://schemas.microsoft.com/office/powerpoint/2010/main" val="36989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7CF186D-5301-4FEE-8CC5-EABD00629888}" type="datetimeFigureOut">
              <a:rPr lang="en-US" smtClean="0"/>
              <a:t>3/15/2021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D5992DE-D323-4884-99E2-A8CF2A0C6C41}"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591837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suohio.hosted.panopto.com/Panopto/Pages/Viewer.aspx?id=2fd5b62f-f4bd-49a7-8e68-acd101491a2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bb-csuohio.blackboard.com/bbcswebdav/pid-258445-dt-forum-rid-50371457_1/xid-50371457_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suohio.edu/center-for-elearning/faculty-online-teaching-and-design-cours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s://www.csuohio.edu/center-for-elearning/csu-course-templ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suohio.hosted.panopto.com/Panopto/Pages/Viewer.aspx?id=64ef520e-c97b-4d83-b532-acca0111191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suohio.hosted.panopto.com/Panopto/Pages/Viewer.aspx?id=905734dc-500e-4230-b5bd-acca014142cb"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mylillibean.blogspot.com/2011/03/organization-station-addiction.html"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E4BC-BE69-4771-867C-85012A533C2C}"/>
              </a:ext>
            </a:extLst>
          </p:cNvPr>
          <p:cNvSpPr>
            <a:spLocks noGrp="1"/>
          </p:cNvSpPr>
          <p:nvPr>
            <p:ph type="ctrTitle"/>
          </p:nvPr>
        </p:nvSpPr>
        <p:spPr>
          <a:xfrm>
            <a:off x="1092591" y="1013982"/>
            <a:ext cx="10727034" cy="4394988"/>
          </a:xfrm>
        </p:spPr>
        <p:txBody>
          <a:bodyPr>
            <a:normAutofit/>
          </a:bodyPr>
          <a:lstStyle/>
          <a:p>
            <a:r>
              <a:rPr lang="en-US" sz="6000" dirty="0"/>
              <a:t>Using Course Design and Discussion boards to foster student learning in online courses</a:t>
            </a:r>
          </a:p>
        </p:txBody>
      </p:sp>
      <p:sp>
        <p:nvSpPr>
          <p:cNvPr id="3" name="Subtitle 2">
            <a:extLst>
              <a:ext uri="{FF2B5EF4-FFF2-40B4-BE49-F238E27FC236}">
                <a16:creationId xmlns:a16="http://schemas.microsoft.com/office/drawing/2014/main" id="{B1E0BA55-C843-412A-B6D3-29375F63F5A1}"/>
              </a:ext>
            </a:extLst>
          </p:cNvPr>
          <p:cNvSpPr>
            <a:spLocks noGrp="1"/>
          </p:cNvSpPr>
          <p:nvPr>
            <p:ph type="subTitle" idx="1"/>
          </p:nvPr>
        </p:nvSpPr>
        <p:spPr>
          <a:xfrm>
            <a:off x="2215046" y="5979886"/>
            <a:ext cx="8017526" cy="878114"/>
          </a:xfrm>
        </p:spPr>
        <p:txBody>
          <a:bodyPr>
            <a:normAutofit fontScale="77500" lnSpcReduction="20000"/>
          </a:bodyPr>
          <a:lstStyle/>
          <a:p>
            <a:r>
              <a:rPr lang="en-US">
                <a:solidFill>
                  <a:schemeClr val="bg1"/>
                </a:solidFill>
              </a:rPr>
              <a:t>Marnie Rodriguez</a:t>
            </a:r>
          </a:p>
          <a:p>
            <a:r>
              <a:rPr lang="en-US">
                <a:solidFill>
                  <a:schemeClr val="bg1"/>
                </a:solidFill>
              </a:rPr>
              <a:t>Senior College Lecturer</a:t>
            </a:r>
          </a:p>
          <a:p>
            <a:r>
              <a:rPr lang="en-US">
                <a:solidFill>
                  <a:schemeClr val="bg1"/>
                </a:solidFill>
              </a:rPr>
              <a:t>Criminology, Anthropology, and sociology</a:t>
            </a:r>
          </a:p>
        </p:txBody>
      </p:sp>
    </p:spTree>
    <p:extLst>
      <p:ext uri="{BB962C8B-B14F-4D97-AF65-F5344CB8AC3E}">
        <p14:creationId xmlns:p14="http://schemas.microsoft.com/office/powerpoint/2010/main" val="129884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1004-76BB-4AD6-8ED2-544FD72BA810}"/>
              </a:ext>
            </a:extLst>
          </p:cNvPr>
          <p:cNvSpPr>
            <a:spLocks noGrp="1"/>
          </p:cNvSpPr>
          <p:nvPr>
            <p:ph type="title"/>
          </p:nvPr>
        </p:nvSpPr>
        <p:spPr/>
        <p:txBody>
          <a:bodyPr/>
          <a:lstStyle/>
          <a:p>
            <a:r>
              <a:rPr lang="en-US"/>
              <a:t>Course design Tip #3: </a:t>
            </a:r>
            <a:br>
              <a:rPr lang="en-US"/>
            </a:br>
            <a:r>
              <a:rPr lang="en-US"/>
              <a:t>consistent deadlines</a:t>
            </a:r>
          </a:p>
        </p:txBody>
      </p:sp>
      <p:sp>
        <p:nvSpPr>
          <p:cNvPr id="3" name="Content Placeholder 2">
            <a:extLst>
              <a:ext uri="{FF2B5EF4-FFF2-40B4-BE49-F238E27FC236}">
                <a16:creationId xmlns:a16="http://schemas.microsoft.com/office/drawing/2014/main" id="{92F7EA70-F317-43F7-B468-D6721E9255C4}"/>
              </a:ext>
            </a:extLst>
          </p:cNvPr>
          <p:cNvSpPr>
            <a:spLocks noGrp="1"/>
          </p:cNvSpPr>
          <p:nvPr>
            <p:ph idx="1"/>
          </p:nvPr>
        </p:nvSpPr>
        <p:spPr/>
        <p:txBody>
          <a:bodyPr>
            <a:normAutofit/>
          </a:bodyPr>
          <a:lstStyle/>
          <a:p>
            <a:pPr marL="457200" lvl="1" indent="0">
              <a:buNone/>
            </a:pPr>
            <a:r>
              <a:rPr lang="en-US" sz="2400" dirty="0"/>
              <a:t>Days of the week, for example:</a:t>
            </a:r>
          </a:p>
          <a:p>
            <a:pPr lvl="2"/>
            <a:r>
              <a:rPr lang="en-US" sz="2400" dirty="0"/>
              <a:t>Quizzes due Friday</a:t>
            </a:r>
          </a:p>
          <a:p>
            <a:pPr lvl="2"/>
            <a:r>
              <a:rPr lang="en-US" sz="2400" dirty="0"/>
              <a:t>Homework due Sunday</a:t>
            </a:r>
          </a:p>
          <a:p>
            <a:pPr lvl="2"/>
            <a:r>
              <a:rPr lang="en-US" sz="2400" dirty="0"/>
              <a:t>Exams on Monday</a:t>
            </a:r>
          </a:p>
          <a:p>
            <a:pPr marL="457200" lvl="1" indent="0">
              <a:buNone/>
            </a:pPr>
            <a:r>
              <a:rPr lang="en-US" sz="2400" dirty="0"/>
              <a:t>Submission time (11:59 PM EST, 9:00 AM EST, etc.)</a:t>
            </a:r>
          </a:p>
          <a:p>
            <a:pPr marL="457200" lvl="1" indent="0">
              <a:buNone/>
            </a:pPr>
            <a:endParaRPr lang="en-US" dirty="0"/>
          </a:p>
          <a:p>
            <a:pPr marL="457200" lvl="1" indent="0">
              <a:buNone/>
            </a:pPr>
            <a:endParaRPr lang="en-US" dirty="0"/>
          </a:p>
          <a:p>
            <a:pPr lvl="1"/>
            <a:endParaRPr lang="en-US" sz="2200" dirty="0"/>
          </a:p>
        </p:txBody>
      </p:sp>
    </p:spTree>
    <p:extLst>
      <p:ext uri="{BB962C8B-B14F-4D97-AF65-F5344CB8AC3E}">
        <p14:creationId xmlns:p14="http://schemas.microsoft.com/office/powerpoint/2010/main" val="91639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B77-6585-4DAF-B72C-C09F653C1012}"/>
              </a:ext>
            </a:extLst>
          </p:cNvPr>
          <p:cNvSpPr>
            <a:spLocks noGrp="1"/>
          </p:cNvSpPr>
          <p:nvPr>
            <p:ph type="title"/>
          </p:nvPr>
        </p:nvSpPr>
        <p:spPr>
          <a:xfrm>
            <a:off x="1251678" y="382385"/>
            <a:ext cx="10178322" cy="1492132"/>
          </a:xfrm>
        </p:spPr>
        <p:txBody>
          <a:bodyPr anchor="ctr">
            <a:normAutofit/>
          </a:bodyPr>
          <a:lstStyle/>
          <a:p>
            <a:r>
              <a:rPr lang="en-US"/>
              <a:t>To learn more about online course design:</a:t>
            </a:r>
          </a:p>
        </p:txBody>
      </p:sp>
      <p:graphicFrame>
        <p:nvGraphicFramePr>
          <p:cNvPr id="14" name="Content Placeholder 2">
            <a:extLst>
              <a:ext uri="{FF2B5EF4-FFF2-40B4-BE49-F238E27FC236}">
                <a16:creationId xmlns:a16="http://schemas.microsoft.com/office/drawing/2014/main" id="{4F2F067B-5332-4910-BAB1-81FAED48C2C3}"/>
              </a:ext>
            </a:extLst>
          </p:cNvPr>
          <p:cNvGraphicFramePr>
            <a:graphicFrameLocks noGrp="1"/>
          </p:cNvGraphicFramePr>
          <p:nvPr>
            <p:ph idx="1"/>
            <p:extLst>
              <p:ext uri="{D42A27DB-BD31-4B8C-83A1-F6EECF244321}">
                <p14:modId xmlns:p14="http://schemas.microsoft.com/office/powerpoint/2010/main" val="89860341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54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AB5E9-FBE5-EA42-A89C-9FF0C13285B3}"/>
              </a:ext>
            </a:extLst>
          </p:cNvPr>
          <p:cNvSpPr>
            <a:spLocks noGrp="1"/>
          </p:cNvSpPr>
          <p:nvPr>
            <p:ph type="title"/>
          </p:nvPr>
        </p:nvSpPr>
        <p:spPr>
          <a:xfrm>
            <a:off x="1193799" y="804335"/>
            <a:ext cx="6340851" cy="1681709"/>
          </a:xfrm>
        </p:spPr>
        <p:txBody>
          <a:bodyPr>
            <a:normAutofit/>
          </a:bodyPr>
          <a:lstStyle/>
          <a:p>
            <a:r>
              <a:rPr lang="en-US" dirty="0"/>
              <a:t>Discussion board assignments</a:t>
            </a:r>
          </a:p>
        </p:txBody>
      </p:sp>
      <p:sp>
        <p:nvSpPr>
          <p:cNvPr id="27" name="Freeform: Shape 26">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4A6D4C48-4355-5546-AD85-E6A5170C7102}"/>
              </a:ext>
            </a:extLst>
          </p:cNvPr>
          <p:cNvSpPr>
            <a:spLocks noGrp="1"/>
          </p:cNvSpPr>
          <p:nvPr>
            <p:ph idx="1"/>
          </p:nvPr>
        </p:nvSpPr>
        <p:spPr>
          <a:xfrm>
            <a:off x="1193799" y="2871982"/>
            <a:ext cx="6340855" cy="3181684"/>
          </a:xfrm>
        </p:spPr>
        <p:txBody>
          <a:bodyPr anchor="t">
            <a:normAutofit/>
          </a:bodyPr>
          <a:lstStyle/>
          <a:p>
            <a:endParaRPr lang="en-US" sz="1800">
              <a:solidFill>
                <a:schemeClr val="tx1"/>
              </a:solidFill>
            </a:endParaRPr>
          </a:p>
          <a:p>
            <a:pPr marL="0" indent="0">
              <a:buNone/>
            </a:pPr>
            <a:endParaRPr lang="en-US" sz="1800">
              <a:solidFill>
                <a:schemeClr val="tx1"/>
              </a:solidFill>
            </a:endParaRPr>
          </a:p>
        </p:txBody>
      </p:sp>
      <p:sp>
        <p:nvSpPr>
          <p:cNvPr id="29" name="Freeform: Shape 28">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Sunglasses face outline with solid fill">
            <a:extLst>
              <a:ext uri="{FF2B5EF4-FFF2-40B4-BE49-F238E27FC236}">
                <a16:creationId xmlns:a16="http://schemas.microsoft.com/office/drawing/2014/main" id="{30BF302E-285D-C34D-8DA4-C29625E30A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9319" y="248259"/>
            <a:ext cx="2336538" cy="2336538"/>
          </a:xfrm>
          <a:prstGeom prst="rect">
            <a:avLst/>
          </a:prstGeom>
        </p:spPr>
      </p:pic>
      <p:sp>
        <p:nvSpPr>
          <p:cNvPr id="33" name="Freeform: Shape 32">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5" name="Freeform: Shape 34">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Nervous face outline with solid fill">
            <a:extLst>
              <a:ext uri="{FF2B5EF4-FFF2-40B4-BE49-F238E27FC236}">
                <a16:creationId xmlns:a16="http://schemas.microsoft.com/office/drawing/2014/main" id="{0397FF8D-4A8E-E54D-B4D8-499EEBDB5E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4439" y="4439265"/>
            <a:ext cx="2291391" cy="2241999"/>
          </a:xfrm>
          <a:prstGeom prst="rect">
            <a:avLst/>
          </a:prstGeom>
        </p:spPr>
      </p:pic>
    </p:spTree>
    <p:extLst>
      <p:ext uri="{BB962C8B-B14F-4D97-AF65-F5344CB8AC3E}">
        <p14:creationId xmlns:p14="http://schemas.microsoft.com/office/powerpoint/2010/main" val="106401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FF02-9CD8-49B6-8173-429CC6802A50}"/>
              </a:ext>
            </a:extLst>
          </p:cNvPr>
          <p:cNvSpPr>
            <a:spLocks noGrp="1"/>
          </p:cNvSpPr>
          <p:nvPr>
            <p:ph type="title"/>
          </p:nvPr>
        </p:nvSpPr>
        <p:spPr>
          <a:xfrm>
            <a:off x="1251679" y="645107"/>
            <a:ext cx="10301692" cy="1640894"/>
          </a:xfrm>
        </p:spPr>
        <p:txBody>
          <a:bodyPr anchor="t">
            <a:normAutofit fontScale="90000"/>
          </a:bodyPr>
          <a:lstStyle/>
          <a:p>
            <a:r>
              <a:rPr lang="en-US" sz="4400"/>
              <a:t>Discussion board Tip #1: </a:t>
            </a:r>
            <a:br>
              <a:rPr lang="en-US" sz="4400"/>
            </a:br>
            <a:r>
              <a:rPr lang="en-US" sz="4400"/>
              <a:t>know Your purpose and communicate it</a:t>
            </a:r>
          </a:p>
        </p:txBody>
      </p:sp>
      <p:sp>
        <p:nvSpPr>
          <p:cNvPr id="3" name="Content Placeholder 2">
            <a:extLst>
              <a:ext uri="{FF2B5EF4-FFF2-40B4-BE49-F238E27FC236}">
                <a16:creationId xmlns:a16="http://schemas.microsoft.com/office/drawing/2014/main" id="{1C99BEEE-160A-4145-8F4F-EB92291BD597}"/>
              </a:ext>
            </a:extLst>
          </p:cNvPr>
          <p:cNvSpPr>
            <a:spLocks noGrp="1"/>
          </p:cNvSpPr>
          <p:nvPr>
            <p:ph idx="1"/>
          </p:nvPr>
        </p:nvSpPr>
        <p:spPr>
          <a:xfrm>
            <a:off x="1106537" y="2223934"/>
            <a:ext cx="6121578" cy="1694542"/>
          </a:xfrm>
          <a:ln w="57150" cmpd="tri">
            <a:solidFill>
              <a:srgbClr val="00B050"/>
            </a:solidFill>
          </a:ln>
        </p:spPr>
        <p:txBody>
          <a:bodyPr>
            <a:normAutofit lnSpcReduction="10000"/>
          </a:bodyPr>
          <a:lstStyle/>
          <a:p>
            <a:pPr marL="0" indent="0">
              <a:buNone/>
            </a:pPr>
            <a:r>
              <a:rPr lang="en-US">
                <a:solidFill>
                  <a:schemeClr val="tx1"/>
                </a:solidFill>
              </a:rPr>
              <a:t>Online Discussion Assignments</a:t>
            </a:r>
          </a:p>
          <a:p>
            <a:pPr lvl="1"/>
            <a:r>
              <a:rPr lang="en-US" sz="2000">
                <a:solidFill>
                  <a:schemeClr val="tx1"/>
                </a:solidFill>
              </a:rPr>
              <a:t>encourage engagement with the course materials</a:t>
            </a:r>
          </a:p>
          <a:p>
            <a:pPr lvl="1"/>
            <a:r>
              <a:rPr lang="en-US" sz="2000">
                <a:solidFill>
                  <a:schemeClr val="tx1"/>
                </a:solidFill>
              </a:rPr>
              <a:t>foster connections between students</a:t>
            </a:r>
          </a:p>
          <a:p>
            <a:pPr lvl="1"/>
            <a:r>
              <a:rPr lang="en-US" sz="2000">
                <a:solidFill>
                  <a:schemeClr val="tx1"/>
                </a:solidFill>
              </a:rPr>
              <a:t>facilitate collaborative learning</a:t>
            </a:r>
          </a:p>
          <a:p>
            <a:pPr marL="1257300" lvl="2" indent="-342900">
              <a:buFont typeface="+mj-lt"/>
              <a:buAutoNum type="arabicPeriod"/>
            </a:pPr>
            <a:endParaRPr lang="en-US" sz="2000"/>
          </a:p>
          <a:p>
            <a:pPr marL="457200" lvl="1" indent="0">
              <a:buNone/>
            </a:pPr>
            <a:endParaRPr lang="en-US"/>
          </a:p>
        </p:txBody>
      </p:sp>
      <p:pic>
        <p:nvPicPr>
          <p:cNvPr id="8" name="Picture 7" descr="Graphical user interface, application&#10;&#10;Description automatically generated">
            <a:hlinkClick r:id="rId2"/>
            <a:extLst>
              <a:ext uri="{FF2B5EF4-FFF2-40B4-BE49-F238E27FC236}">
                <a16:creationId xmlns:a16="http://schemas.microsoft.com/office/drawing/2014/main" id="{D87C895F-25E9-E048-A36E-5A2E91DD3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874" y="3920902"/>
            <a:ext cx="3276599" cy="2104953"/>
          </a:xfrm>
          <a:prstGeom prst="rect">
            <a:avLst/>
          </a:prstGeom>
        </p:spPr>
      </p:pic>
      <p:sp>
        <p:nvSpPr>
          <p:cNvPr id="9" name="TextBox 8">
            <a:extLst>
              <a:ext uri="{FF2B5EF4-FFF2-40B4-BE49-F238E27FC236}">
                <a16:creationId xmlns:a16="http://schemas.microsoft.com/office/drawing/2014/main" id="{598B78C0-85C9-9946-837A-C16C115FAEF6}"/>
              </a:ext>
            </a:extLst>
          </p:cNvPr>
          <p:cNvSpPr txBox="1"/>
          <p:nvPr/>
        </p:nvSpPr>
        <p:spPr>
          <a:xfrm>
            <a:off x="7371442" y="6025855"/>
            <a:ext cx="3135085" cy="646331"/>
          </a:xfrm>
          <a:prstGeom prst="rect">
            <a:avLst/>
          </a:prstGeom>
          <a:noFill/>
        </p:spPr>
        <p:txBody>
          <a:bodyPr wrap="square" rtlCol="0">
            <a:spAutoFit/>
          </a:bodyPr>
          <a:lstStyle/>
          <a:p>
            <a:r>
              <a:rPr lang="en-US"/>
              <a:t>Click thumbnail for video to students re: discussions</a:t>
            </a:r>
          </a:p>
        </p:txBody>
      </p:sp>
    </p:spTree>
    <p:extLst>
      <p:ext uri="{BB962C8B-B14F-4D97-AF65-F5344CB8AC3E}">
        <p14:creationId xmlns:p14="http://schemas.microsoft.com/office/powerpoint/2010/main" val="109880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E902-6E12-C341-B1E9-8F70E5B16452}"/>
              </a:ext>
            </a:extLst>
          </p:cNvPr>
          <p:cNvSpPr>
            <a:spLocks noGrp="1"/>
          </p:cNvSpPr>
          <p:nvPr>
            <p:ph type="title"/>
          </p:nvPr>
        </p:nvSpPr>
        <p:spPr/>
        <p:txBody>
          <a:bodyPr>
            <a:normAutofit fontScale="90000"/>
          </a:bodyPr>
          <a:lstStyle/>
          <a:p>
            <a:r>
              <a:rPr lang="en-US" sz="5400"/>
              <a:t>Discussion board Tip #2: Ways to encourage student engagement</a:t>
            </a:r>
            <a:endParaRPr lang="en-US"/>
          </a:p>
        </p:txBody>
      </p:sp>
      <p:sp>
        <p:nvSpPr>
          <p:cNvPr id="3" name="Content Placeholder 2">
            <a:extLst>
              <a:ext uri="{FF2B5EF4-FFF2-40B4-BE49-F238E27FC236}">
                <a16:creationId xmlns:a16="http://schemas.microsoft.com/office/drawing/2014/main" id="{EA87065A-F9C4-B542-AF62-AA6FC58A77C3}"/>
              </a:ext>
            </a:extLst>
          </p:cNvPr>
          <p:cNvSpPr>
            <a:spLocks noGrp="1"/>
          </p:cNvSpPr>
          <p:nvPr>
            <p:ph idx="1"/>
          </p:nvPr>
        </p:nvSpPr>
        <p:spPr>
          <a:xfrm>
            <a:off x="1251677" y="2286001"/>
            <a:ext cx="10403293" cy="3593591"/>
          </a:xfrm>
        </p:spPr>
        <p:txBody>
          <a:bodyPr/>
          <a:lstStyle/>
          <a:p>
            <a:r>
              <a:rPr lang="en-US" sz="2800" dirty="0"/>
              <a:t>Have multiple deadlines- Avoid the “post and run” phenomenon</a:t>
            </a:r>
          </a:p>
          <a:p>
            <a:pPr lvl="1"/>
            <a:r>
              <a:rPr lang="en-US" sz="2600" dirty="0"/>
              <a:t>Initial post, Responses, Follow-up</a:t>
            </a:r>
          </a:p>
          <a:p>
            <a:r>
              <a:rPr lang="en-US" sz="2600" dirty="0"/>
              <a:t>Create smaller groups within a class</a:t>
            </a:r>
          </a:p>
          <a:p>
            <a:r>
              <a:rPr lang="en-US" sz="2800" dirty="0"/>
              <a:t>Write prompts that allow for diversity of responses</a:t>
            </a:r>
          </a:p>
          <a:p>
            <a:r>
              <a:rPr lang="en-US" sz="2800" dirty="0"/>
              <a:t>Allow students to connect with their experiences </a:t>
            </a:r>
          </a:p>
          <a:p>
            <a:pPr marL="0" indent="0">
              <a:buNone/>
            </a:pPr>
            <a:endParaRPr lang="en-US" dirty="0"/>
          </a:p>
          <a:p>
            <a:endParaRPr lang="en-US" dirty="0"/>
          </a:p>
        </p:txBody>
      </p:sp>
    </p:spTree>
    <p:extLst>
      <p:ext uri="{BB962C8B-B14F-4D97-AF65-F5344CB8AC3E}">
        <p14:creationId xmlns:p14="http://schemas.microsoft.com/office/powerpoint/2010/main" val="270574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247F-DB76-41E2-A895-97BAE4437362}"/>
              </a:ext>
            </a:extLst>
          </p:cNvPr>
          <p:cNvSpPr>
            <a:spLocks noGrp="1"/>
          </p:cNvSpPr>
          <p:nvPr>
            <p:ph type="title"/>
          </p:nvPr>
        </p:nvSpPr>
        <p:spPr>
          <a:xfrm>
            <a:off x="1150078" y="317810"/>
            <a:ext cx="10751636" cy="1492132"/>
          </a:xfrm>
        </p:spPr>
        <p:txBody>
          <a:bodyPr>
            <a:normAutofit fontScale="90000"/>
          </a:bodyPr>
          <a:lstStyle/>
          <a:p>
            <a:pPr algn="r"/>
            <a:r>
              <a:rPr lang="en-US" dirty="0"/>
              <a:t>CHOICE applications Prompt option 1:</a:t>
            </a:r>
            <a:br>
              <a:rPr lang="en-US" dirty="0"/>
            </a:br>
            <a:r>
              <a:rPr lang="en-US" dirty="0"/>
              <a:t>					 SOC 201</a:t>
            </a:r>
          </a:p>
        </p:txBody>
      </p:sp>
      <p:sp>
        <p:nvSpPr>
          <p:cNvPr id="3" name="Content Placeholder 2">
            <a:extLst>
              <a:ext uri="{FF2B5EF4-FFF2-40B4-BE49-F238E27FC236}">
                <a16:creationId xmlns:a16="http://schemas.microsoft.com/office/drawing/2014/main" id="{22DB34D4-18C0-465B-9D01-50506578FEFF}"/>
              </a:ext>
            </a:extLst>
          </p:cNvPr>
          <p:cNvSpPr>
            <a:spLocks noGrp="1"/>
          </p:cNvSpPr>
          <p:nvPr>
            <p:ph sz="half" idx="1"/>
          </p:nvPr>
        </p:nvSpPr>
        <p:spPr>
          <a:xfrm>
            <a:off x="915648" y="2349628"/>
            <a:ext cx="5098530" cy="4294682"/>
          </a:xfrm>
        </p:spPr>
        <p:txBody>
          <a:bodyPr>
            <a:normAutofit fontScale="25000" lnSpcReduction="20000"/>
          </a:bodyPr>
          <a:lstStyle/>
          <a:p>
            <a:pPr marL="0" indent="0">
              <a:spcAft>
                <a:spcPts val="0"/>
              </a:spcAft>
              <a:buNone/>
            </a:pPr>
            <a:r>
              <a:rPr lang="en-US" sz="7200" b="1" dirty="0">
                <a:solidFill>
                  <a:schemeClr val="tx1"/>
                </a:solidFill>
                <a:effectLst/>
                <a:latin typeface="Arial" panose="020B0604020202020204" pitchFamily="34" charset="0"/>
                <a:cs typeface="Arial" panose="020B0604020202020204" pitchFamily="34" charset="0"/>
              </a:rPr>
              <a:t>Activity 1: Systems of Privilege and Med</a:t>
            </a:r>
            <a:r>
              <a:rPr lang="en-US" sz="6400" b="1" dirty="0">
                <a:solidFill>
                  <a:schemeClr val="tx1"/>
                </a:solidFill>
                <a:effectLst/>
                <a:latin typeface="Arial" panose="020B0604020202020204" pitchFamily="34" charset="0"/>
                <a:cs typeface="Arial" panose="020B0604020202020204" pitchFamily="34" charset="0"/>
              </a:rPr>
              <a:t>ia </a:t>
            </a:r>
            <a:endParaRPr lang="en-US" sz="6400" dirty="0">
              <a:solidFill>
                <a:schemeClr val="tx1"/>
              </a:solidFill>
              <a:effectLst/>
              <a:latin typeface="Arial" panose="020B0604020202020204" pitchFamily="34" charset="0"/>
              <a:cs typeface="Arial" panose="020B0604020202020204" pitchFamily="34" charset="0"/>
            </a:endParaRPr>
          </a:p>
          <a:p>
            <a:pPr marL="0" indent="0">
              <a:spcAft>
                <a:spcPts val="0"/>
              </a:spcAft>
              <a:buNone/>
            </a:pPr>
            <a:r>
              <a:rPr lang="en-US" sz="6400" dirty="0">
                <a:solidFill>
                  <a:schemeClr val="tx1"/>
                </a:solidFill>
                <a:effectLst/>
                <a:latin typeface="Arial" panose="020B0604020202020204" pitchFamily="34" charset="0"/>
                <a:cs typeface="Arial" panose="020B0604020202020204" pitchFamily="34" charset="0"/>
              </a:rPr>
              <a:t> </a:t>
            </a:r>
          </a:p>
          <a:p>
            <a:pPr marL="0" indent="0">
              <a:spcAft>
                <a:spcPts val="0"/>
              </a:spcAft>
              <a:buNone/>
            </a:pPr>
            <a:r>
              <a:rPr lang="en-US" sz="6400" dirty="0">
                <a:solidFill>
                  <a:schemeClr val="tx1"/>
                </a:solidFill>
                <a:effectLst/>
                <a:latin typeface="Arial" panose="020B0604020202020204" pitchFamily="34" charset="0"/>
                <a:cs typeface="Arial" panose="020B0604020202020204" pitchFamily="34" charset="0"/>
              </a:rPr>
              <a:t>Here is a list of the top 10 films from 2019:</a:t>
            </a:r>
          </a:p>
          <a:p>
            <a:pPr marL="0" indent="0">
              <a:spcAft>
                <a:spcPts val="0"/>
              </a:spcAft>
              <a:buNone/>
            </a:pPr>
            <a:r>
              <a:rPr lang="en-US" sz="6400" dirty="0">
                <a:solidFill>
                  <a:schemeClr val="tx1"/>
                </a:solidFill>
                <a:effectLst/>
                <a:latin typeface="Arial" panose="020B0604020202020204" pitchFamily="34" charset="0"/>
                <a:cs typeface="Arial" panose="020B0604020202020204" pitchFamily="34" charset="0"/>
              </a:rPr>
              <a:t> </a:t>
            </a: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Avengers: Endgame</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The Lion King</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Toy Story 4</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Frozen 2</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Captain Marvel</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Star Wars: Episode IX – The Rise of Skywalker</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Spider-Man: Far from Home</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Aladdin</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Joker</a:t>
            </a:r>
            <a:endParaRPr lang="en-US" sz="64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6400" dirty="0">
                <a:solidFill>
                  <a:schemeClr val="tx1"/>
                </a:solidFill>
                <a:effectLst/>
                <a:latin typeface="Arial" panose="020B0604020202020204" pitchFamily="34" charset="0"/>
                <a:cs typeface="Arial" panose="020B0604020202020204" pitchFamily="34" charset="0"/>
              </a:rPr>
              <a:t>It Chapter Two</a:t>
            </a:r>
            <a:endParaRPr lang="en-US" sz="6400" dirty="0">
              <a:solidFill>
                <a:schemeClr val="tx1"/>
              </a:solidFill>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FDB372B6-46E1-4EB4-A18E-99274C286E29}"/>
              </a:ext>
            </a:extLst>
          </p:cNvPr>
          <p:cNvSpPr>
            <a:spLocks noGrp="1"/>
          </p:cNvSpPr>
          <p:nvPr>
            <p:ph sz="half" idx="2"/>
          </p:nvPr>
        </p:nvSpPr>
        <p:spPr>
          <a:xfrm>
            <a:off x="5898288" y="1619250"/>
            <a:ext cx="4800600" cy="3619500"/>
          </a:xfrm>
        </p:spPr>
        <p:txBody>
          <a:bodyPr>
            <a:normAutofit fontScale="25000" lnSpcReduction="20000"/>
          </a:bodyPr>
          <a:lstStyle/>
          <a:p>
            <a:pPr marL="0" indent="0">
              <a:spcAft>
                <a:spcPts val="0"/>
              </a:spcAft>
              <a:buNone/>
            </a:pPr>
            <a:r>
              <a:rPr lang="en-US" sz="6400" dirty="0">
                <a:solidFill>
                  <a:schemeClr val="tx1"/>
                </a:solidFill>
                <a:effectLst/>
                <a:latin typeface="arial" panose="020B0604020202020204" pitchFamily="34" charset="0"/>
              </a:rPr>
              <a:t>Recall that systems organized around privilege feature dominance, centeredness, and are identified with the privileged group.  Select one of the popular films above and answer the following:</a:t>
            </a:r>
            <a:endParaRPr lang="en-US" sz="6400" dirty="0">
              <a:solidFill>
                <a:schemeClr val="tx1"/>
              </a:solidFill>
              <a:effectLst/>
            </a:endParaRPr>
          </a:p>
          <a:p>
            <a:pPr>
              <a:buFont typeface="+mj-lt"/>
              <a:buAutoNum type="arabicPeriod"/>
            </a:pPr>
            <a:r>
              <a:rPr lang="en-US" sz="6400" dirty="0">
                <a:solidFill>
                  <a:schemeClr val="tx1"/>
                </a:solidFill>
                <a:effectLst/>
                <a:latin typeface="arial" panose="020B0604020202020204" pitchFamily="34" charset="0"/>
              </a:rPr>
              <a:t>Which social groups (i.e. whites, people of color, men, women) have more creative power in the production process as writers, directors, and producers?  You can use IMDB.com to find the data for this analysis.  You need to provide evidence from your analysis (number of writers, directors, producers) to support your answer. Do your results support dominance based on privileged groups? Why?</a:t>
            </a:r>
            <a:endParaRPr lang="en-US" sz="6400" dirty="0">
              <a:solidFill>
                <a:schemeClr val="tx1"/>
              </a:solidFill>
            </a:endParaRPr>
          </a:p>
          <a:p>
            <a:pPr>
              <a:buFont typeface="+mj-lt"/>
              <a:buAutoNum type="arabicPeriod"/>
            </a:pPr>
            <a:r>
              <a:rPr lang="en-US" sz="6400" dirty="0">
                <a:solidFill>
                  <a:schemeClr val="tx1"/>
                </a:solidFill>
                <a:effectLst/>
                <a:latin typeface="arial" panose="020B0604020202020204" pitchFamily="34" charset="0"/>
              </a:rPr>
              <a:t>Which social groups (race, gender, sexuality, social class etc.) does the film center on in terms of main characters?  You can use IMDB for this analysis.  You need to provide evidence from your analysis (numbers of main characters in various racial, gender, sexuality, or social class groups) to support your answer.  Do your results suggest a system organized around privilege or not?  Why?  </a:t>
            </a:r>
            <a:endParaRPr lang="en-US" sz="6400" dirty="0">
              <a:solidFill>
                <a:schemeClr val="tx1"/>
              </a:solidFill>
            </a:endParaRPr>
          </a:p>
          <a:p>
            <a:pPr>
              <a:spcAft>
                <a:spcPts val="0"/>
              </a:spcAft>
            </a:pPr>
            <a:endParaRPr lang="en-US" sz="6400" dirty="0">
              <a:solidFill>
                <a:schemeClr val="tx1"/>
              </a:solidFill>
              <a:effectLst/>
            </a:endParaRPr>
          </a:p>
          <a:p>
            <a:endParaRPr lang="en-US" dirty="0"/>
          </a:p>
        </p:txBody>
      </p:sp>
      <p:pic>
        <p:nvPicPr>
          <p:cNvPr id="6" name="Picture 5" descr="Film reel and slate">
            <a:extLst>
              <a:ext uri="{FF2B5EF4-FFF2-40B4-BE49-F238E27FC236}">
                <a16:creationId xmlns:a16="http://schemas.microsoft.com/office/drawing/2014/main" id="{40273A79-FE10-44C8-A71E-66F31F344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735" y="3429000"/>
            <a:ext cx="2221893" cy="1483070"/>
          </a:xfrm>
          <a:prstGeom prst="rect">
            <a:avLst/>
          </a:prstGeom>
        </p:spPr>
      </p:pic>
    </p:spTree>
    <p:extLst>
      <p:ext uri="{BB962C8B-B14F-4D97-AF65-F5344CB8AC3E}">
        <p14:creationId xmlns:p14="http://schemas.microsoft.com/office/powerpoint/2010/main" val="12264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E75B-89D2-4D57-9B0A-95A7D3C04F59}"/>
              </a:ext>
            </a:extLst>
          </p:cNvPr>
          <p:cNvSpPr>
            <a:spLocks noGrp="1"/>
          </p:cNvSpPr>
          <p:nvPr>
            <p:ph type="title"/>
          </p:nvPr>
        </p:nvSpPr>
        <p:spPr>
          <a:xfrm>
            <a:off x="1158197" y="231600"/>
            <a:ext cx="10533922" cy="1492132"/>
          </a:xfrm>
        </p:spPr>
        <p:txBody>
          <a:bodyPr>
            <a:normAutofit/>
          </a:bodyPr>
          <a:lstStyle/>
          <a:p>
            <a:pPr algn="r"/>
            <a:r>
              <a:rPr lang="en-US" sz="4600" dirty="0"/>
              <a:t>CHOICE applications Prompt OPTION 2:</a:t>
            </a:r>
            <a:br>
              <a:rPr lang="en-US" sz="4600" dirty="0"/>
            </a:br>
            <a:r>
              <a:rPr lang="en-US" sz="4600" dirty="0"/>
              <a:t>SOC 201</a:t>
            </a:r>
          </a:p>
        </p:txBody>
      </p:sp>
      <p:sp>
        <p:nvSpPr>
          <p:cNvPr id="3" name="Content Placeholder 2">
            <a:extLst>
              <a:ext uri="{FF2B5EF4-FFF2-40B4-BE49-F238E27FC236}">
                <a16:creationId xmlns:a16="http://schemas.microsoft.com/office/drawing/2014/main" id="{58C9C273-305B-4371-923D-A0C6E932C283}"/>
              </a:ext>
            </a:extLst>
          </p:cNvPr>
          <p:cNvSpPr>
            <a:spLocks noGrp="1"/>
          </p:cNvSpPr>
          <p:nvPr>
            <p:ph sz="half" idx="1"/>
          </p:nvPr>
        </p:nvSpPr>
        <p:spPr>
          <a:xfrm>
            <a:off x="1251678" y="1911992"/>
            <a:ext cx="5173480" cy="4714408"/>
          </a:xfrm>
        </p:spPr>
        <p:txBody>
          <a:bodyPr>
            <a:normAutofit fontScale="62500" lnSpcReduction="20000"/>
          </a:bodyPr>
          <a:lstStyle/>
          <a:p>
            <a:pPr marL="0" indent="0">
              <a:spcAft>
                <a:spcPts val="0"/>
              </a:spcAft>
              <a:buNone/>
            </a:pPr>
            <a:r>
              <a:rPr lang="en-US" sz="2900" b="1" dirty="0">
                <a:solidFill>
                  <a:schemeClr val="tx1"/>
                </a:solidFill>
                <a:effectLst/>
                <a:latin typeface="Arial" panose="020B0604020202020204" pitchFamily="34" charset="0"/>
                <a:cs typeface="Arial" panose="020B0604020202020204" pitchFamily="34" charset="0"/>
              </a:rPr>
              <a:t>Activity 2: Reflection on McIntosh's List and Beyond</a:t>
            </a:r>
            <a:endParaRPr lang="en-US" sz="2900" dirty="0">
              <a:solidFill>
                <a:schemeClr val="tx1"/>
              </a:solidFill>
              <a:effectLst/>
              <a:latin typeface="Arial" panose="020B0604020202020204" pitchFamily="34" charset="0"/>
              <a:cs typeface="Arial" panose="020B0604020202020204" pitchFamily="34" charset="0"/>
            </a:endParaRPr>
          </a:p>
          <a:p>
            <a:pPr>
              <a:spcAft>
                <a:spcPts val="0"/>
              </a:spcAft>
            </a:pPr>
            <a:endParaRPr lang="en-US" sz="2600" dirty="0">
              <a:solidFill>
                <a:schemeClr val="tx1"/>
              </a:solidFill>
              <a:effectLst/>
              <a:latin typeface="Arial" panose="020B0604020202020204" pitchFamily="34" charset="0"/>
              <a:cs typeface="Arial" panose="020B0604020202020204" pitchFamily="34" charset="0"/>
            </a:endParaRPr>
          </a:p>
          <a:p>
            <a:pPr marL="0" indent="0">
              <a:spcAft>
                <a:spcPts val="0"/>
              </a:spcAft>
              <a:buNone/>
            </a:pPr>
            <a:r>
              <a:rPr lang="en-US" sz="2600" dirty="0">
                <a:solidFill>
                  <a:schemeClr val="tx1"/>
                </a:solidFill>
                <a:effectLst/>
                <a:latin typeface="Arial" panose="020B0604020202020204" pitchFamily="34" charset="0"/>
                <a:cs typeface="Arial" panose="020B0604020202020204" pitchFamily="34" charset="0"/>
              </a:rPr>
              <a:t>Review this document:  </a:t>
            </a:r>
            <a:r>
              <a:rPr lang="en-US" sz="26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Privilege Activity.docx</a:t>
            </a:r>
            <a:r>
              <a:rPr lang="en-US" sz="2600" dirty="0">
                <a:solidFill>
                  <a:schemeClr val="tx1"/>
                </a:solidFill>
                <a:effectLst/>
                <a:latin typeface="Arial" panose="020B0604020202020204" pitchFamily="34" charset="0"/>
                <a:cs typeface="Arial" panose="020B0604020202020204" pitchFamily="34" charset="0"/>
              </a:rPr>
              <a:t>  Then address the following:</a:t>
            </a:r>
          </a:p>
          <a:p>
            <a:pPr marL="0" indent="0">
              <a:spcAft>
                <a:spcPts val="0"/>
              </a:spcAft>
              <a:buNone/>
            </a:pPr>
            <a:r>
              <a:rPr lang="en-US" sz="2600" dirty="0">
                <a:solidFill>
                  <a:schemeClr val="tx1"/>
                </a:solidFill>
                <a:effectLst/>
                <a:latin typeface="Arial" panose="020B0604020202020204" pitchFamily="34" charset="0"/>
                <a:cs typeface="Arial" panose="020B0604020202020204" pitchFamily="34" charset="0"/>
              </a:rPr>
              <a:t>1.  Write a reflective essay (at least one paragraph) on at least two forms of  privilege noted in the privilege activity document.</a:t>
            </a:r>
            <a:br>
              <a:rPr lang="en-US" sz="2600" dirty="0">
                <a:solidFill>
                  <a:schemeClr val="tx1"/>
                </a:solidFill>
                <a:effectLst/>
                <a:latin typeface="Arial" panose="020B0604020202020204" pitchFamily="34" charset="0"/>
                <a:cs typeface="Arial" panose="020B0604020202020204" pitchFamily="34" charset="0"/>
              </a:rPr>
            </a:br>
            <a:endParaRPr lang="en-US" sz="2600" dirty="0">
              <a:solidFill>
                <a:schemeClr val="tx1"/>
              </a:solidFill>
              <a:effectLst/>
              <a:latin typeface="Arial" panose="020B0604020202020204" pitchFamily="34" charset="0"/>
              <a:cs typeface="Arial" panose="020B0604020202020204" pitchFamily="34" charset="0"/>
            </a:endParaRPr>
          </a:p>
          <a:p>
            <a:pPr marL="0" indent="0">
              <a:spcAft>
                <a:spcPts val="0"/>
              </a:spcAft>
              <a:buNone/>
            </a:pPr>
            <a:r>
              <a:rPr lang="en-US" sz="2600" dirty="0">
                <a:solidFill>
                  <a:schemeClr val="tx1"/>
                </a:solidFill>
                <a:effectLst/>
                <a:latin typeface="Arial" panose="020B0604020202020204" pitchFamily="34" charset="0"/>
                <a:cs typeface="Arial" panose="020B0604020202020204" pitchFamily="34" charset="0"/>
              </a:rPr>
              <a:t>2.  </a:t>
            </a:r>
            <a:r>
              <a:rPr lang="en-US" sz="2600" b="0" i="0" dirty="0">
                <a:solidFill>
                  <a:schemeClr val="tx1"/>
                </a:solidFill>
                <a:effectLst/>
                <a:latin typeface="Arial" panose="020B0604020202020204" pitchFamily="34" charset="0"/>
                <a:cs typeface="Arial" panose="020B0604020202020204" pitchFamily="34" charset="0"/>
              </a:rPr>
              <a:t>What might one do change any of the unearned advantages listed in the document? </a:t>
            </a:r>
            <a:r>
              <a:rPr lang="en-US" sz="2600" dirty="0">
                <a:solidFill>
                  <a:schemeClr val="tx1"/>
                </a:solidFill>
                <a:effectLst/>
                <a:latin typeface="Arial" panose="020B0604020202020204" pitchFamily="34" charset="0"/>
                <a:cs typeface="Arial" panose="020B0604020202020204" pitchFamily="34" charset="0"/>
              </a:rPr>
              <a:t> </a:t>
            </a:r>
          </a:p>
          <a:p>
            <a:pPr marL="0" indent="0">
              <a:spcAft>
                <a:spcPts val="0"/>
              </a:spcAft>
              <a:buNone/>
            </a:pPr>
            <a:r>
              <a:rPr lang="en-US" sz="2600" dirty="0">
                <a:solidFill>
                  <a:schemeClr val="tx1"/>
                </a:solidFill>
                <a:effectLst/>
                <a:latin typeface="Arial" panose="020B0604020202020204" pitchFamily="34" charset="0"/>
                <a:cs typeface="Arial" panose="020B0604020202020204" pitchFamily="34" charset="0"/>
              </a:rPr>
              <a:t>3.  Come up with two other specific examples of privilege based on the social locations represented in the document or another social location.  These examples must be different from the ones in McIntosh's article or the privilege activity document. </a:t>
            </a:r>
            <a:endParaRPr lang="en-US" dirty="0"/>
          </a:p>
        </p:txBody>
      </p:sp>
      <p:pic>
        <p:nvPicPr>
          <p:cNvPr id="8" name="Content Placeholder 7" descr="Person facing brick wall">
            <a:extLst>
              <a:ext uri="{FF2B5EF4-FFF2-40B4-BE49-F238E27FC236}">
                <a16:creationId xmlns:a16="http://schemas.microsoft.com/office/drawing/2014/main" id="{D9B5E44F-193F-4A51-98D4-0B54AE94056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48450" y="2495550"/>
            <a:ext cx="4800600" cy="3200400"/>
          </a:xfrm>
        </p:spPr>
      </p:pic>
    </p:spTree>
    <p:extLst>
      <p:ext uri="{BB962C8B-B14F-4D97-AF65-F5344CB8AC3E}">
        <p14:creationId xmlns:p14="http://schemas.microsoft.com/office/powerpoint/2010/main" val="275316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6EFF-974C-4C5C-A33B-883B7D220B77}"/>
              </a:ext>
            </a:extLst>
          </p:cNvPr>
          <p:cNvSpPr>
            <a:spLocks noGrp="1"/>
          </p:cNvSpPr>
          <p:nvPr>
            <p:ph type="title"/>
          </p:nvPr>
        </p:nvSpPr>
        <p:spPr>
          <a:xfrm>
            <a:off x="638629" y="382385"/>
            <a:ext cx="11088913" cy="1492132"/>
          </a:xfrm>
        </p:spPr>
        <p:txBody>
          <a:bodyPr>
            <a:normAutofit/>
          </a:bodyPr>
          <a:lstStyle/>
          <a:p>
            <a:pPr algn="r"/>
            <a:r>
              <a:rPr lang="en-US" sz="4600" dirty="0"/>
              <a:t>CHOICE applications Prompt option 3: SOC 201</a:t>
            </a:r>
          </a:p>
        </p:txBody>
      </p:sp>
      <p:pic>
        <p:nvPicPr>
          <p:cNvPr id="7" name="Content Placeholder 6" descr="Rolls of Newspaper">
            <a:extLst>
              <a:ext uri="{FF2B5EF4-FFF2-40B4-BE49-F238E27FC236}">
                <a16:creationId xmlns:a16="http://schemas.microsoft.com/office/drawing/2014/main" id="{B4556A0D-2E98-42F0-9824-1ABAE0DBB8B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7300" y="2495941"/>
            <a:ext cx="4800600" cy="3199618"/>
          </a:xfrm>
        </p:spPr>
      </p:pic>
      <p:sp>
        <p:nvSpPr>
          <p:cNvPr id="5" name="Content Placeholder 3">
            <a:extLst>
              <a:ext uri="{FF2B5EF4-FFF2-40B4-BE49-F238E27FC236}">
                <a16:creationId xmlns:a16="http://schemas.microsoft.com/office/drawing/2014/main" id="{D2ACF363-61D4-414F-BABA-0FA1954D1863}"/>
              </a:ext>
            </a:extLst>
          </p:cNvPr>
          <p:cNvSpPr txBox="1">
            <a:spLocks/>
          </p:cNvSpPr>
          <p:nvPr/>
        </p:nvSpPr>
        <p:spPr>
          <a:xfrm>
            <a:off x="6629400" y="3028502"/>
            <a:ext cx="4800600" cy="36195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600" b="1" dirty="0">
                <a:solidFill>
                  <a:schemeClr val="tx1"/>
                </a:solidFill>
                <a:latin typeface="Arial" panose="020B0604020202020204" pitchFamily="34" charset="0"/>
                <a:cs typeface="Arial" panose="020B0604020202020204" pitchFamily="34" charset="0"/>
              </a:rPr>
              <a:t>Activity 3: Privilege from the Headlines</a:t>
            </a:r>
            <a:endParaRPr lang="en-US" sz="2600" dirty="0">
              <a:solidFill>
                <a:schemeClr val="tx1"/>
              </a:solidFill>
              <a:latin typeface="Arial" panose="020B0604020202020204" pitchFamily="34" charset="0"/>
              <a:cs typeface="Arial" panose="020B0604020202020204" pitchFamily="34" charset="0"/>
            </a:endParaRPr>
          </a:p>
          <a:p>
            <a:pPr>
              <a:buFont typeface="+mj-lt"/>
              <a:buAutoNum type="arabicPeriod"/>
            </a:pPr>
            <a:r>
              <a:rPr lang="en-US" sz="2600" dirty="0">
                <a:solidFill>
                  <a:schemeClr val="tx1"/>
                </a:solidFill>
                <a:latin typeface="Arial" panose="020B0604020202020204" pitchFamily="34" charset="0"/>
                <a:cs typeface="Arial" panose="020B0604020202020204" pitchFamily="34" charset="0"/>
              </a:rPr>
              <a:t>Find a current event or news story that reflects privilege.    </a:t>
            </a:r>
          </a:p>
          <a:p>
            <a:pPr>
              <a:buFont typeface="+mj-lt"/>
              <a:buAutoNum type="arabicPeriod"/>
            </a:pPr>
            <a:r>
              <a:rPr lang="en-US" sz="2600" dirty="0">
                <a:solidFill>
                  <a:schemeClr val="tx1"/>
                </a:solidFill>
                <a:latin typeface="Arial" panose="020B0604020202020204" pitchFamily="34" charset="0"/>
                <a:cs typeface="Arial" panose="020B0604020202020204" pitchFamily="34" charset="0"/>
              </a:rPr>
              <a:t>Describe the event and post an article or other media source reporting the event.    </a:t>
            </a:r>
          </a:p>
          <a:p>
            <a:pPr>
              <a:buFont typeface="+mj-lt"/>
              <a:buAutoNum type="arabicPeriod"/>
            </a:pPr>
            <a:r>
              <a:rPr lang="en-US" sz="2600" dirty="0">
                <a:solidFill>
                  <a:schemeClr val="tx1"/>
                </a:solidFill>
                <a:latin typeface="Arial" panose="020B0604020202020204" pitchFamily="34" charset="0"/>
                <a:cs typeface="Arial" panose="020B0604020202020204" pitchFamily="34" charset="0"/>
              </a:rPr>
              <a:t>Explain how the event/news story illustrates privilege.   </a:t>
            </a:r>
          </a:p>
          <a:p>
            <a:endParaRPr lang="en-US" dirty="0"/>
          </a:p>
        </p:txBody>
      </p:sp>
    </p:spTree>
    <p:extLst>
      <p:ext uri="{BB962C8B-B14F-4D97-AF65-F5344CB8AC3E}">
        <p14:creationId xmlns:p14="http://schemas.microsoft.com/office/powerpoint/2010/main" val="217890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56AA-1BC7-451B-AAFD-93893BA22328}"/>
              </a:ext>
            </a:extLst>
          </p:cNvPr>
          <p:cNvSpPr>
            <a:spLocks noGrp="1"/>
          </p:cNvSpPr>
          <p:nvPr>
            <p:ph type="title"/>
          </p:nvPr>
        </p:nvSpPr>
        <p:spPr/>
        <p:txBody>
          <a:bodyPr>
            <a:normAutofit/>
          </a:bodyPr>
          <a:lstStyle/>
          <a:p>
            <a:pPr algn="r"/>
            <a:r>
              <a:rPr lang="en-US" sz="4600" dirty="0"/>
              <a:t>Given scenario Prompt: SOC 353 </a:t>
            </a:r>
          </a:p>
        </p:txBody>
      </p:sp>
      <p:sp>
        <p:nvSpPr>
          <p:cNvPr id="3" name="Content Placeholder 2">
            <a:extLst>
              <a:ext uri="{FF2B5EF4-FFF2-40B4-BE49-F238E27FC236}">
                <a16:creationId xmlns:a16="http://schemas.microsoft.com/office/drawing/2014/main" id="{1A44C0DC-DC21-45AC-BB3C-184466A64876}"/>
              </a:ext>
            </a:extLst>
          </p:cNvPr>
          <p:cNvSpPr>
            <a:spLocks noGrp="1"/>
          </p:cNvSpPr>
          <p:nvPr>
            <p:ph idx="1"/>
          </p:nvPr>
        </p:nvSpPr>
        <p:spPr>
          <a:xfrm>
            <a:off x="1251678" y="1874517"/>
            <a:ext cx="10178322" cy="4983483"/>
          </a:xfrm>
        </p:spPr>
        <p:txBody>
          <a:bodyPr>
            <a:normAutofit fontScale="85000" lnSpcReduction="20000"/>
          </a:bodyPr>
          <a:lstStyle/>
          <a:p>
            <a:pPr marL="0" marR="0" indent="0" algn="l">
              <a:spcBef>
                <a:spcPts val="0"/>
              </a:spcBef>
              <a:spcAft>
                <a:spcPts val="800"/>
              </a:spcAft>
              <a:buNone/>
            </a:pPr>
            <a:r>
              <a:rPr lang="en-US" sz="2400" b="0" i="0" dirty="0">
                <a:solidFill>
                  <a:schemeClr val="tx1"/>
                </a:solidFill>
                <a:effectLst/>
                <a:highlight>
                  <a:srgbClr val="FFFF00"/>
                </a:highlight>
                <a:latin typeface="Arial" panose="020B0604020202020204" pitchFamily="34" charset="0"/>
              </a:rPr>
              <a:t>You are interested in studying students’ transition to CSU, particularly their satisfaction with their first-year experience at CSU, how they felt about themselves related to the transition, and sources of support utilized by students during their first year at CSU.  You also are interested in whether experiences differ depending on whether the student entered CSU right out of high school, right after completing an associate’s degree, or later as a non-traditional student.</a:t>
            </a:r>
          </a:p>
          <a:p>
            <a:pPr marL="0" marR="0" indent="0" algn="l">
              <a:spcBef>
                <a:spcPts val="0"/>
              </a:spcBef>
              <a:spcAft>
                <a:spcPts val="800"/>
              </a:spcAft>
              <a:buNone/>
            </a:pPr>
            <a:endParaRPr lang="en-US" sz="2400" b="0" i="0" dirty="0">
              <a:solidFill>
                <a:srgbClr val="000000"/>
              </a:solidFill>
              <a:effectLst/>
              <a:latin typeface="Calibri" panose="020F0502020204030204" pitchFamily="34" charset="0"/>
            </a:endParaRPr>
          </a:p>
          <a:p>
            <a:pPr lvl="1">
              <a:spcBef>
                <a:spcPts val="0"/>
              </a:spcBef>
              <a:spcAft>
                <a:spcPts val="1200"/>
              </a:spcAft>
              <a:buFont typeface="+mj-lt"/>
              <a:buAutoNum type="arabicPeriod"/>
            </a:pPr>
            <a:r>
              <a:rPr lang="en-US" sz="2200" b="1" i="0" dirty="0">
                <a:solidFill>
                  <a:srgbClr val="000000"/>
                </a:solidFill>
                <a:effectLst/>
                <a:latin typeface="Arial" panose="020B0604020202020204" pitchFamily="34" charset="0"/>
              </a:rPr>
              <a:t>Which interview method </a:t>
            </a:r>
            <a:r>
              <a:rPr lang="en-US" sz="2200" b="0" i="0" dirty="0">
                <a:solidFill>
                  <a:srgbClr val="000000"/>
                </a:solidFill>
                <a:effectLst/>
                <a:latin typeface="Arial" panose="020B0604020202020204" pitchFamily="34" charset="0"/>
              </a:rPr>
              <a:t>would you select for your study (Semi-Structured Interview, Unstructured Interview, or Focus Group Interview)?  Why would you choose this strategy?</a:t>
            </a:r>
            <a:endParaRPr lang="en-US" sz="2200" b="0" i="0" dirty="0">
              <a:solidFill>
                <a:srgbClr val="000000"/>
              </a:solidFill>
              <a:effectLst/>
              <a:latin typeface="Calibri" panose="020F0502020204030204" pitchFamily="34" charset="0"/>
            </a:endParaRPr>
          </a:p>
          <a:p>
            <a:pPr lvl="1">
              <a:spcBef>
                <a:spcPts val="0"/>
              </a:spcBef>
              <a:spcAft>
                <a:spcPts val="1200"/>
              </a:spcAft>
              <a:buFont typeface="+mj-lt"/>
              <a:buAutoNum type="arabicPeriod"/>
            </a:pPr>
            <a:r>
              <a:rPr lang="en-US" sz="2200" b="1" i="0" dirty="0">
                <a:solidFill>
                  <a:srgbClr val="000000"/>
                </a:solidFill>
                <a:effectLst/>
                <a:latin typeface="Arial" panose="020B0604020202020204" pitchFamily="34" charset="0"/>
              </a:rPr>
              <a:t>Write a list of 6-10 open-ended questions</a:t>
            </a:r>
            <a:r>
              <a:rPr lang="en-US" sz="2200" b="0" i="0" dirty="0">
                <a:solidFill>
                  <a:srgbClr val="000000"/>
                </a:solidFill>
                <a:effectLst/>
                <a:latin typeface="Arial" panose="020B0604020202020204" pitchFamily="34" charset="0"/>
              </a:rPr>
              <a:t> that could be used in a qualitative interview on this subject.  Questions can include follow-up questions.</a:t>
            </a:r>
            <a:endParaRPr lang="en-US" sz="2200" b="0" i="0" dirty="0">
              <a:solidFill>
                <a:srgbClr val="000000"/>
              </a:solidFill>
              <a:effectLst/>
              <a:latin typeface="Calibri" panose="020F0502020204030204" pitchFamily="34" charset="0"/>
            </a:endParaRPr>
          </a:p>
          <a:p>
            <a:pPr lvl="1">
              <a:spcBef>
                <a:spcPts val="0"/>
              </a:spcBef>
              <a:spcAft>
                <a:spcPts val="1200"/>
              </a:spcAft>
              <a:buFont typeface="+mj-lt"/>
              <a:buAutoNum type="arabicPeriod"/>
            </a:pPr>
            <a:r>
              <a:rPr lang="en-US" sz="2200" b="1" i="0" dirty="0">
                <a:solidFill>
                  <a:srgbClr val="000000"/>
                </a:solidFill>
                <a:effectLst/>
                <a:latin typeface="Arial" panose="020B0604020202020204" pitchFamily="34" charset="0"/>
              </a:rPr>
              <a:t>Where would you propose to conduct the interviews?  </a:t>
            </a:r>
            <a:r>
              <a:rPr lang="en-US" sz="2200" b="0" i="0" dirty="0">
                <a:solidFill>
                  <a:srgbClr val="000000"/>
                </a:solidFill>
                <a:effectLst/>
                <a:latin typeface="Arial" panose="020B0604020202020204" pitchFamily="34" charset="0"/>
              </a:rPr>
              <a:t>Why?</a:t>
            </a:r>
            <a:endParaRPr lang="en-US" sz="2200" b="0" i="0" dirty="0">
              <a:solidFill>
                <a:srgbClr val="000000"/>
              </a:solidFill>
              <a:effectLst/>
              <a:latin typeface="Calibri" panose="020F0502020204030204" pitchFamily="34" charset="0"/>
            </a:endParaRPr>
          </a:p>
          <a:p>
            <a:pPr lvl="1">
              <a:spcBef>
                <a:spcPts val="0"/>
              </a:spcBef>
              <a:spcAft>
                <a:spcPts val="1200"/>
              </a:spcAft>
              <a:buFont typeface="+mj-lt"/>
              <a:buAutoNum type="arabicPeriod"/>
            </a:pPr>
            <a:r>
              <a:rPr lang="en-US" sz="2200" b="0" i="0" dirty="0">
                <a:solidFill>
                  <a:srgbClr val="000000"/>
                </a:solidFill>
                <a:effectLst/>
                <a:latin typeface="Arial" panose="020B0604020202020204" pitchFamily="34" charset="0"/>
              </a:rPr>
              <a:t>Consider the issue of interviewer effect.  </a:t>
            </a:r>
            <a:r>
              <a:rPr lang="en-US" sz="2200" b="1" i="0" dirty="0">
                <a:solidFill>
                  <a:srgbClr val="000000"/>
                </a:solidFill>
                <a:effectLst/>
                <a:latin typeface="Arial" panose="020B0604020202020204" pitchFamily="34" charset="0"/>
              </a:rPr>
              <a:t>Do you think any of your background characteristics might have an impact on interview responses?  </a:t>
            </a:r>
            <a:r>
              <a:rPr lang="en-US" sz="2200" b="0" i="0" dirty="0">
                <a:solidFill>
                  <a:srgbClr val="000000"/>
                </a:solidFill>
                <a:effectLst/>
                <a:latin typeface="Arial" panose="020B0604020202020204" pitchFamily="34" charset="0"/>
              </a:rPr>
              <a:t>Why or why not?</a:t>
            </a:r>
            <a:endParaRPr lang="en-US" sz="2200" b="0" i="0"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17915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268D-2FBB-4FB4-A617-3ABDD70C9C9A}"/>
              </a:ext>
            </a:extLst>
          </p:cNvPr>
          <p:cNvSpPr>
            <a:spLocks noGrp="1"/>
          </p:cNvSpPr>
          <p:nvPr>
            <p:ph type="title"/>
          </p:nvPr>
        </p:nvSpPr>
        <p:spPr>
          <a:xfrm>
            <a:off x="116116" y="121128"/>
            <a:ext cx="11742056" cy="1492132"/>
          </a:xfrm>
        </p:spPr>
        <p:txBody>
          <a:bodyPr>
            <a:normAutofit fontScale="90000"/>
          </a:bodyPr>
          <a:lstStyle/>
          <a:p>
            <a:pPr algn="r"/>
            <a:r>
              <a:rPr lang="en-US" dirty="0"/>
              <a:t>Open-ended topic/structured response </a:t>
            </a:r>
            <a:br>
              <a:rPr lang="en-US" dirty="0"/>
            </a:br>
            <a:r>
              <a:rPr lang="en-US" dirty="0"/>
              <a:t>SOC 353</a:t>
            </a:r>
          </a:p>
        </p:txBody>
      </p:sp>
      <p:sp>
        <p:nvSpPr>
          <p:cNvPr id="3" name="Content Placeholder 2">
            <a:extLst>
              <a:ext uri="{FF2B5EF4-FFF2-40B4-BE49-F238E27FC236}">
                <a16:creationId xmlns:a16="http://schemas.microsoft.com/office/drawing/2014/main" id="{33A38F42-AA71-4B87-B8D0-AF3A4E650EDB}"/>
              </a:ext>
            </a:extLst>
          </p:cNvPr>
          <p:cNvSpPr>
            <a:spLocks noGrp="1"/>
          </p:cNvSpPr>
          <p:nvPr>
            <p:ph idx="1"/>
          </p:nvPr>
        </p:nvSpPr>
        <p:spPr>
          <a:xfrm>
            <a:off x="1251678" y="1874517"/>
            <a:ext cx="10178322" cy="4983483"/>
          </a:xfrm>
        </p:spPr>
        <p:txBody>
          <a:bodyPr>
            <a:normAutofit fontScale="62500" lnSpcReduction="20000"/>
          </a:bodyPr>
          <a:lstStyle/>
          <a:p>
            <a:pPr marL="0" marR="0" indent="0">
              <a:lnSpc>
                <a:spcPct val="107000"/>
              </a:lnSpc>
              <a:spcBef>
                <a:spcPts val="0"/>
              </a:spcBef>
              <a:spcAft>
                <a:spcPts val="800"/>
              </a:spcAft>
              <a:buNone/>
            </a:pPr>
            <a:r>
              <a:rPr lang="en-US" sz="2600" b="1" dirty="0">
                <a:effectLst/>
                <a:latin typeface="Arial" panose="020B0604020202020204" pitchFamily="34" charset="0"/>
              </a:rPr>
              <a:t>Initial Post</a:t>
            </a:r>
          </a:p>
          <a:p>
            <a:pPr marL="0" marR="0" indent="0">
              <a:lnSpc>
                <a:spcPct val="107000"/>
              </a:lnSpc>
              <a:spcBef>
                <a:spcPts val="0"/>
              </a:spcBef>
              <a:spcAft>
                <a:spcPts val="800"/>
              </a:spcAft>
              <a:buNone/>
            </a:pPr>
            <a:r>
              <a:rPr lang="en-US" sz="2600" dirty="0">
                <a:effectLst/>
                <a:latin typeface="Arial" panose="020B0604020202020204" pitchFamily="34" charset="0"/>
              </a:rPr>
              <a:t>Address the following in an initial post.  The research questions you write for this assignment can be ones you have written for a previous assignment or they can be new.  </a:t>
            </a:r>
            <a:endParaRPr lang="en-US" sz="2600" dirty="0">
              <a:effectLst/>
              <a:latin typeface="Calibri" panose="020F0502020204030204" pitchFamily="34" charset="0"/>
            </a:endParaRPr>
          </a:p>
          <a:p>
            <a:pPr marR="0">
              <a:lnSpc>
                <a:spcPct val="106000"/>
              </a:lnSpc>
              <a:spcBef>
                <a:spcPts val="0"/>
              </a:spcBef>
              <a:spcAft>
                <a:spcPts val="0"/>
              </a:spcAft>
              <a:buFont typeface="+mj-lt"/>
              <a:buAutoNum type="arabicPeriod"/>
            </a:pPr>
            <a:r>
              <a:rPr lang="en-US" sz="2600" dirty="0">
                <a:effectLst/>
                <a:highlight>
                  <a:srgbClr val="FFFF00"/>
                </a:highlight>
                <a:latin typeface="Arial" panose="020B0604020202020204" pitchFamily="34" charset="0"/>
              </a:rPr>
              <a:t>Write a research question</a:t>
            </a:r>
            <a:r>
              <a:rPr lang="en-US" sz="2600" dirty="0">
                <a:effectLst/>
                <a:latin typeface="Arial" panose="020B0604020202020204" pitchFamily="34" charset="0"/>
              </a:rPr>
              <a:t> that would best be addressed using a cross-sectional design.  Why would a cross-sectional study be appropriate?</a:t>
            </a:r>
            <a:endParaRPr lang="en-US" sz="2600" dirty="0">
              <a:effectLst/>
              <a:latin typeface="Calibri" panose="020F0502020204030204" pitchFamily="34" charset="0"/>
            </a:endParaRPr>
          </a:p>
          <a:p>
            <a:pPr marR="0">
              <a:lnSpc>
                <a:spcPct val="106000"/>
              </a:lnSpc>
              <a:spcBef>
                <a:spcPts val="0"/>
              </a:spcBef>
              <a:spcAft>
                <a:spcPts val="0"/>
              </a:spcAft>
              <a:buFont typeface="+mj-lt"/>
              <a:buAutoNum type="arabicPeriod"/>
            </a:pPr>
            <a:r>
              <a:rPr lang="en-US" sz="2600" dirty="0">
                <a:effectLst/>
                <a:latin typeface="Arial" panose="020B0604020202020204" pitchFamily="34" charset="0"/>
              </a:rPr>
              <a:t>Write a research question that would be best addressed using a longitudinal design.</a:t>
            </a:r>
            <a:endParaRPr lang="en-US" sz="2600" dirty="0">
              <a:effectLst/>
              <a:latin typeface="Calibri" panose="020F0502020204030204" pitchFamily="34" charset="0"/>
            </a:endParaRPr>
          </a:p>
          <a:p>
            <a:pPr marR="0">
              <a:lnSpc>
                <a:spcPct val="106000"/>
              </a:lnSpc>
              <a:spcBef>
                <a:spcPts val="0"/>
              </a:spcBef>
              <a:spcAft>
                <a:spcPts val="800"/>
              </a:spcAft>
              <a:buFont typeface="+mj-lt"/>
              <a:buAutoNum type="arabicPeriod"/>
            </a:pPr>
            <a:r>
              <a:rPr lang="en-US" sz="2600" dirty="0">
                <a:effectLst/>
                <a:latin typeface="Arial" panose="020B0604020202020204" pitchFamily="34" charset="0"/>
              </a:rPr>
              <a:t>For the longitudinal research question addressed in question 2, would you propose a trend study or a panel design?  Why would a panel or trend study be more appropriate?</a:t>
            </a:r>
            <a:endParaRPr lang="en-US" sz="2600" dirty="0">
              <a:effectLst/>
              <a:latin typeface="Calibri" panose="020F0502020204030204" pitchFamily="34" charset="0"/>
            </a:endParaRPr>
          </a:p>
          <a:p>
            <a:pPr marL="0" marR="0" indent="0">
              <a:lnSpc>
                <a:spcPct val="107000"/>
              </a:lnSpc>
              <a:spcBef>
                <a:spcPts val="0"/>
              </a:spcBef>
              <a:spcAft>
                <a:spcPts val="0"/>
              </a:spcAft>
              <a:buNone/>
            </a:pPr>
            <a:r>
              <a:rPr lang="en-US" sz="2600" dirty="0">
                <a:effectLst/>
                <a:latin typeface="Calibri" panose="020F0502020204030204" pitchFamily="34" charset="0"/>
              </a:rPr>
              <a:t> </a:t>
            </a:r>
          </a:p>
          <a:p>
            <a:pPr marL="0" marR="0" indent="0">
              <a:lnSpc>
                <a:spcPct val="107000"/>
              </a:lnSpc>
              <a:spcBef>
                <a:spcPts val="800"/>
              </a:spcBef>
              <a:spcAft>
                <a:spcPts val="600"/>
              </a:spcAft>
              <a:buNone/>
            </a:pPr>
            <a:r>
              <a:rPr lang="en-US" sz="2600" b="1" dirty="0">
                <a:effectLst/>
                <a:latin typeface="Arial" panose="020B0604020202020204" pitchFamily="34" charset="0"/>
              </a:rPr>
              <a:t>Responses</a:t>
            </a:r>
          </a:p>
          <a:p>
            <a:pPr marL="0" marR="0" indent="0">
              <a:lnSpc>
                <a:spcPct val="107000"/>
              </a:lnSpc>
              <a:spcBef>
                <a:spcPts val="0"/>
              </a:spcBef>
              <a:spcAft>
                <a:spcPts val="800"/>
              </a:spcAft>
              <a:buNone/>
            </a:pPr>
            <a:r>
              <a:rPr lang="en-US" sz="2600" dirty="0">
                <a:effectLst/>
                <a:latin typeface="Arial" panose="020B0604020202020204" pitchFamily="34" charset="0"/>
              </a:rPr>
              <a:t>Read your classmates posts and respond to a minimum of two.  </a:t>
            </a:r>
            <a:r>
              <a:rPr lang="en-US" sz="2600" dirty="0">
                <a:effectLst/>
                <a:highlight>
                  <a:srgbClr val="FFFF00"/>
                </a:highlight>
                <a:latin typeface="Arial" panose="020B0604020202020204" pitchFamily="34" charset="0"/>
              </a:rPr>
              <a:t>Your response must address at least one of the following two questions:</a:t>
            </a:r>
            <a:endParaRPr lang="en-US" sz="2600" dirty="0">
              <a:effectLst/>
              <a:highlight>
                <a:srgbClr val="FFFF00"/>
              </a:highlight>
              <a:latin typeface="Calibri" panose="020F0502020204030204" pitchFamily="34" charset="0"/>
            </a:endParaRPr>
          </a:p>
          <a:p>
            <a:pPr marR="0">
              <a:lnSpc>
                <a:spcPct val="106000"/>
              </a:lnSpc>
              <a:spcBef>
                <a:spcPts val="0"/>
              </a:spcBef>
              <a:spcAft>
                <a:spcPts val="0"/>
              </a:spcAft>
              <a:buFont typeface="+mj-lt"/>
              <a:buAutoNum type="arabicPeriod"/>
            </a:pPr>
            <a:r>
              <a:rPr lang="en-US" sz="2600" dirty="0">
                <a:effectLst/>
                <a:latin typeface="Arial" panose="020B0604020202020204" pitchFamily="34" charset="0"/>
              </a:rPr>
              <a:t>What would be the advantages and disadvantages of your classmates' proposed cross-sectional study for addressing the research question?</a:t>
            </a:r>
            <a:endParaRPr lang="en-US" sz="2600" dirty="0">
              <a:effectLst/>
              <a:latin typeface="Calibri" panose="020F0502020204030204" pitchFamily="34" charset="0"/>
            </a:endParaRPr>
          </a:p>
          <a:p>
            <a:pPr marR="0">
              <a:lnSpc>
                <a:spcPct val="106000"/>
              </a:lnSpc>
              <a:spcBef>
                <a:spcPts val="0"/>
              </a:spcBef>
              <a:spcAft>
                <a:spcPts val="800"/>
              </a:spcAft>
              <a:buFont typeface="+mj-lt"/>
              <a:buAutoNum type="arabicPeriod"/>
            </a:pPr>
            <a:r>
              <a:rPr lang="en-US" sz="2600" dirty="0">
                <a:effectLst/>
                <a:latin typeface="Arial" panose="020B0604020202020204" pitchFamily="34" charset="0"/>
              </a:rPr>
              <a:t>What would be the advantages and disadvantages of your classmates' proposed trend or panel design for addressing the research question?</a:t>
            </a:r>
            <a:endParaRPr lang="en-US" sz="2600" dirty="0">
              <a:effectLst/>
              <a:latin typeface="Calibri" panose="020F0502020204030204" pitchFamily="34" charset="0"/>
            </a:endParaRPr>
          </a:p>
          <a:p>
            <a:pPr marL="0" indent="0">
              <a:buNone/>
            </a:pPr>
            <a:r>
              <a:rPr lang="en-US" sz="2600" dirty="0">
                <a:effectLst/>
                <a:latin typeface="Arial" panose="020B0604020202020204" pitchFamily="34" charset="0"/>
              </a:rPr>
              <a:t>In your response, you may also ask classmates for clarification, give feedback on the research questions, or propose alternative designs with supporting evidence. </a:t>
            </a:r>
            <a:endParaRPr lang="en-US" sz="2600" dirty="0"/>
          </a:p>
        </p:txBody>
      </p:sp>
    </p:spTree>
    <p:extLst>
      <p:ext uri="{BB962C8B-B14F-4D97-AF65-F5344CB8AC3E}">
        <p14:creationId xmlns:p14="http://schemas.microsoft.com/office/powerpoint/2010/main" val="51945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B0CA-5D58-4EB4-996D-4AB9615B267E}"/>
              </a:ext>
            </a:extLst>
          </p:cNvPr>
          <p:cNvSpPr>
            <a:spLocks noGrp="1"/>
          </p:cNvSpPr>
          <p:nvPr>
            <p:ph type="title"/>
          </p:nvPr>
        </p:nvSpPr>
        <p:spPr/>
        <p:txBody>
          <a:bodyPr/>
          <a:lstStyle/>
          <a:p>
            <a:r>
              <a:rPr lang="en-US" dirty="0"/>
              <a:t>Opening question:</a:t>
            </a:r>
          </a:p>
        </p:txBody>
      </p:sp>
      <p:sp>
        <p:nvSpPr>
          <p:cNvPr id="3" name="Content Placeholder 2">
            <a:extLst>
              <a:ext uri="{FF2B5EF4-FFF2-40B4-BE49-F238E27FC236}">
                <a16:creationId xmlns:a16="http://schemas.microsoft.com/office/drawing/2014/main" id="{88D19EFE-AE0F-4603-A0CA-CD2B78431D5A}"/>
              </a:ext>
            </a:extLst>
          </p:cNvPr>
          <p:cNvSpPr>
            <a:spLocks noGrp="1"/>
          </p:cNvSpPr>
          <p:nvPr>
            <p:ph idx="1"/>
          </p:nvPr>
        </p:nvSpPr>
        <p:spPr/>
        <p:txBody>
          <a:bodyPr>
            <a:normAutofit/>
          </a:bodyPr>
          <a:lstStyle/>
          <a:p>
            <a:pPr marL="0" indent="0">
              <a:buNone/>
            </a:pPr>
            <a:r>
              <a:rPr lang="en-US" sz="2800" dirty="0"/>
              <a:t>If you have taught an online course before, what has been the biggest challenge?</a:t>
            </a:r>
          </a:p>
          <a:p>
            <a:pPr marL="0" indent="0">
              <a:buNone/>
            </a:pPr>
            <a:endParaRPr lang="en-US" sz="2800" dirty="0"/>
          </a:p>
          <a:p>
            <a:pPr marL="0" indent="0">
              <a:buNone/>
            </a:pPr>
            <a:r>
              <a:rPr lang="en-US" sz="2800" dirty="0"/>
              <a:t>Please type your answer in the Zoom chat.</a:t>
            </a:r>
          </a:p>
        </p:txBody>
      </p:sp>
    </p:spTree>
    <p:extLst>
      <p:ext uri="{BB962C8B-B14F-4D97-AF65-F5344CB8AC3E}">
        <p14:creationId xmlns:p14="http://schemas.microsoft.com/office/powerpoint/2010/main" val="327498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90E2-4062-7E4D-8277-064F5957A3FE}"/>
              </a:ext>
            </a:extLst>
          </p:cNvPr>
          <p:cNvSpPr>
            <a:spLocks noGrp="1"/>
          </p:cNvSpPr>
          <p:nvPr>
            <p:ph type="title"/>
          </p:nvPr>
        </p:nvSpPr>
        <p:spPr/>
        <p:txBody>
          <a:bodyPr>
            <a:normAutofit fontScale="90000"/>
          </a:bodyPr>
          <a:lstStyle/>
          <a:p>
            <a:r>
              <a:rPr lang="en-US"/>
              <a:t>Discussion board tip #3: strategies for providing feedback</a:t>
            </a:r>
          </a:p>
        </p:txBody>
      </p:sp>
      <p:sp>
        <p:nvSpPr>
          <p:cNvPr id="3" name="Content Placeholder 2">
            <a:extLst>
              <a:ext uri="{FF2B5EF4-FFF2-40B4-BE49-F238E27FC236}">
                <a16:creationId xmlns:a16="http://schemas.microsoft.com/office/drawing/2014/main" id="{E62B5DA6-1972-AE40-97A1-8DA020E7748F}"/>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1D180FB8-E2E7-E740-BFCE-6D4BDA5936A0}"/>
              </a:ext>
            </a:extLst>
          </p:cNvPr>
          <p:cNvGraphicFramePr>
            <a:graphicFrameLocks noGrp="1"/>
          </p:cNvGraphicFramePr>
          <p:nvPr>
            <p:extLst>
              <p:ext uri="{D42A27DB-BD31-4B8C-83A1-F6EECF244321}">
                <p14:modId xmlns:p14="http://schemas.microsoft.com/office/powerpoint/2010/main" val="3269147691"/>
              </p:ext>
            </p:extLst>
          </p:nvPr>
        </p:nvGraphicFramePr>
        <p:xfrm>
          <a:off x="1251677" y="2389163"/>
          <a:ext cx="10178321" cy="3354127"/>
        </p:xfrm>
        <a:graphic>
          <a:graphicData uri="http://schemas.openxmlformats.org/drawingml/2006/table">
            <a:tbl>
              <a:tblPr firstRow="1" bandRow="1">
                <a:tableStyleId>{5C22544A-7EE6-4342-B048-85BDC9FD1C3A}</a:tableStyleId>
              </a:tblPr>
              <a:tblGrid>
                <a:gridCol w="4434129">
                  <a:extLst>
                    <a:ext uri="{9D8B030D-6E8A-4147-A177-3AD203B41FA5}">
                      <a16:colId xmlns:a16="http://schemas.microsoft.com/office/drawing/2014/main" val="911983325"/>
                    </a:ext>
                  </a:extLst>
                </a:gridCol>
                <a:gridCol w="5744192">
                  <a:extLst>
                    <a:ext uri="{9D8B030D-6E8A-4147-A177-3AD203B41FA5}">
                      <a16:colId xmlns:a16="http://schemas.microsoft.com/office/drawing/2014/main" val="2381942696"/>
                    </a:ext>
                  </a:extLst>
                </a:gridCol>
              </a:tblGrid>
              <a:tr h="658974">
                <a:tc>
                  <a:txBody>
                    <a:bodyPr/>
                    <a:lstStyle/>
                    <a:p>
                      <a:r>
                        <a:rPr lang="en-US" sz="2100"/>
                        <a:t>Challenges</a:t>
                      </a:r>
                    </a:p>
                  </a:txBody>
                  <a:tcPr marL="108844" marR="108844" marT="54422" marB="54422"/>
                </a:tc>
                <a:tc>
                  <a:txBody>
                    <a:bodyPr/>
                    <a:lstStyle/>
                    <a:p>
                      <a:r>
                        <a:rPr lang="en-US" sz="2100"/>
                        <a:t>Solutions (hopefully!)</a:t>
                      </a:r>
                    </a:p>
                  </a:txBody>
                  <a:tcPr marL="108844" marR="108844" marT="54422" marB="54422"/>
                </a:tc>
                <a:extLst>
                  <a:ext uri="{0D108BD9-81ED-4DB2-BD59-A6C34878D82A}">
                    <a16:rowId xmlns:a16="http://schemas.microsoft.com/office/drawing/2014/main" val="4183350572"/>
                  </a:ext>
                </a:extLst>
              </a:tr>
              <a:tr h="1306149">
                <a:tc>
                  <a:txBody>
                    <a:bodyPr/>
                    <a:lstStyle/>
                    <a:p>
                      <a:r>
                        <a:rPr lang="en-US" sz="2100"/>
                        <a:t>Time consuming to facilitate</a:t>
                      </a:r>
                    </a:p>
                  </a:txBody>
                  <a:tcPr marL="108844" marR="108844" marT="54422" marB="54422"/>
                </a:tc>
                <a:tc>
                  <a:txBody>
                    <a:bodyPr/>
                    <a:lstStyle/>
                    <a:p>
                      <a:r>
                        <a:rPr lang="en-US" sz="2100" dirty="0"/>
                        <a:t>Don’t need to respond to every student</a:t>
                      </a:r>
                    </a:p>
                    <a:p>
                      <a:endParaRPr lang="en-US" sz="2100" dirty="0"/>
                    </a:p>
                    <a:p>
                      <a:r>
                        <a:rPr lang="en-US" sz="2100" dirty="0"/>
                        <a:t>Follow-up discussion posts</a:t>
                      </a:r>
                    </a:p>
                  </a:txBody>
                  <a:tcPr marL="108844" marR="108844" marT="54422" marB="54422"/>
                </a:tc>
                <a:extLst>
                  <a:ext uri="{0D108BD9-81ED-4DB2-BD59-A6C34878D82A}">
                    <a16:rowId xmlns:a16="http://schemas.microsoft.com/office/drawing/2014/main" val="256507754"/>
                  </a:ext>
                </a:extLst>
              </a:tr>
              <a:tr h="1231393">
                <a:tc>
                  <a:txBody>
                    <a:bodyPr/>
                    <a:lstStyle/>
                    <a:p>
                      <a:r>
                        <a:rPr lang="en-US" sz="2100"/>
                        <a:t>Labor-intensive to grade</a:t>
                      </a:r>
                    </a:p>
                  </a:txBody>
                  <a:tcPr marL="108844" marR="108844" marT="54422" marB="544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Provide general feedback via summary</a:t>
                      </a:r>
                    </a:p>
                    <a:p>
                      <a:endParaRPr lang="en-US" sz="2100" dirty="0"/>
                    </a:p>
                    <a:p>
                      <a:r>
                        <a:rPr lang="en-US" sz="2100" dirty="0"/>
                        <a:t>Use simple rubrics</a:t>
                      </a:r>
                    </a:p>
                    <a:p>
                      <a:endParaRPr lang="en-US" sz="2100" dirty="0"/>
                    </a:p>
                  </a:txBody>
                  <a:tcPr marL="108844" marR="108844" marT="54422" marB="54422"/>
                </a:tc>
                <a:extLst>
                  <a:ext uri="{0D108BD9-81ED-4DB2-BD59-A6C34878D82A}">
                    <a16:rowId xmlns:a16="http://schemas.microsoft.com/office/drawing/2014/main" val="1116117718"/>
                  </a:ext>
                </a:extLst>
              </a:tr>
            </a:tbl>
          </a:graphicData>
        </a:graphic>
      </p:graphicFrame>
    </p:spTree>
    <p:extLst>
      <p:ext uri="{BB962C8B-B14F-4D97-AF65-F5344CB8AC3E}">
        <p14:creationId xmlns:p14="http://schemas.microsoft.com/office/powerpoint/2010/main" val="417859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CED4-E0F7-4806-B8DD-8E21B1C38542}"/>
              </a:ext>
            </a:extLst>
          </p:cNvPr>
          <p:cNvSpPr>
            <a:spLocks noGrp="1"/>
          </p:cNvSpPr>
          <p:nvPr>
            <p:ph type="title"/>
          </p:nvPr>
        </p:nvSpPr>
        <p:spPr/>
        <p:txBody>
          <a:bodyPr/>
          <a:lstStyle/>
          <a:p>
            <a:r>
              <a:rPr lang="en-US"/>
              <a:t>discussion board rubric</a:t>
            </a:r>
          </a:p>
        </p:txBody>
      </p:sp>
      <p:pic>
        <p:nvPicPr>
          <p:cNvPr id="5" name="Content Placeholder 4">
            <a:extLst>
              <a:ext uri="{FF2B5EF4-FFF2-40B4-BE49-F238E27FC236}">
                <a16:creationId xmlns:a16="http://schemas.microsoft.com/office/drawing/2014/main" id="{C1210164-CEE0-4809-8AE9-31571EF2EB22}"/>
              </a:ext>
            </a:extLst>
          </p:cNvPr>
          <p:cNvPicPr>
            <a:picLocks noGrp="1" noChangeAspect="1"/>
          </p:cNvPicPr>
          <p:nvPr>
            <p:ph idx="1"/>
          </p:nvPr>
        </p:nvPicPr>
        <p:blipFill rotWithShape="1">
          <a:blip r:embed="rId2"/>
          <a:srcRect l="17084" t="24588" r="16150" b="10946"/>
          <a:stretch/>
        </p:blipFill>
        <p:spPr>
          <a:xfrm>
            <a:off x="1251679" y="1386840"/>
            <a:ext cx="10536864" cy="5720010"/>
          </a:xfrm>
        </p:spPr>
      </p:pic>
    </p:spTree>
    <p:extLst>
      <p:ext uri="{BB962C8B-B14F-4D97-AF65-F5344CB8AC3E}">
        <p14:creationId xmlns:p14="http://schemas.microsoft.com/office/powerpoint/2010/main" val="52133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5E3A-5439-4B2F-AFF9-C9A6745A2195}"/>
              </a:ext>
            </a:extLst>
          </p:cNvPr>
          <p:cNvSpPr>
            <a:spLocks noGrp="1"/>
          </p:cNvSpPr>
          <p:nvPr>
            <p:ph type="title"/>
          </p:nvPr>
        </p:nvSpPr>
        <p:spPr/>
        <p:txBody>
          <a:bodyPr/>
          <a:lstStyle/>
          <a:p>
            <a:r>
              <a:rPr lang="en-US"/>
              <a:t>To learn more:</a:t>
            </a:r>
          </a:p>
        </p:txBody>
      </p:sp>
      <p:sp>
        <p:nvSpPr>
          <p:cNvPr id="3" name="Content Placeholder 2">
            <a:extLst>
              <a:ext uri="{FF2B5EF4-FFF2-40B4-BE49-F238E27FC236}">
                <a16:creationId xmlns:a16="http://schemas.microsoft.com/office/drawing/2014/main" id="{B38B3F7D-A079-4193-A2B7-DEA60D98DE99}"/>
              </a:ext>
            </a:extLst>
          </p:cNvPr>
          <p:cNvSpPr>
            <a:spLocks noGrp="1"/>
          </p:cNvSpPr>
          <p:nvPr>
            <p:ph idx="1"/>
          </p:nvPr>
        </p:nvSpPr>
        <p:spPr>
          <a:xfrm>
            <a:off x="1251678" y="1874517"/>
            <a:ext cx="10178322" cy="4983483"/>
          </a:xfrm>
        </p:spPr>
        <p:txBody>
          <a:bodyPr>
            <a:normAutofit fontScale="62500" lnSpcReduction="20000"/>
          </a:bodyPr>
          <a:lstStyle/>
          <a:p>
            <a:pPr marL="0" indent="0">
              <a:buNone/>
            </a:pPr>
            <a:r>
              <a:rPr lang="en-US" sz="3400" dirty="0"/>
              <a:t>CSU Center for E-Learning:</a:t>
            </a:r>
          </a:p>
          <a:p>
            <a:r>
              <a:rPr lang="en-US" sz="3400" dirty="0"/>
              <a:t>Best practices in Online Teaching online course </a:t>
            </a:r>
          </a:p>
          <a:p>
            <a:r>
              <a:rPr lang="en-US" sz="3400" dirty="0"/>
              <a:t>Faculty Online Teaching and Design course </a:t>
            </a:r>
            <a:r>
              <a:rPr lang="en-US" sz="3400" dirty="0">
                <a:hlinkClick r:id="rId2"/>
              </a:rPr>
              <a:t>https://www.csuohio.edu/center-for-elearning/faculty-online-teaching-and-design-course</a:t>
            </a:r>
            <a:endParaRPr lang="en-US" sz="3400" dirty="0"/>
          </a:p>
          <a:p>
            <a:endParaRPr lang="en-US" sz="3400" dirty="0"/>
          </a:p>
          <a:p>
            <a:pPr marL="0" indent="0">
              <a:buNone/>
            </a:pPr>
            <a:r>
              <a:rPr lang="en-US" sz="3400" dirty="0"/>
              <a:t>CSU Center for Faculty Excellence Book Discussions:</a:t>
            </a:r>
          </a:p>
          <a:p>
            <a:r>
              <a:rPr lang="en-US" sz="3400" i="1" dirty="0"/>
              <a:t>Flipped Learning </a:t>
            </a:r>
            <a:r>
              <a:rPr lang="en-US" sz="3400" dirty="0"/>
              <a:t>by Robert Talbert (2017)</a:t>
            </a:r>
          </a:p>
          <a:p>
            <a:r>
              <a:rPr lang="en-US" sz="3400" i="1" dirty="0"/>
              <a:t>Small Teaching </a:t>
            </a:r>
            <a:r>
              <a:rPr lang="en-US" sz="3400" dirty="0"/>
              <a:t>by</a:t>
            </a:r>
            <a:r>
              <a:rPr lang="en-US" sz="3400" i="1" dirty="0"/>
              <a:t> </a:t>
            </a:r>
            <a:r>
              <a:rPr lang="en-US" sz="3400" dirty="0"/>
              <a:t>James Lang (2013)</a:t>
            </a:r>
          </a:p>
          <a:p>
            <a:r>
              <a:rPr lang="en-US" sz="3400" i="1" dirty="0"/>
              <a:t>Small Teaching Online </a:t>
            </a:r>
            <a:r>
              <a:rPr lang="en-US" sz="3400" dirty="0"/>
              <a:t>by Flower Darby with James Lang (2019)</a:t>
            </a:r>
          </a:p>
          <a:p>
            <a:pPr marL="0" indent="0">
              <a:buNone/>
            </a:pPr>
            <a:endParaRPr lang="en-US" sz="3400" i="1" dirty="0"/>
          </a:p>
          <a:p>
            <a:pPr marL="0" indent="0">
              <a:buNone/>
            </a:pPr>
            <a:r>
              <a:rPr lang="en-US" sz="3400" dirty="0"/>
              <a:t>Quick Guidebook:</a:t>
            </a:r>
          </a:p>
          <a:p>
            <a:pPr marL="0" marR="0">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Johnson, Aaron. 2013.  </a:t>
            </a:r>
            <a:r>
              <a:rPr lang="en-US" sz="3400" i="1" dirty="0">
                <a:effectLst/>
                <a:latin typeface="Calibri" panose="020F0502020204030204" pitchFamily="34" charset="0"/>
                <a:ea typeface="Calibri" panose="020F0502020204030204" pitchFamily="34" charset="0"/>
                <a:cs typeface="Times New Roman" panose="02020603050405020304" pitchFamily="18" charset="0"/>
              </a:rPr>
              <a:t>Excellent Online Teaching: Effective Strategies for a Successful Semester Online.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16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C887-D9E2-A440-ABE2-7C96CE6302DD}"/>
              </a:ext>
            </a:extLst>
          </p:cNvPr>
          <p:cNvSpPr>
            <a:spLocks noGrp="1"/>
          </p:cNvSpPr>
          <p:nvPr>
            <p:ph type="title"/>
          </p:nvPr>
        </p:nvSpPr>
        <p:spPr>
          <a:xfrm>
            <a:off x="1251678" y="3015343"/>
            <a:ext cx="10178322" cy="1492132"/>
          </a:xfrm>
        </p:spPr>
        <p:txBody>
          <a:bodyPr/>
          <a:lstStyle/>
          <a:p>
            <a:pPr algn="ctr"/>
            <a:r>
              <a:rPr lang="en-US" dirty="0"/>
              <a:t>Questions?</a:t>
            </a:r>
          </a:p>
        </p:txBody>
      </p:sp>
    </p:spTree>
    <p:extLst>
      <p:ext uri="{BB962C8B-B14F-4D97-AF65-F5344CB8AC3E}">
        <p14:creationId xmlns:p14="http://schemas.microsoft.com/office/powerpoint/2010/main" val="394661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E6B0-57F3-401A-BE3D-EC8D04F70903}"/>
              </a:ext>
            </a:extLst>
          </p:cNvPr>
          <p:cNvSpPr>
            <a:spLocks noGrp="1"/>
          </p:cNvSpPr>
          <p:nvPr>
            <p:ph type="title"/>
          </p:nvPr>
        </p:nvSpPr>
        <p:spPr/>
        <p:txBody>
          <a:bodyPr/>
          <a:lstStyle/>
          <a:p>
            <a:r>
              <a:rPr lang="en-US"/>
              <a:t>Wrap-up</a:t>
            </a:r>
          </a:p>
        </p:txBody>
      </p:sp>
      <p:sp>
        <p:nvSpPr>
          <p:cNvPr id="3" name="Content Placeholder 2">
            <a:extLst>
              <a:ext uri="{FF2B5EF4-FFF2-40B4-BE49-F238E27FC236}">
                <a16:creationId xmlns:a16="http://schemas.microsoft.com/office/drawing/2014/main" id="{FFA9C8B2-4CC7-4D85-9C83-3C724DA6F554}"/>
              </a:ext>
            </a:extLst>
          </p:cNvPr>
          <p:cNvSpPr>
            <a:spLocks noGrp="1"/>
          </p:cNvSpPr>
          <p:nvPr>
            <p:ph idx="1"/>
          </p:nvPr>
        </p:nvSpPr>
        <p:spPr/>
        <p:txBody>
          <a:bodyPr>
            <a:normAutofit fontScale="77500" lnSpcReduction="20000"/>
          </a:bodyPr>
          <a:lstStyle/>
          <a:p>
            <a:pPr marL="457200" lvl="1" indent="0">
              <a:buNone/>
            </a:pPr>
            <a:r>
              <a:rPr lang="en-US" sz="3200" dirty="0"/>
              <a:t>What’s one key take-away that you might use in an upcoming course?</a:t>
            </a:r>
          </a:p>
          <a:p>
            <a:pPr marL="457200" lvl="1" indent="0">
              <a:buNone/>
            </a:pPr>
            <a:endParaRPr lang="en-US" sz="3200" dirty="0"/>
          </a:p>
          <a:p>
            <a:pPr marL="457200" lvl="1" indent="0">
              <a:buNone/>
            </a:pPr>
            <a:r>
              <a:rPr lang="en-US" sz="3200" dirty="0"/>
              <a:t>Or</a:t>
            </a:r>
          </a:p>
          <a:p>
            <a:pPr marL="457200" lvl="1" indent="0">
              <a:buNone/>
            </a:pPr>
            <a:endParaRPr lang="en-US" sz="3200" dirty="0"/>
          </a:p>
          <a:p>
            <a:pPr marL="457200" lvl="1" indent="0">
              <a:buNone/>
            </a:pPr>
            <a:r>
              <a:rPr lang="en-US" sz="3200" dirty="0"/>
              <a:t>What’s one thing you do in your courses to help solve some of the issues addressed in this webinar?</a:t>
            </a:r>
          </a:p>
          <a:p>
            <a:pPr marL="457200" lvl="1" indent="0">
              <a:buNone/>
            </a:pPr>
            <a:endParaRPr lang="en-US" sz="3200" dirty="0"/>
          </a:p>
          <a:p>
            <a:pPr marL="457200" lvl="1" indent="0" algn="ctr">
              <a:buNone/>
            </a:pPr>
            <a:r>
              <a:rPr lang="en-US" sz="3200" dirty="0"/>
              <a:t>Share in the chat </a:t>
            </a:r>
            <a:r>
              <a:rPr lang="en-US"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57878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AD72-69B1-4A92-90C1-F69DACBD7138}"/>
              </a:ext>
            </a:extLst>
          </p:cNvPr>
          <p:cNvSpPr>
            <a:spLocks noGrp="1"/>
          </p:cNvSpPr>
          <p:nvPr>
            <p:ph type="title"/>
          </p:nvPr>
        </p:nvSpPr>
        <p:spPr/>
        <p:txBody>
          <a:bodyPr/>
          <a:lstStyle/>
          <a:p>
            <a:r>
              <a:rPr lang="en-US" dirty="0"/>
              <a:t>Opening question:</a:t>
            </a:r>
          </a:p>
        </p:txBody>
      </p:sp>
      <p:sp>
        <p:nvSpPr>
          <p:cNvPr id="3" name="Content Placeholder 2">
            <a:extLst>
              <a:ext uri="{FF2B5EF4-FFF2-40B4-BE49-F238E27FC236}">
                <a16:creationId xmlns:a16="http://schemas.microsoft.com/office/drawing/2014/main" id="{BBE52648-F64B-461A-B82F-0567ABE76AC7}"/>
              </a:ext>
            </a:extLst>
          </p:cNvPr>
          <p:cNvSpPr>
            <a:spLocks noGrp="1"/>
          </p:cNvSpPr>
          <p:nvPr>
            <p:ph idx="1"/>
          </p:nvPr>
        </p:nvSpPr>
        <p:spPr/>
        <p:txBody>
          <a:bodyPr/>
          <a:lstStyle/>
          <a:p>
            <a:pPr marL="0" indent="0">
              <a:buNone/>
            </a:pPr>
            <a:r>
              <a:rPr lang="en-US" sz="3200" dirty="0"/>
              <a:t>If you have taken an online course before, what has been the biggest challenge?</a:t>
            </a:r>
          </a:p>
          <a:p>
            <a:pPr marL="0" indent="0">
              <a:buNone/>
            </a:pPr>
            <a:endParaRPr lang="en-US" sz="3200" dirty="0"/>
          </a:p>
          <a:p>
            <a:pPr marL="0" indent="0">
              <a:buNone/>
            </a:pPr>
            <a:r>
              <a:rPr lang="en-US" sz="3200" dirty="0"/>
              <a:t>Please type your answer in the Zoom chat.</a:t>
            </a:r>
          </a:p>
          <a:p>
            <a:endParaRPr lang="en-US" dirty="0"/>
          </a:p>
        </p:txBody>
      </p:sp>
    </p:spTree>
    <p:extLst>
      <p:ext uri="{BB962C8B-B14F-4D97-AF65-F5344CB8AC3E}">
        <p14:creationId xmlns:p14="http://schemas.microsoft.com/office/powerpoint/2010/main" val="60564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637C-D23D-4467-9CAC-10581D739330}"/>
              </a:ext>
            </a:extLst>
          </p:cNvPr>
          <p:cNvSpPr>
            <a:spLocks noGrp="1"/>
          </p:cNvSpPr>
          <p:nvPr>
            <p:ph type="title"/>
          </p:nvPr>
        </p:nvSpPr>
        <p:spPr/>
        <p:txBody>
          <a:bodyPr/>
          <a:lstStyle/>
          <a:p>
            <a:r>
              <a:rPr lang="en-US"/>
              <a:t>Goal</a:t>
            </a:r>
          </a:p>
        </p:txBody>
      </p:sp>
      <p:sp>
        <p:nvSpPr>
          <p:cNvPr id="3" name="Content Placeholder 2">
            <a:extLst>
              <a:ext uri="{FF2B5EF4-FFF2-40B4-BE49-F238E27FC236}">
                <a16:creationId xmlns:a16="http://schemas.microsoft.com/office/drawing/2014/main" id="{E3204472-9A98-4C3A-8BF0-1F8F9A1ACC7F}"/>
              </a:ext>
            </a:extLst>
          </p:cNvPr>
          <p:cNvSpPr>
            <a:spLocks noGrp="1"/>
          </p:cNvSpPr>
          <p:nvPr>
            <p:ph idx="1"/>
          </p:nvPr>
        </p:nvSpPr>
        <p:spPr/>
        <p:txBody>
          <a:bodyPr/>
          <a:lstStyle/>
          <a:p>
            <a:pPr marL="0" indent="0">
              <a:buNone/>
            </a:pPr>
            <a:r>
              <a:rPr lang="en-US" sz="3200"/>
              <a:t>To improve student engagement in online courses and facilitate deeper learning</a:t>
            </a:r>
          </a:p>
          <a:p>
            <a:pPr marL="457200" indent="-457200">
              <a:buAutoNum type="arabicPeriod"/>
            </a:pPr>
            <a:endParaRPr lang="en-US"/>
          </a:p>
        </p:txBody>
      </p:sp>
    </p:spTree>
    <p:extLst>
      <p:ext uri="{BB962C8B-B14F-4D97-AF65-F5344CB8AC3E}">
        <p14:creationId xmlns:p14="http://schemas.microsoft.com/office/powerpoint/2010/main" val="38114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7EA6-7628-4079-9336-0B4DC18E29D6}"/>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733E70F1-8E47-43E8-9482-ECD8CDD4CF35}"/>
              </a:ext>
            </a:extLst>
          </p:cNvPr>
          <p:cNvSpPr>
            <a:spLocks noGrp="1"/>
          </p:cNvSpPr>
          <p:nvPr>
            <p:ph idx="1"/>
          </p:nvPr>
        </p:nvSpPr>
        <p:spPr>
          <a:xfrm>
            <a:off x="1251678" y="2053526"/>
            <a:ext cx="10178322" cy="3593591"/>
          </a:xfrm>
        </p:spPr>
        <p:txBody>
          <a:bodyPr>
            <a:normAutofit/>
          </a:bodyPr>
          <a:lstStyle/>
          <a:p>
            <a:pPr marL="0" indent="0">
              <a:buNone/>
            </a:pPr>
            <a:r>
              <a:rPr lang="en-US" sz="3200" dirty="0"/>
              <a:t>After this webinar you will be able to:</a:t>
            </a:r>
          </a:p>
          <a:p>
            <a:pPr marL="457200" indent="-457200">
              <a:buFont typeface="+mj-lt"/>
              <a:buAutoNum type="arabicPeriod"/>
            </a:pPr>
            <a:r>
              <a:rPr lang="en-US" sz="3200" dirty="0"/>
              <a:t>Incorporate some best practices in </a:t>
            </a:r>
            <a:r>
              <a:rPr lang="en-US" sz="3200" dirty="0">
                <a:solidFill>
                  <a:srgbClr val="FF0000"/>
                </a:solidFill>
              </a:rPr>
              <a:t>course design </a:t>
            </a:r>
            <a:r>
              <a:rPr lang="en-US" sz="3200" dirty="0"/>
              <a:t>to help students stay on track</a:t>
            </a:r>
          </a:p>
          <a:p>
            <a:pPr marL="457200" indent="-457200">
              <a:buFont typeface="+mj-lt"/>
              <a:buAutoNum type="arabicPeriod"/>
            </a:pPr>
            <a:r>
              <a:rPr lang="en-US" sz="3200" dirty="0"/>
              <a:t>Develop </a:t>
            </a:r>
            <a:r>
              <a:rPr lang="en-US" sz="3200" dirty="0">
                <a:solidFill>
                  <a:srgbClr val="FF0000"/>
                </a:solidFill>
              </a:rPr>
              <a:t>discussion board assignments </a:t>
            </a:r>
            <a:r>
              <a:rPr lang="en-US" sz="3200" dirty="0"/>
              <a:t>to keep students engaged with the course</a:t>
            </a:r>
          </a:p>
          <a:p>
            <a:pPr marL="457200" indent="-457200">
              <a:buFont typeface="+mj-lt"/>
              <a:buAutoNum type="arabicPeriod"/>
            </a:pPr>
            <a:r>
              <a:rPr lang="en-US" sz="3200" dirty="0"/>
              <a:t>Provide </a:t>
            </a:r>
            <a:r>
              <a:rPr lang="en-US" sz="3200" dirty="0">
                <a:solidFill>
                  <a:srgbClr val="FF0000"/>
                </a:solidFill>
              </a:rPr>
              <a:t>useful feedback </a:t>
            </a:r>
            <a:r>
              <a:rPr lang="en-US" sz="3200" dirty="0"/>
              <a:t>to students in a manageable way</a:t>
            </a:r>
            <a:endParaRPr lang="en-US" sz="3200" dirty="0">
              <a:solidFill>
                <a:srgbClr val="FF0000"/>
              </a:solidFill>
            </a:endParaRPr>
          </a:p>
        </p:txBody>
      </p:sp>
    </p:spTree>
    <p:extLst>
      <p:ext uri="{BB962C8B-B14F-4D97-AF65-F5344CB8AC3E}">
        <p14:creationId xmlns:p14="http://schemas.microsoft.com/office/powerpoint/2010/main" val="212948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BDF2-D0E3-4625-93BB-084FFB836BC8}"/>
              </a:ext>
            </a:extLst>
          </p:cNvPr>
          <p:cNvSpPr>
            <a:spLocks noGrp="1"/>
          </p:cNvSpPr>
          <p:nvPr>
            <p:ph type="title"/>
          </p:nvPr>
        </p:nvSpPr>
        <p:spPr/>
        <p:txBody>
          <a:bodyPr/>
          <a:lstStyle/>
          <a:p>
            <a:r>
              <a:rPr lang="en-US"/>
              <a:t>Special thanks</a:t>
            </a:r>
          </a:p>
        </p:txBody>
      </p:sp>
      <p:sp>
        <p:nvSpPr>
          <p:cNvPr id="3" name="Content Placeholder 2">
            <a:extLst>
              <a:ext uri="{FF2B5EF4-FFF2-40B4-BE49-F238E27FC236}">
                <a16:creationId xmlns:a16="http://schemas.microsoft.com/office/drawing/2014/main" id="{28D1B349-FD94-42AB-8DB0-A95AC00D4AFA}"/>
              </a:ext>
            </a:extLst>
          </p:cNvPr>
          <p:cNvSpPr>
            <a:spLocks noGrp="1"/>
          </p:cNvSpPr>
          <p:nvPr>
            <p:ph idx="1"/>
          </p:nvPr>
        </p:nvSpPr>
        <p:spPr/>
        <p:txBody>
          <a:bodyPr>
            <a:normAutofit/>
          </a:bodyPr>
          <a:lstStyle/>
          <a:p>
            <a:r>
              <a:rPr lang="en-US" sz="2800"/>
              <a:t>Center for E-Learning</a:t>
            </a:r>
          </a:p>
          <a:p>
            <a:r>
              <a:rPr lang="en-US" sz="2800"/>
              <a:t>Center for Faculty Excellence</a:t>
            </a:r>
          </a:p>
          <a:p>
            <a:r>
              <a:rPr lang="en-US" sz="2800"/>
              <a:t>CSU faculty</a:t>
            </a:r>
          </a:p>
        </p:txBody>
      </p:sp>
    </p:spTree>
    <p:extLst>
      <p:ext uri="{BB962C8B-B14F-4D97-AF65-F5344CB8AC3E}">
        <p14:creationId xmlns:p14="http://schemas.microsoft.com/office/powerpoint/2010/main" val="420747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5EAB-396A-4EB5-91B7-E0D312332AF5}"/>
              </a:ext>
            </a:extLst>
          </p:cNvPr>
          <p:cNvSpPr>
            <a:spLocks noGrp="1"/>
          </p:cNvSpPr>
          <p:nvPr>
            <p:ph type="title"/>
          </p:nvPr>
        </p:nvSpPr>
        <p:spPr/>
        <p:txBody>
          <a:bodyPr/>
          <a:lstStyle/>
          <a:p>
            <a:r>
              <a:rPr lang="en-US"/>
              <a:t>Face-to-Face Vs. </a:t>
            </a:r>
            <a:r>
              <a:rPr lang="en-US" err="1"/>
              <a:t>OnLINE</a:t>
            </a:r>
            <a:endParaRPr lang="en-US"/>
          </a:p>
        </p:txBody>
      </p:sp>
      <p:pic>
        <p:nvPicPr>
          <p:cNvPr id="5" name="Content Placeholder 4" descr="High school teacher calling on student in classroom">
            <a:extLst>
              <a:ext uri="{FF2B5EF4-FFF2-40B4-BE49-F238E27FC236}">
                <a16:creationId xmlns:a16="http://schemas.microsoft.com/office/drawing/2014/main" id="{B5068C60-66CC-4B12-B4A8-6A0C19636E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507" y="2525486"/>
            <a:ext cx="5185587" cy="3456214"/>
          </a:xfrm>
        </p:spPr>
      </p:pic>
      <p:pic>
        <p:nvPicPr>
          <p:cNvPr id="9" name="Picture 8" descr="Question mark on green pastel background">
            <a:extLst>
              <a:ext uri="{FF2B5EF4-FFF2-40B4-BE49-F238E27FC236}">
                <a16:creationId xmlns:a16="http://schemas.microsoft.com/office/drawing/2014/main" id="{195589D9-A593-4DAE-A20B-F15831C0C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114" y="2525486"/>
            <a:ext cx="4608284" cy="3456214"/>
          </a:xfrm>
          <a:prstGeom prst="rect">
            <a:avLst/>
          </a:prstGeom>
        </p:spPr>
      </p:pic>
    </p:spTree>
    <p:extLst>
      <p:ext uri="{BB962C8B-B14F-4D97-AF65-F5344CB8AC3E}">
        <p14:creationId xmlns:p14="http://schemas.microsoft.com/office/powerpoint/2010/main" val="154048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D749-5AFD-4753-A81D-84715789000B}"/>
              </a:ext>
            </a:extLst>
          </p:cNvPr>
          <p:cNvSpPr>
            <a:spLocks noGrp="1"/>
          </p:cNvSpPr>
          <p:nvPr>
            <p:ph type="title"/>
          </p:nvPr>
        </p:nvSpPr>
        <p:spPr/>
        <p:txBody>
          <a:bodyPr/>
          <a:lstStyle/>
          <a:p>
            <a:r>
              <a:rPr lang="en-US"/>
              <a:t>Course design Tip #1: </a:t>
            </a:r>
            <a:br>
              <a:rPr lang="en-US"/>
            </a:br>
            <a:r>
              <a:rPr lang="en-US"/>
              <a:t>CSU Blackboard template</a:t>
            </a:r>
          </a:p>
        </p:txBody>
      </p:sp>
      <p:sp>
        <p:nvSpPr>
          <p:cNvPr id="3" name="Content Placeholder 2">
            <a:extLst>
              <a:ext uri="{FF2B5EF4-FFF2-40B4-BE49-F238E27FC236}">
                <a16:creationId xmlns:a16="http://schemas.microsoft.com/office/drawing/2014/main" id="{8116FAE2-FD10-4208-AE6D-6E5C6A263A3C}"/>
              </a:ext>
            </a:extLst>
          </p:cNvPr>
          <p:cNvSpPr>
            <a:spLocks noGrp="1"/>
          </p:cNvSpPr>
          <p:nvPr>
            <p:ph idx="1"/>
          </p:nvPr>
        </p:nvSpPr>
        <p:spPr>
          <a:xfrm>
            <a:off x="1251678" y="2286001"/>
            <a:ext cx="10178322" cy="4317999"/>
          </a:xfrm>
        </p:spPr>
        <p:txBody>
          <a:bodyPr>
            <a:normAutofit/>
          </a:bodyPr>
          <a:lstStyle/>
          <a:p>
            <a:r>
              <a:rPr lang="en-US" sz="2400" dirty="0"/>
              <a:t>Request form: </a:t>
            </a:r>
            <a:r>
              <a:rPr lang="en-US" sz="2400" dirty="0">
                <a:hlinkClick r:id="rId3"/>
              </a:rPr>
              <a:t>https://www.csuohio.edu/center-for-elearning/csu-course-template</a:t>
            </a:r>
            <a:endParaRPr lang="en-US" sz="2400" dirty="0"/>
          </a:p>
          <a:p>
            <a:endParaRPr lang="en-US" sz="2400" dirty="0"/>
          </a:p>
          <a:p>
            <a:endParaRPr lang="en-US" sz="2400" dirty="0"/>
          </a:p>
          <a:p>
            <a:endParaRPr lang="en-US" sz="2400" dirty="0"/>
          </a:p>
          <a:p>
            <a:pPr marL="0" indent="0" algn="r">
              <a:buNone/>
            </a:pPr>
            <a:endParaRPr lang="en-US" sz="2400" dirty="0"/>
          </a:p>
          <a:p>
            <a:endParaRPr lang="en-US" sz="2400" dirty="0"/>
          </a:p>
          <a:p>
            <a:pPr marL="0" indent="0">
              <a:buNone/>
            </a:pPr>
            <a:r>
              <a:rPr lang="en-US" sz="2400" dirty="0"/>
              <a:t>		Click on the thumbnail for a quick tour.</a:t>
            </a:r>
          </a:p>
        </p:txBody>
      </p:sp>
      <p:pic>
        <p:nvPicPr>
          <p:cNvPr id="5" name="Picture 4">
            <a:hlinkClick r:id="rId4"/>
            <a:extLst>
              <a:ext uri="{FF2B5EF4-FFF2-40B4-BE49-F238E27FC236}">
                <a16:creationId xmlns:a16="http://schemas.microsoft.com/office/drawing/2014/main" id="{EB66A897-8C13-43EE-B918-A350C0B72457}"/>
              </a:ext>
            </a:extLst>
          </p:cNvPr>
          <p:cNvPicPr>
            <a:picLocks noChangeAspect="1"/>
          </p:cNvPicPr>
          <p:nvPr/>
        </p:nvPicPr>
        <p:blipFill>
          <a:blip r:embed="rId5"/>
          <a:stretch>
            <a:fillRect/>
          </a:stretch>
        </p:blipFill>
        <p:spPr>
          <a:xfrm>
            <a:off x="3379924" y="3324608"/>
            <a:ext cx="3985560" cy="2240783"/>
          </a:xfrm>
          <a:prstGeom prst="rect">
            <a:avLst/>
          </a:prstGeom>
        </p:spPr>
      </p:pic>
    </p:spTree>
    <p:extLst>
      <p:ext uri="{BB962C8B-B14F-4D97-AF65-F5344CB8AC3E}">
        <p14:creationId xmlns:p14="http://schemas.microsoft.com/office/powerpoint/2010/main" val="395118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0A32-FAF5-4846-BD46-3BF4D1452027}"/>
              </a:ext>
            </a:extLst>
          </p:cNvPr>
          <p:cNvSpPr>
            <a:spLocks noGrp="1"/>
          </p:cNvSpPr>
          <p:nvPr>
            <p:ph type="title"/>
          </p:nvPr>
        </p:nvSpPr>
        <p:spPr>
          <a:xfrm>
            <a:off x="1268007" y="349727"/>
            <a:ext cx="10178322" cy="1492132"/>
          </a:xfrm>
        </p:spPr>
        <p:txBody>
          <a:bodyPr/>
          <a:lstStyle/>
          <a:p>
            <a:r>
              <a:rPr lang="en-US"/>
              <a:t>Course design Tip #2: </a:t>
            </a:r>
            <a:br>
              <a:rPr lang="en-US"/>
            </a:br>
            <a:r>
              <a:rPr lang="en-US"/>
              <a:t>Learning modules/folders </a:t>
            </a:r>
          </a:p>
        </p:txBody>
      </p:sp>
      <p:pic>
        <p:nvPicPr>
          <p:cNvPr id="5" name="Content Placeholder 4" descr="Person in laboratory">
            <a:hlinkClick r:id="rId2"/>
            <a:extLst>
              <a:ext uri="{FF2B5EF4-FFF2-40B4-BE49-F238E27FC236}">
                <a16:creationId xmlns:a16="http://schemas.microsoft.com/office/drawing/2014/main" id="{C2BE820F-05C8-4474-9DB6-15D4E5E7F0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2435" y="3186434"/>
            <a:ext cx="5362708" cy="3594100"/>
          </a:xfrm>
        </p:spPr>
      </p:pic>
      <p:pic>
        <p:nvPicPr>
          <p:cNvPr id="7" name="Picture 6" descr="A person sitting at a desk&#10;&#10;Description automatically generated with medium confidence">
            <a:extLst>
              <a:ext uri="{FF2B5EF4-FFF2-40B4-BE49-F238E27FC236}">
                <a16:creationId xmlns:a16="http://schemas.microsoft.com/office/drawing/2014/main" id="{863550E3-6CDF-4C57-BCEA-DC560A8156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68007" y="1716442"/>
            <a:ext cx="3446931" cy="3446931"/>
          </a:xfrm>
          <a:prstGeom prst="rect">
            <a:avLst/>
          </a:prstGeom>
        </p:spPr>
      </p:pic>
      <p:sp>
        <p:nvSpPr>
          <p:cNvPr id="8" name="TextBox 7">
            <a:extLst>
              <a:ext uri="{FF2B5EF4-FFF2-40B4-BE49-F238E27FC236}">
                <a16:creationId xmlns:a16="http://schemas.microsoft.com/office/drawing/2014/main" id="{7C8D4988-D6A1-41D5-BCBA-78CD61816127}"/>
              </a:ext>
            </a:extLst>
          </p:cNvPr>
          <p:cNvSpPr txBox="1"/>
          <p:nvPr/>
        </p:nvSpPr>
        <p:spPr>
          <a:xfrm>
            <a:off x="1079500" y="4860472"/>
            <a:ext cx="1402443" cy="507831"/>
          </a:xfrm>
          <a:prstGeom prst="rect">
            <a:avLst/>
          </a:prstGeom>
          <a:noFill/>
        </p:spPr>
        <p:txBody>
          <a:bodyPr wrap="square" rtlCol="0">
            <a:spAutoFit/>
          </a:bodyPr>
          <a:lstStyle/>
          <a:p>
            <a:r>
              <a:rPr lang="en-US" sz="900">
                <a:hlinkClick r:id="rId5" tooltip="http://mylillibean.blogspot.com/2011/03/organization-station-addiction.html"/>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139407461"/>
      </p:ext>
    </p:extLst>
  </p:cSld>
  <p:clrMapOvr>
    <a:masterClrMapping/>
  </p:clrMapOvr>
</p:sld>
</file>

<file path=ppt/theme/theme1.xml><?xml version="1.0" encoding="utf-8"?>
<a:theme xmlns:a="http://schemas.openxmlformats.org/drawingml/2006/main" name="Badge">
  <a:themeElements>
    <a:clrScheme name="Custom 8">
      <a:dk1>
        <a:sysClr val="windowText" lastClr="000000"/>
      </a:dk1>
      <a:lt1>
        <a:sysClr val="window" lastClr="FFFFFF"/>
      </a:lt1>
      <a:dk2>
        <a:srgbClr val="171312"/>
      </a:dk2>
      <a:lt2>
        <a:srgbClr val="FFFFF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905</TotalTime>
  <Words>1500</Words>
  <Application>Microsoft Office PowerPoint</Application>
  <PresentationFormat>Widescreen</PresentationFormat>
  <Paragraphs>162</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Badge</vt:lpstr>
      <vt:lpstr>Using Course Design and Discussion boards to foster student learning in online courses</vt:lpstr>
      <vt:lpstr>Opening question:</vt:lpstr>
      <vt:lpstr>Opening question:</vt:lpstr>
      <vt:lpstr>Goal</vt:lpstr>
      <vt:lpstr>Learning objectives</vt:lpstr>
      <vt:lpstr>Special thanks</vt:lpstr>
      <vt:lpstr>Face-to-Face Vs. OnLINE</vt:lpstr>
      <vt:lpstr>Course design Tip #1:  CSU Blackboard template</vt:lpstr>
      <vt:lpstr>Course design Tip #2:  Learning modules/folders </vt:lpstr>
      <vt:lpstr>Course design Tip #3:  consistent deadlines</vt:lpstr>
      <vt:lpstr>To learn more about online course design:</vt:lpstr>
      <vt:lpstr>Discussion board assignments</vt:lpstr>
      <vt:lpstr>Discussion board Tip #1:  know Your purpose and communicate it</vt:lpstr>
      <vt:lpstr>Discussion board Tip #2: Ways to encourage student engagement</vt:lpstr>
      <vt:lpstr>CHOICE applications Prompt option 1:       SOC 201</vt:lpstr>
      <vt:lpstr>CHOICE applications Prompt OPTION 2: SOC 201</vt:lpstr>
      <vt:lpstr>CHOICE applications Prompt option 3: SOC 201</vt:lpstr>
      <vt:lpstr>Given scenario Prompt: SOC 353 </vt:lpstr>
      <vt:lpstr>Open-ended topic/structured response  SOC 353</vt:lpstr>
      <vt:lpstr>Discussion board tip #3: strategies for providing feedback</vt:lpstr>
      <vt:lpstr>discussion board rubric</vt:lpstr>
      <vt:lpstr>To learn more:</vt:lpstr>
      <vt:lpstr>Questions?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Students in Online Learning</dc:title>
  <dc:creator>Marnie S Rodriguez</dc:creator>
  <cp:lastModifiedBy>Marnie S Rodriguez</cp:lastModifiedBy>
  <cp:revision>2</cp:revision>
  <dcterms:created xsi:type="dcterms:W3CDTF">2021-02-01T22:22:59Z</dcterms:created>
  <dcterms:modified xsi:type="dcterms:W3CDTF">2021-03-15T16:00:31Z</dcterms:modified>
</cp:coreProperties>
</file>