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7" r:id="rId2"/>
    <p:sldId id="279" r:id="rId3"/>
    <p:sldId id="258" r:id="rId4"/>
    <p:sldId id="276" r:id="rId5"/>
    <p:sldId id="277" r:id="rId6"/>
    <p:sldId id="27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hfDDYeyOOm/c5d9PF931P5vNQv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7e19e15d6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27e19e15d6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988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336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840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1"/>
          <p:cNvGrpSpPr/>
          <p:nvPr/>
        </p:nvGrpSpPr>
        <p:grpSpPr>
          <a:xfrm>
            <a:off x="0" y="-8467"/>
            <a:ext cx="12192000" cy="6866467"/>
            <a:chOff x="0" y="-8467"/>
            <a:chExt cx="12192000" cy="6866467"/>
          </a:xfrm>
        </p:grpSpPr>
        <p:cxnSp>
          <p:nvCxnSpPr>
            <p:cNvPr id="24" name="Google Shape;24;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30"/>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0"/>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1"/>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1"/>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2"/>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2"/>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3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3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4"/>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5"/>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6"/>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4"/>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5"/>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5"/>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5"/>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8"/>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8"/>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9"/>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9"/>
          <p:cNvSpPr>
            <a:spLocks noGrp="1"/>
          </p:cNvSpPr>
          <p:nvPr>
            <p:ph type="pic" idx="2"/>
          </p:nvPr>
        </p:nvSpPr>
        <p:spPr>
          <a:xfrm>
            <a:off x="677334" y="609600"/>
            <a:ext cx="8596668" cy="3845718"/>
          </a:xfrm>
          <a:prstGeom prst="rect">
            <a:avLst/>
          </a:prstGeom>
          <a:noFill/>
          <a:ln>
            <a:noFill/>
          </a:ln>
        </p:spPr>
      </p:sp>
      <p:sp>
        <p:nvSpPr>
          <p:cNvPr id="86" name="Google Shape;86;p29"/>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0"/>
          <p:cNvGrpSpPr/>
          <p:nvPr/>
        </p:nvGrpSpPr>
        <p:grpSpPr>
          <a:xfrm>
            <a:off x="0" y="-8467"/>
            <a:ext cx="12192000" cy="6866467"/>
            <a:chOff x="0" y="-8467"/>
            <a:chExt cx="12192000" cy="6866467"/>
          </a:xfrm>
        </p:grpSpPr>
        <p:cxnSp>
          <p:nvCxnSpPr>
            <p:cNvPr id="7" name="Google Shape;7;p2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2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2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am02.safelinks.protection.outlook.com/?url=https%3A%2F%2Fcalendly.com%2F2063661-1&amp;data=04%7C01%7Cd.lenhart%40csuohio.edu%7C178f27f4728a4884116508d951efa7a5%7Cd7f3e79a943d4aceaeab209030807508%7C0%7C0%7C637630912018994193%7CUnknown%7CTWFpbGZsb3d8eyJWIjoiMC4wLjAwMDAiLCJQIjoiV2luMzIiLCJBTiI6Ik1haWwiLCJXVCI6Mn0%3D%7C1000&amp;sdata=zaCA772Rk4ICOQxBxzv1wDVEa0BXNT9lsb1JeDYmbCQ%3D&amp;reserved=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https://www.csuohio.edu/services-for-students/shopne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udentorgs@csuohio.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tudentorgs@csuohio.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7e19e15d61_0_5"/>
          <p:cNvSpPr txBox="1">
            <a:spLocks noGrp="1"/>
          </p:cNvSpPr>
          <p:nvPr>
            <p:ph type="ctrTitle"/>
          </p:nvPr>
        </p:nvSpPr>
        <p:spPr>
          <a:xfrm>
            <a:off x="399495" y="1898507"/>
            <a:ext cx="8874600" cy="16464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en-US" dirty="0" smtClean="0"/>
              <a:t>RSO Treasurer  </a:t>
            </a:r>
            <a:r>
              <a:rPr lang="en-US" dirty="0"/>
              <a:t>Training</a:t>
            </a:r>
            <a:endParaRPr dirty="0"/>
          </a:p>
        </p:txBody>
      </p:sp>
      <p:sp>
        <p:nvSpPr>
          <p:cNvPr id="150" name="Google Shape;150;g27e19e15d61_0_5"/>
          <p:cNvSpPr txBox="1">
            <a:spLocks noGrp="1"/>
          </p:cNvSpPr>
          <p:nvPr>
            <p:ph type="subTitle" idx="1"/>
          </p:nvPr>
        </p:nvSpPr>
        <p:spPr>
          <a:xfrm>
            <a:off x="1507067" y="4050833"/>
            <a:ext cx="7767000" cy="1096800"/>
          </a:xfrm>
          <a:prstGeom prst="rect">
            <a:avLst/>
          </a:prstGeom>
          <a:noFill/>
          <a:ln>
            <a:noFill/>
          </a:ln>
        </p:spPr>
        <p:txBody>
          <a:bodyPr spcFirstLastPara="1" wrap="square" lIns="91425" tIns="45700" rIns="91425" bIns="45700" anchor="t" anchorCtr="0">
            <a:normAutofit fontScale="92500" lnSpcReduction="20000"/>
          </a:bodyPr>
          <a:lstStyle/>
          <a:p>
            <a:pPr marL="0" lvl="0" indent="0" algn="r" rtl="0">
              <a:spcBef>
                <a:spcPts val="0"/>
              </a:spcBef>
              <a:spcAft>
                <a:spcPts val="0"/>
              </a:spcAft>
              <a:buSzPts val="1440"/>
              <a:buNone/>
            </a:pPr>
            <a:r>
              <a:rPr lang="en-US"/>
              <a:t>Presenter: Dan Lenhart, Marketing &amp; Web Specialist</a:t>
            </a:r>
            <a:endParaRPr/>
          </a:p>
          <a:p>
            <a:pPr marL="0" lvl="0" indent="0" algn="r" rtl="0">
              <a:spcBef>
                <a:spcPts val="1000"/>
              </a:spcBef>
              <a:spcAft>
                <a:spcPts val="0"/>
              </a:spcAft>
              <a:buSzPts val="1440"/>
              <a:buNone/>
            </a:pPr>
            <a:r>
              <a:rPr lang="en-US"/>
              <a:t>Student Center 343</a:t>
            </a:r>
            <a:br>
              <a:rPr lang="en-US"/>
            </a:br>
            <a:r>
              <a:rPr lang="en-US"/>
              <a:t>Center for Campus Engagement</a:t>
            </a:r>
            <a:br>
              <a:rPr lang="en-US"/>
            </a:br>
            <a:r>
              <a:rPr lang="en-US"/>
              <a:t>d.lenhart@csuohio.edu</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7"/>
          <p:cNvSpPr txBox="1">
            <a:spLocks noGrp="1"/>
          </p:cNvSpPr>
          <p:nvPr>
            <p:ph type="title"/>
          </p:nvPr>
        </p:nvSpPr>
        <p:spPr>
          <a:xfrm>
            <a:off x="677334" y="609600"/>
            <a:ext cx="8596668" cy="66878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Financial Request Timelines:</a:t>
            </a:r>
            <a:endParaRPr/>
          </a:p>
        </p:txBody>
      </p:sp>
      <p:sp>
        <p:nvSpPr>
          <p:cNvPr id="189" name="Google Shape;189;p7"/>
          <p:cNvSpPr txBox="1">
            <a:spLocks noGrp="1"/>
          </p:cNvSpPr>
          <p:nvPr>
            <p:ph type="body" idx="1"/>
          </p:nvPr>
        </p:nvSpPr>
        <p:spPr>
          <a:xfrm>
            <a:off x="357738" y="1703389"/>
            <a:ext cx="10011380" cy="510134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b="0" i="0" u="none" strike="noStrike"/>
              <a:t>Event Requests - Travel : 45 business days prior to departure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Event Requests : 45 business days to 5 business days based on classification type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Payment - Purchase Requests : 45 business days for contractual payments to 30 business days for all other purchase requests.</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Reimbursement - Purchase Requests : No later than 10 business days after purchase or return from travel</a:t>
            </a:r>
            <a:endParaRPr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8"/>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a:t>Explore your organizations Finance tool</a:t>
            </a:r>
            <a:br>
              <a:rPr lang="en-US" sz="2400" b="1" i="0" u="none" strike="noStrike"/>
            </a:br>
            <a:r>
              <a:rPr lang="en-US" sz="2400" b="0" i="0" u="none" strike="noStrike"/>
              <a:t>(Only Treasurers can use the Finance tool)</a:t>
            </a:r>
            <a:endParaRPr sz="4400"/>
          </a:p>
        </p:txBody>
      </p:sp>
      <p:sp>
        <p:nvSpPr>
          <p:cNvPr id="195" name="Google Shape;195;p8"/>
          <p:cNvSpPr txBox="1">
            <a:spLocks noGrp="1"/>
          </p:cNvSpPr>
          <p:nvPr>
            <p:ph type="body" idx="1"/>
          </p:nvPr>
        </p:nvSpPr>
        <p:spPr>
          <a:xfrm>
            <a:off x="133165" y="1645684"/>
            <a:ext cx="10670959" cy="429791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40"/>
              <a:buChar char="►"/>
            </a:pPr>
            <a:r>
              <a:rPr lang="en-US" sz="2800" b="0" i="0" u="none" strike="noStrike">
                <a:latin typeface="Arial"/>
                <a:ea typeface="Arial"/>
                <a:cs typeface="Arial"/>
                <a:sym typeface="Arial"/>
              </a:rPr>
              <a:t>Allocation Requests</a:t>
            </a:r>
            <a:endParaRPr sz="2800" b="0" i="0" u="none" strike="noStrike"/>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Complete all required fields</a:t>
            </a:r>
            <a:endParaRPr/>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Can combine multiple needs into one request</a:t>
            </a:r>
            <a:endParaRPr/>
          </a:p>
          <a:p>
            <a:pPr marL="742950" lvl="1" indent="-285750" algn="l" rtl="0">
              <a:spcBef>
                <a:spcPts val="1000"/>
              </a:spcBef>
              <a:spcAft>
                <a:spcPts val="0"/>
              </a:spcAft>
              <a:buSzPts val="1920"/>
              <a:buChar char="►"/>
            </a:pPr>
            <a:r>
              <a:rPr lang="en-US" sz="2400">
                <a:latin typeface="Arial"/>
                <a:ea typeface="Arial"/>
                <a:cs typeface="Arial"/>
                <a:sym typeface="Arial"/>
              </a:rPr>
              <a:t>Documentation must be submitted to support your request</a:t>
            </a:r>
            <a:endParaRPr sz="2400" b="0" i="0" u="none" strike="noStrike">
              <a:latin typeface="Arial"/>
              <a:ea typeface="Arial"/>
              <a:cs typeface="Arial"/>
              <a:sym typeface="Arial"/>
            </a:endParaRPr>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Application deadlines</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SGA will release their schedule. Found on the SGA VikesConnect page.</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SBA open all year until the funds run out.</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SCC have a separate allocating process (do not use budget requests)</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9"/>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dirty="0"/>
              <a:t>Explore your organizations Finance tool</a:t>
            </a:r>
            <a:br>
              <a:rPr lang="en-US" sz="2400" b="1" i="0" u="none" strike="noStrike" dirty="0"/>
            </a:br>
            <a:r>
              <a:rPr lang="en-US" sz="2400" b="0" i="0" u="none" strike="noStrike" dirty="0"/>
              <a:t>(Only Treasurers </a:t>
            </a:r>
            <a:r>
              <a:rPr lang="en-US" sz="2400" b="0" i="0" u="none" strike="noStrike" dirty="0" smtClean="0"/>
              <a:t>can </a:t>
            </a:r>
            <a:r>
              <a:rPr lang="en-US" sz="2400" b="0" i="0" u="none" strike="noStrike" dirty="0"/>
              <a:t>use the Finance tool)</a:t>
            </a:r>
            <a:endParaRPr sz="4400" dirty="0"/>
          </a:p>
        </p:txBody>
      </p:sp>
      <p:sp>
        <p:nvSpPr>
          <p:cNvPr id="201" name="Google Shape;201;p9"/>
          <p:cNvSpPr txBox="1">
            <a:spLocks noGrp="1"/>
          </p:cNvSpPr>
          <p:nvPr>
            <p:ph type="body" idx="1"/>
          </p:nvPr>
        </p:nvSpPr>
        <p:spPr>
          <a:xfrm>
            <a:off x="133165" y="1645685"/>
            <a:ext cx="10670959" cy="447103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dirty="0"/>
              <a:t>Expenditure Requests (Payment &amp; Reimbursement)</a:t>
            </a:r>
            <a:endParaRPr dirty="0"/>
          </a:p>
          <a:p>
            <a:pPr marL="0" lvl="0" indent="0" algn="l" rtl="0">
              <a:spcBef>
                <a:spcPts val="1000"/>
              </a:spcBef>
              <a:spcAft>
                <a:spcPts val="0"/>
              </a:spcAft>
              <a:buSzPts val="2560"/>
              <a:buNone/>
            </a:pPr>
            <a:endParaRPr sz="3200" dirty="0"/>
          </a:p>
          <a:p>
            <a:pPr marL="742950" lvl="1" indent="-285750" algn="l" rtl="0">
              <a:spcBef>
                <a:spcPts val="1000"/>
              </a:spcBef>
              <a:spcAft>
                <a:spcPts val="0"/>
              </a:spcAft>
              <a:buSzPts val="2560"/>
              <a:buChar char="►"/>
            </a:pPr>
            <a:r>
              <a:rPr lang="en-US" sz="3200" dirty="0"/>
              <a:t>Using Agency Account funds vs Approved Budget funds</a:t>
            </a:r>
            <a:endParaRPr dirty="0"/>
          </a:p>
          <a:p>
            <a:pPr marL="742950" lvl="1" indent="-285750" algn="l" rtl="0">
              <a:spcBef>
                <a:spcPts val="1000"/>
              </a:spcBef>
              <a:spcAft>
                <a:spcPts val="0"/>
              </a:spcAft>
              <a:buSzPts val="2560"/>
              <a:buChar char="►"/>
            </a:pPr>
            <a:r>
              <a:rPr lang="en-US" sz="3200" dirty="0"/>
              <a:t>Notify your advisor through email every time you submit a purchase request.</a:t>
            </a: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Expenditure Requests (Spending)	</a:t>
            </a:r>
            <a:endParaRPr/>
          </a:p>
        </p:txBody>
      </p:sp>
      <p:sp>
        <p:nvSpPr>
          <p:cNvPr id="207" name="Google Shape;207;p10"/>
          <p:cNvSpPr txBox="1">
            <a:spLocks noGrp="1"/>
          </p:cNvSpPr>
          <p:nvPr>
            <p:ph type="body" idx="1"/>
          </p:nvPr>
        </p:nvSpPr>
        <p:spPr>
          <a:xfrm>
            <a:off x="677334" y="1509205"/>
            <a:ext cx="8596668" cy="484720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For Promotional Items, use one of the three IUC vendors</a:t>
            </a:r>
            <a:endParaRPr/>
          </a:p>
          <a:p>
            <a:pPr marL="342900" lvl="0" indent="-342900" algn="l" rtl="0">
              <a:spcBef>
                <a:spcPts val="1000"/>
              </a:spcBef>
              <a:spcAft>
                <a:spcPts val="0"/>
              </a:spcAft>
              <a:buSzPts val="1440"/>
              <a:buChar char="►"/>
            </a:pPr>
            <a:r>
              <a:rPr lang="en-US"/>
              <a:t>For online orders, </a:t>
            </a:r>
            <a:r>
              <a:rPr lang="en-US" b="1"/>
              <a:t>do not place them yourself</a:t>
            </a:r>
            <a:r>
              <a:rPr lang="en-US"/>
              <a:t>. Submit request with information and we will make the purchase for you</a:t>
            </a:r>
            <a:endParaRPr/>
          </a:p>
          <a:p>
            <a:pPr marL="342900" lvl="0" indent="-342900" algn="l" rtl="0">
              <a:spcBef>
                <a:spcPts val="1000"/>
              </a:spcBef>
              <a:spcAft>
                <a:spcPts val="0"/>
              </a:spcAft>
              <a:buSzPts val="1440"/>
              <a:buChar char="►"/>
            </a:pPr>
            <a:r>
              <a:rPr lang="en-US"/>
              <a:t>If you need to make a purchase at a store, remember to request a tax exemption form, CSU will not reimburse state of Ohio sales tax.</a:t>
            </a:r>
            <a:endParaRPr/>
          </a:p>
          <a:p>
            <a:pPr marL="342900" lvl="0" indent="-342900" algn="l" rtl="0">
              <a:spcBef>
                <a:spcPts val="1000"/>
              </a:spcBef>
              <a:spcAft>
                <a:spcPts val="0"/>
              </a:spcAft>
              <a:buSzPts val="1440"/>
              <a:buChar char="►"/>
            </a:pPr>
            <a:r>
              <a:rPr lang="en-US"/>
              <a:t>Pay close attention to Food policies for on-campus food consumption.</a:t>
            </a:r>
            <a:endParaRPr/>
          </a:p>
          <a:p>
            <a:pPr marL="742950" lvl="1" indent="-285750" algn="l" rtl="0">
              <a:spcBef>
                <a:spcPts val="1000"/>
              </a:spcBef>
              <a:spcAft>
                <a:spcPts val="0"/>
              </a:spcAft>
              <a:buSzPts val="1280"/>
              <a:buChar char="►"/>
            </a:pPr>
            <a:r>
              <a:rPr lang="en-US"/>
              <a:t>Less than $300 use any food vendor</a:t>
            </a:r>
            <a:endParaRPr/>
          </a:p>
          <a:p>
            <a:pPr marL="742950" lvl="1" indent="-285750" algn="l" rtl="0">
              <a:spcBef>
                <a:spcPts val="1000"/>
              </a:spcBef>
              <a:spcAft>
                <a:spcPts val="0"/>
              </a:spcAft>
              <a:buSzPts val="1280"/>
              <a:buChar char="►"/>
            </a:pPr>
            <a:r>
              <a:rPr lang="en-US"/>
              <a:t>$301 to $749, use Viking Food Co. Catering or Rascal House</a:t>
            </a:r>
            <a:endParaRPr/>
          </a:p>
          <a:p>
            <a:pPr marL="742950" lvl="1" indent="-285750" algn="l" rtl="0">
              <a:spcBef>
                <a:spcPts val="1000"/>
              </a:spcBef>
              <a:spcAft>
                <a:spcPts val="0"/>
              </a:spcAft>
              <a:buSzPts val="1280"/>
              <a:buChar char="►"/>
            </a:pPr>
            <a:r>
              <a:rPr lang="en-US"/>
              <a:t>Above $750, use Viking Food Co. Catering </a:t>
            </a:r>
            <a:endParaRPr/>
          </a:p>
          <a:p>
            <a:pPr marL="742950" lvl="1" indent="-285750" algn="l" rtl="0">
              <a:spcBef>
                <a:spcPts val="1000"/>
              </a:spcBef>
              <a:spcAft>
                <a:spcPts val="0"/>
              </a:spcAft>
              <a:buSzPts val="1280"/>
              <a:buChar char="►"/>
            </a:pPr>
            <a:r>
              <a:rPr lang="en-US"/>
              <a:t>Need to have catering waiver, &amp; proof of insurance for exceptions</a:t>
            </a:r>
            <a:endParaRPr/>
          </a:p>
          <a:p>
            <a:pPr marL="342900" lvl="0" indent="-342900" algn="l" rtl="0">
              <a:spcBef>
                <a:spcPts val="1000"/>
              </a:spcBef>
              <a:spcAft>
                <a:spcPts val="0"/>
              </a:spcAft>
              <a:buSzPts val="1440"/>
              <a:buChar char="►"/>
            </a:pPr>
            <a:r>
              <a:rPr lang="en-US"/>
              <a:t>If you need to increase any catering orders, check with budget officer first.</a:t>
            </a:r>
            <a:endParaRPr/>
          </a:p>
          <a:p>
            <a:pPr marL="342900" lvl="0" indent="-342900" algn="l" rtl="0">
              <a:spcBef>
                <a:spcPts val="1000"/>
              </a:spcBef>
              <a:spcAft>
                <a:spcPts val="0"/>
              </a:spcAft>
              <a:buSzPts val="1440"/>
              <a:buChar char="►"/>
            </a:pPr>
            <a:r>
              <a:rPr lang="en-US"/>
              <a:t>All items ordered will be shipped to CSU, not individual’s homes</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Expenditure Requests (Reimbursements)	</a:t>
            </a:r>
            <a:endParaRPr/>
          </a:p>
        </p:txBody>
      </p:sp>
      <p:sp>
        <p:nvSpPr>
          <p:cNvPr id="213" name="Google Shape;213;p11"/>
          <p:cNvSpPr txBox="1">
            <a:spLocks noGrp="1"/>
          </p:cNvSpPr>
          <p:nvPr>
            <p:ph type="body" idx="1"/>
          </p:nvPr>
        </p:nvSpPr>
        <p:spPr>
          <a:xfrm>
            <a:off x="677334" y="1509205"/>
            <a:ext cx="8596668" cy="484720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CSU will not reimburse for state of Ohio sales tax. </a:t>
            </a:r>
            <a:endParaRPr/>
          </a:p>
          <a:p>
            <a:pPr marL="342900" lvl="0" indent="-342900" algn="l" rtl="0">
              <a:spcBef>
                <a:spcPts val="1000"/>
              </a:spcBef>
              <a:spcAft>
                <a:spcPts val="0"/>
              </a:spcAft>
              <a:buSzPts val="1440"/>
              <a:buChar char="►"/>
            </a:pPr>
            <a:r>
              <a:rPr lang="en-US"/>
              <a:t>CSU will not reimburse for any purchases made on Amazon or Apple websites. </a:t>
            </a:r>
            <a:endParaRPr/>
          </a:p>
          <a:p>
            <a:pPr marL="342900" lvl="0" indent="-342900" algn="l" rtl="0">
              <a:spcBef>
                <a:spcPts val="1000"/>
              </a:spcBef>
              <a:spcAft>
                <a:spcPts val="0"/>
              </a:spcAft>
              <a:buSzPts val="1440"/>
              <a:buChar char="►"/>
            </a:pPr>
            <a:r>
              <a:rPr lang="en-US"/>
              <a:t>If you need to make a purchase at a store, remember to request a tax exemption form, CSU will not reimburse state of Ohio sales tax.</a:t>
            </a:r>
            <a:endParaRPr/>
          </a:p>
          <a:p>
            <a:pPr marL="342900" lvl="0" indent="-342900" algn="l" rtl="0">
              <a:spcBef>
                <a:spcPts val="1000"/>
              </a:spcBef>
              <a:spcAft>
                <a:spcPts val="0"/>
              </a:spcAft>
              <a:buSzPts val="1440"/>
              <a:buChar char="►"/>
            </a:pPr>
            <a:r>
              <a:rPr lang="en-US"/>
              <a:t>If purchasing multiple items at a store, you submit only ONE request to reimburse.</a:t>
            </a:r>
            <a:endParaRPr/>
          </a:p>
          <a:p>
            <a:pPr marL="342900" lvl="0" indent="-342900" algn="l" rtl="0">
              <a:spcBef>
                <a:spcPts val="1000"/>
              </a:spcBef>
              <a:spcAft>
                <a:spcPts val="0"/>
              </a:spcAft>
              <a:buSzPts val="1440"/>
              <a:buChar char="►"/>
            </a:pPr>
            <a:r>
              <a:rPr lang="en-US"/>
              <a:t>If payment was made using credit/debit card, a copy of the card used, showing the name &amp; last four digits on the card, must also be attached. The name on the statement/card must match the person receiving the reimbursement.</a:t>
            </a:r>
            <a:endParaRPr/>
          </a:p>
          <a:p>
            <a:pPr marL="342900" lvl="0" indent="-342900" algn="l" rtl="0">
              <a:spcBef>
                <a:spcPts val="1000"/>
              </a:spcBef>
              <a:spcAft>
                <a:spcPts val="0"/>
              </a:spcAft>
              <a:buSzPts val="1440"/>
              <a:buChar char="►"/>
            </a:pPr>
            <a:r>
              <a:rPr lang="en-US"/>
              <a:t>Reimbursements which are paid for by funding awards must be submitted within 5 business days after an event and 10 days after travel.</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Organization Travel	</a:t>
            </a:r>
            <a:endParaRPr/>
          </a:p>
        </p:txBody>
      </p:sp>
      <p:sp>
        <p:nvSpPr>
          <p:cNvPr id="219" name="Google Shape;219;p12"/>
          <p:cNvSpPr txBox="1">
            <a:spLocks noGrp="1"/>
          </p:cNvSpPr>
          <p:nvPr>
            <p:ph type="body" idx="1"/>
          </p:nvPr>
        </p:nvSpPr>
        <p:spPr>
          <a:xfrm>
            <a:off x="677334" y="1521397"/>
            <a:ext cx="8596668" cy="419582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en-US"/>
              <a:t>Submit travel request via the Event tool in VikesConnect at least 45 days in advance of travel.</a:t>
            </a:r>
            <a:endParaRPr/>
          </a:p>
          <a:p>
            <a:pPr marL="342900" lvl="0" indent="-342900" algn="l" rtl="0">
              <a:spcBef>
                <a:spcPts val="1000"/>
              </a:spcBef>
              <a:spcAft>
                <a:spcPts val="0"/>
              </a:spcAft>
              <a:buSzPts val="1440"/>
              <a:buChar char="►"/>
            </a:pPr>
            <a:r>
              <a:rPr lang="en-US"/>
              <a:t>You must meet with our budget officer after submitting the request.</a:t>
            </a:r>
            <a:endParaRPr/>
          </a:p>
          <a:p>
            <a:pPr marL="342900" lvl="0" indent="-342900" algn="l" rtl="0">
              <a:spcBef>
                <a:spcPts val="1000"/>
              </a:spcBef>
              <a:spcAft>
                <a:spcPts val="0"/>
              </a:spcAft>
              <a:buSzPts val="1440"/>
              <a:buChar char="►"/>
            </a:pPr>
            <a:r>
              <a:rPr lang="en-US"/>
              <a:t>All travel forms MUST be completed prior to travel.</a:t>
            </a:r>
            <a:endParaRPr/>
          </a:p>
          <a:p>
            <a:pPr marL="342900" lvl="0" indent="-342900" algn="l" rtl="0">
              <a:spcBef>
                <a:spcPts val="1000"/>
              </a:spcBef>
              <a:spcAft>
                <a:spcPts val="0"/>
              </a:spcAft>
              <a:buSzPts val="1440"/>
              <a:buChar char="►"/>
            </a:pPr>
            <a:r>
              <a:rPr lang="en-US"/>
              <a:t>Emergency contact list MUST be submitted</a:t>
            </a:r>
            <a:endParaRPr/>
          </a:p>
          <a:p>
            <a:pPr marL="342900" lvl="0" indent="-342900" algn="l" rtl="0">
              <a:spcBef>
                <a:spcPts val="1000"/>
              </a:spcBef>
              <a:spcAft>
                <a:spcPts val="0"/>
              </a:spcAft>
              <a:buSzPts val="1440"/>
              <a:buChar char="►"/>
            </a:pPr>
            <a:r>
              <a:rPr lang="en-US"/>
              <a:t>Do NOT make your own travel arrangements. Our budget officer will do this.</a:t>
            </a:r>
            <a:endParaRPr/>
          </a:p>
          <a:p>
            <a:pPr marL="742950" lvl="1" indent="-285750" algn="l" rtl="0">
              <a:spcBef>
                <a:spcPts val="1000"/>
              </a:spcBef>
              <a:spcAft>
                <a:spcPts val="0"/>
              </a:spcAft>
              <a:buSzPts val="1280"/>
              <a:buChar char="►"/>
            </a:pPr>
            <a:r>
              <a:rPr lang="en-US"/>
              <a:t>This includes transportation (incl. rental cars), accommodations, conference fees, etc.</a:t>
            </a:r>
            <a:endParaRPr/>
          </a:p>
          <a:p>
            <a:pPr marL="342900" lvl="0" indent="-342900" algn="l" rtl="0">
              <a:spcBef>
                <a:spcPts val="1000"/>
              </a:spcBef>
              <a:spcAft>
                <a:spcPts val="0"/>
              </a:spcAft>
              <a:buSzPts val="1440"/>
              <a:buChar char="►"/>
            </a:pPr>
            <a:r>
              <a:rPr lang="en-US"/>
              <a:t>Each traveler must keep all receipts for reimbursement</a:t>
            </a:r>
            <a:endParaRPr/>
          </a:p>
          <a:p>
            <a:pPr marL="742950" lvl="1" indent="-285750" algn="l" rtl="0">
              <a:spcBef>
                <a:spcPts val="1000"/>
              </a:spcBef>
              <a:spcAft>
                <a:spcPts val="0"/>
              </a:spcAft>
              <a:buSzPts val="1280"/>
              <a:buChar char="►"/>
            </a:pPr>
            <a:r>
              <a:rPr lang="en-US"/>
              <a:t>Food receipts must list what was ordered. CSU does not reimburse for alcohol.</a:t>
            </a:r>
            <a:endParaRPr/>
          </a:p>
          <a:p>
            <a:pPr marL="742950" lvl="1" indent="-285750" algn="l" rtl="0">
              <a:spcBef>
                <a:spcPts val="1000"/>
              </a:spcBef>
              <a:spcAft>
                <a:spcPts val="0"/>
              </a:spcAft>
              <a:buSzPts val="1280"/>
              <a:buChar char="►"/>
            </a:pPr>
            <a:r>
              <a:rPr lang="en-US"/>
              <a:t>All reimbursements are submitted as purchase requests and done so at least 10 business days after travel is complete</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Events on Campus</a:t>
            </a:r>
            <a:endParaRPr/>
          </a:p>
        </p:txBody>
      </p:sp>
      <p:sp>
        <p:nvSpPr>
          <p:cNvPr id="225" name="Google Shape;225;p13"/>
          <p:cNvSpPr txBox="1">
            <a:spLocks noGrp="1"/>
          </p:cNvSpPr>
          <p:nvPr>
            <p:ph type="body" idx="1"/>
          </p:nvPr>
        </p:nvSpPr>
        <p:spPr>
          <a:xfrm>
            <a:off x="677334" y="1488613"/>
            <a:ext cx="8596668" cy="523178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Check CSU calendar on Conference Services website for room availability</a:t>
            </a:r>
            <a:endParaRPr/>
          </a:p>
          <a:p>
            <a:pPr marL="342900" lvl="0" indent="-342900" algn="l" rtl="0">
              <a:spcBef>
                <a:spcPts val="1000"/>
              </a:spcBef>
              <a:spcAft>
                <a:spcPts val="0"/>
              </a:spcAft>
              <a:buSzPts val="1440"/>
              <a:buChar char="►"/>
            </a:pPr>
            <a:r>
              <a:rPr lang="en-US"/>
              <a:t>Any contracts must be submitted at least 45 days in advance of event</a:t>
            </a:r>
            <a:endParaRPr/>
          </a:p>
          <a:p>
            <a:pPr marL="342900" lvl="0" indent="-342900" algn="l" rtl="0">
              <a:spcBef>
                <a:spcPts val="1000"/>
              </a:spcBef>
              <a:spcAft>
                <a:spcPts val="0"/>
              </a:spcAft>
              <a:buSzPts val="1440"/>
              <a:buChar char="►"/>
            </a:pPr>
            <a:r>
              <a:rPr lang="en-US"/>
              <a:t>Follow Classification Timelines for all events (found both in RSO manual and event request form)</a:t>
            </a:r>
            <a:endParaRPr/>
          </a:p>
          <a:p>
            <a:pPr marL="342900" lvl="0" indent="-342900" algn="l" rtl="0">
              <a:spcBef>
                <a:spcPts val="1000"/>
              </a:spcBef>
              <a:spcAft>
                <a:spcPts val="0"/>
              </a:spcAft>
              <a:buSzPts val="1440"/>
              <a:buChar char="►"/>
            </a:pPr>
            <a:r>
              <a:rPr lang="en-US"/>
              <a:t>Schedule event carefully if you are requesting funding. RSOs should secure funding first before making event arrangements</a:t>
            </a:r>
            <a:endParaRPr/>
          </a:p>
          <a:p>
            <a:pPr marL="342900" lvl="0" indent="-342900" algn="l" rtl="0">
              <a:spcBef>
                <a:spcPts val="1000"/>
              </a:spcBef>
              <a:spcAft>
                <a:spcPts val="0"/>
              </a:spcAft>
              <a:buSzPts val="1440"/>
              <a:buChar char="►"/>
            </a:pPr>
            <a:r>
              <a:rPr lang="en-US"/>
              <a:t>Consider additional costs</a:t>
            </a:r>
            <a:endParaRPr/>
          </a:p>
          <a:p>
            <a:pPr marL="742950" lvl="1" indent="-285750" algn="l" rtl="0">
              <a:spcBef>
                <a:spcPts val="1000"/>
              </a:spcBef>
              <a:spcAft>
                <a:spcPts val="0"/>
              </a:spcAft>
              <a:buSzPts val="1280"/>
              <a:buChar char="►"/>
            </a:pPr>
            <a:r>
              <a:rPr lang="en-US"/>
              <a:t>Set-up fees</a:t>
            </a:r>
            <a:endParaRPr/>
          </a:p>
          <a:p>
            <a:pPr marL="742950" lvl="1" indent="-285750" algn="l" rtl="0">
              <a:spcBef>
                <a:spcPts val="1000"/>
              </a:spcBef>
              <a:spcAft>
                <a:spcPts val="0"/>
              </a:spcAft>
              <a:buSzPts val="1280"/>
              <a:buChar char="►"/>
            </a:pPr>
            <a:r>
              <a:rPr lang="en-US"/>
              <a:t>Equipment fees</a:t>
            </a:r>
            <a:endParaRPr/>
          </a:p>
          <a:p>
            <a:pPr marL="742950" lvl="1" indent="-285750" algn="l" rtl="0">
              <a:spcBef>
                <a:spcPts val="1000"/>
              </a:spcBef>
              <a:spcAft>
                <a:spcPts val="0"/>
              </a:spcAft>
              <a:buSzPts val="1280"/>
              <a:buChar char="►"/>
            </a:pPr>
            <a:r>
              <a:rPr lang="en-US"/>
              <a:t>Housekeeping fees</a:t>
            </a:r>
            <a:endParaRPr/>
          </a:p>
          <a:p>
            <a:pPr marL="742950" lvl="1" indent="-285750" algn="l" rtl="0">
              <a:spcBef>
                <a:spcPts val="1000"/>
              </a:spcBef>
              <a:spcAft>
                <a:spcPts val="0"/>
              </a:spcAft>
              <a:buSzPts val="1280"/>
              <a:buChar char="►"/>
            </a:pPr>
            <a:r>
              <a:rPr lang="en-US"/>
              <a:t>Security fees</a:t>
            </a:r>
            <a:endParaRPr/>
          </a:p>
          <a:p>
            <a:pPr marL="342900" lvl="0" indent="-342900" algn="l" rtl="0">
              <a:spcBef>
                <a:spcPts val="1000"/>
              </a:spcBef>
              <a:spcAft>
                <a:spcPts val="0"/>
              </a:spcAft>
              <a:buSzPts val="1440"/>
              <a:buChar char="►"/>
            </a:pPr>
            <a:r>
              <a:rPr lang="en-US"/>
              <a:t>Pay attention to cancellation policies</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4"/>
          <p:cNvSpPr txBox="1">
            <a:spLocks noGrp="1"/>
          </p:cNvSpPr>
          <p:nvPr>
            <p:ph type="title"/>
          </p:nvPr>
        </p:nvSpPr>
        <p:spPr>
          <a:xfrm>
            <a:off x="677334" y="609600"/>
            <a:ext cx="8596668" cy="588579"/>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US"/>
              <a:t>Agency Account Deposits</a:t>
            </a:r>
            <a:endParaRPr/>
          </a:p>
        </p:txBody>
      </p:sp>
      <p:sp>
        <p:nvSpPr>
          <p:cNvPr id="231" name="Google Shape;231;p14"/>
          <p:cNvSpPr txBox="1">
            <a:spLocks noGrp="1"/>
          </p:cNvSpPr>
          <p:nvPr>
            <p:ph type="body" idx="1"/>
          </p:nvPr>
        </p:nvSpPr>
        <p:spPr>
          <a:xfrm>
            <a:off x="470597" y="1391009"/>
            <a:ext cx="9389944" cy="1346702"/>
          </a:xfrm>
          <a:prstGeom prst="rect">
            <a:avLst/>
          </a:prstGeom>
          <a:noFill/>
          <a:ln>
            <a:noFill/>
          </a:ln>
        </p:spPr>
        <p:txBody>
          <a:bodyPr spcFirstLastPara="1" wrap="square" lIns="91425" tIns="45700" rIns="91425" bIns="45700" anchor="t" anchorCtr="0">
            <a:normAutofit fontScale="92500"/>
          </a:bodyPr>
          <a:lstStyle/>
          <a:p>
            <a:pPr marL="0" lvl="0" indent="0" algn="l" rtl="0">
              <a:spcBef>
                <a:spcPts val="0"/>
              </a:spcBef>
              <a:spcAft>
                <a:spcPts val="0"/>
              </a:spcAft>
              <a:buSzPts val="1600"/>
              <a:buNone/>
            </a:pPr>
            <a:r>
              <a:rPr lang="en-US" sz="2000" b="0" i="0">
                <a:solidFill>
                  <a:srgbClr val="333333"/>
                </a:solidFill>
              </a:rPr>
              <a:t>Create your deposit using the Finance Tool in VikesConnect</a:t>
            </a:r>
            <a:endParaRPr/>
          </a:p>
          <a:p>
            <a:pPr marL="0" lvl="0" indent="0" algn="l" rtl="0">
              <a:spcBef>
                <a:spcPts val="1000"/>
              </a:spcBef>
              <a:spcAft>
                <a:spcPts val="0"/>
              </a:spcAft>
              <a:buSzPts val="1600"/>
              <a:buNone/>
            </a:pPr>
            <a:r>
              <a:rPr lang="en-US" sz="2000">
                <a:solidFill>
                  <a:srgbClr val="333333"/>
                </a:solidFill>
              </a:rPr>
              <a:t>Link to Budget Officer’s calendar is in the form: </a:t>
            </a:r>
            <a:r>
              <a:rPr lang="en-US" b="1"/>
              <a:t>:  </a:t>
            </a:r>
            <a:r>
              <a:rPr lang="en-US" b="1" u="sng">
                <a:solidFill>
                  <a:schemeClr val="hlink"/>
                </a:solidFill>
                <a:hlinkClick r:id="rId3"/>
              </a:rPr>
              <a:t>https://calendly.com/2063661-1</a:t>
            </a:r>
            <a:endParaRPr/>
          </a:p>
          <a:p>
            <a:pPr marL="0" lvl="0" indent="0" algn="l" rtl="0">
              <a:spcBef>
                <a:spcPts val="1000"/>
              </a:spcBef>
              <a:spcAft>
                <a:spcPts val="0"/>
              </a:spcAft>
              <a:buSzPts val="1600"/>
              <a:buNone/>
            </a:pPr>
            <a:r>
              <a:rPr lang="en-US" sz="2000">
                <a:solidFill>
                  <a:srgbClr val="333333"/>
                </a:solidFill>
              </a:rPr>
              <a:t>Make an appointment with Budget Officer and bring cash and checks for deposit</a:t>
            </a:r>
            <a:endParaRPr/>
          </a:p>
        </p:txBody>
      </p:sp>
      <p:pic>
        <p:nvPicPr>
          <p:cNvPr id="232" name="Google Shape;232;p14"/>
          <p:cNvPicPr preferRelativeResize="0"/>
          <p:nvPr/>
        </p:nvPicPr>
        <p:blipFill rotWithShape="1">
          <a:blip r:embed="rId4">
            <a:alphaModFix/>
          </a:blip>
          <a:srcRect/>
          <a:stretch/>
        </p:blipFill>
        <p:spPr>
          <a:xfrm>
            <a:off x="879025" y="3438753"/>
            <a:ext cx="7816576" cy="2965101"/>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5"/>
          <p:cNvSpPr txBox="1">
            <a:spLocks noGrp="1"/>
          </p:cNvSpPr>
          <p:nvPr>
            <p:ph type="title"/>
          </p:nvPr>
        </p:nvSpPr>
        <p:spPr>
          <a:xfrm>
            <a:off x="677334" y="609600"/>
            <a:ext cx="8596668" cy="81082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ShopNet</a:t>
            </a:r>
            <a:endParaRPr/>
          </a:p>
        </p:txBody>
      </p:sp>
      <p:sp>
        <p:nvSpPr>
          <p:cNvPr id="238" name="Google Shape;238;p15"/>
          <p:cNvSpPr txBox="1">
            <a:spLocks noGrp="1"/>
          </p:cNvSpPr>
          <p:nvPr>
            <p:ph type="body" idx="1"/>
          </p:nvPr>
        </p:nvSpPr>
        <p:spPr>
          <a:xfrm>
            <a:off x="677334" y="1619051"/>
            <a:ext cx="8596668" cy="27742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a:t>ShopNet is used by Cleveland State University departments to allow customers to select and pay for a variety of items on the web using their credit card. Recognized CSU student organizations may submit a request to set up a ShopNet item to accept payments for things such as organization dues, application fees, event entrance fees or other organization items.</a:t>
            </a:r>
            <a:endParaRPr/>
          </a:p>
          <a:p>
            <a:pPr marL="0" lvl="0" indent="0" algn="l" rtl="0">
              <a:spcBef>
                <a:spcPts val="1000"/>
              </a:spcBef>
              <a:spcAft>
                <a:spcPts val="0"/>
              </a:spcAft>
              <a:buSzPts val="1440"/>
              <a:buNone/>
            </a:pPr>
            <a:endParaRPr/>
          </a:p>
          <a:p>
            <a:pPr marL="0" lvl="0" indent="0" algn="ctr" rtl="0">
              <a:spcBef>
                <a:spcPts val="1000"/>
              </a:spcBef>
              <a:spcAft>
                <a:spcPts val="0"/>
              </a:spcAft>
              <a:buSzPts val="1440"/>
              <a:buNone/>
            </a:pPr>
            <a:r>
              <a:rPr lang="en-US" b="1"/>
              <a:t>For instructions on requesting set-up and details on using, go to: </a:t>
            </a:r>
            <a:r>
              <a:rPr lang="en-US" b="1" u="sng">
                <a:solidFill>
                  <a:schemeClr val="hlink"/>
                </a:solidFill>
                <a:hlinkClick r:id="rId3"/>
              </a:rPr>
              <a:t>https://www.csuohio.edu/services-for-students/shopnet</a:t>
            </a:r>
            <a:r>
              <a:rPr lang="en-US" b="1"/>
              <a:t> </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Fundraising Activities</a:t>
            </a:r>
            <a:endParaRPr/>
          </a:p>
        </p:txBody>
      </p:sp>
      <p:sp>
        <p:nvSpPr>
          <p:cNvPr id="244" name="Google Shape;244;p16"/>
          <p:cNvSpPr txBox="1">
            <a:spLocks noGrp="1"/>
          </p:cNvSpPr>
          <p:nvPr>
            <p:ph type="body" idx="1"/>
          </p:nvPr>
        </p:nvSpPr>
        <p:spPr>
          <a:xfrm>
            <a:off x="677334" y="1603540"/>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en-US"/>
              <a:t>Please check with CCE at </a:t>
            </a:r>
            <a:r>
              <a:rPr lang="en-US" u="sng">
                <a:solidFill>
                  <a:schemeClr val="hlink"/>
                </a:solidFill>
                <a:hlinkClick r:id="rId3"/>
              </a:rPr>
              <a:t>studentorgs@csuohio.edu</a:t>
            </a:r>
            <a:r>
              <a:rPr lang="en-US"/>
              <a:t> before you conduct your fundraiser to ensure you are following policies.</a:t>
            </a:r>
            <a:endParaRPr/>
          </a:p>
          <a:p>
            <a:pPr marL="342900" lvl="0" indent="-342900" algn="l" rtl="0">
              <a:spcBef>
                <a:spcPts val="1000"/>
              </a:spcBef>
              <a:spcAft>
                <a:spcPts val="0"/>
              </a:spcAft>
              <a:buSzPts val="1440"/>
              <a:buChar char="►"/>
            </a:pPr>
            <a:r>
              <a:rPr lang="en-US"/>
              <a:t>No form of gambling activities (50/50 raffles, games of chance, squares, etc.) are not permitted for RSOs unless they are considered a nonprofit organization by the IRS. CSU is NOT a 501 (c) (3) organization. It is a state institution.</a:t>
            </a:r>
            <a:endParaRPr/>
          </a:p>
          <a:p>
            <a:pPr marL="342900" lvl="0" indent="-342900" algn="l" rtl="0">
              <a:spcBef>
                <a:spcPts val="1000"/>
              </a:spcBef>
              <a:spcAft>
                <a:spcPts val="0"/>
              </a:spcAft>
              <a:buSzPts val="1440"/>
              <a:buChar char="►"/>
            </a:pPr>
            <a:r>
              <a:rPr lang="en-US"/>
              <a:t>All money raised must be deposited within 24 hours, unless the fundraiser is held on a weekend. In that case, money is deposited that Monday. Complete the deposit request form in VikesConnect.</a:t>
            </a:r>
            <a:endParaRPr/>
          </a:p>
          <a:p>
            <a:pPr marL="342900" lvl="0" indent="-342900" algn="l" rtl="0">
              <a:spcBef>
                <a:spcPts val="1000"/>
              </a:spcBef>
              <a:spcAft>
                <a:spcPts val="0"/>
              </a:spcAft>
              <a:buSzPts val="1440"/>
              <a:buChar char="►"/>
            </a:pPr>
            <a:r>
              <a:rPr lang="en-US" b="1"/>
              <a:t>Organizations must use ShopNet to accept credit/debit card payments.</a:t>
            </a:r>
            <a:endParaRPr/>
          </a:p>
          <a:p>
            <a:pPr marL="342900" lvl="0" indent="-342900" algn="l" rtl="0">
              <a:spcBef>
                <a:spcPts val="1000"/>
              </a:spcBef>
              <a:spcAft>
                <a:spcPts val="0"/>
              </a:spcAft>
              <a:buSzPts val="1440"/>
              <a:buChar char="►"/>
            </a:pPr>
            <a:r>
              <a:rPr lang="en-US"/>
              <a:t>Bake Sales are permitted. Follow CSU policies regarding food sales on campus.</a:t>
            </a:r>
            <a:endParaRPr/>
          </a:p>
          <a:p>
            <a:pPr marL="342900" lvl="0" indent="-342900" algn="l" rtl="0">
              <a:spcBef>
                <a:spcPts val="1000"/>
              </a:spcBef>
              <a:spcAft>
                <a:spcPts val="0"/>
              </a:spcAft>
              <a:buSzPts val="1440"/>
              <a:buChar char="►"/>
            </a:pPr>
            <a:r>
              <a:rPr lang="en-US"/>
              <a:t>Sales of items from outside companies is not permitted.</a:t>
            </a:r>
            <a:endParaRPr/>
          </a:p>
          <a:p>
            <a:pPr marL="342900" lvl="0" indent="-251459" algn="l" rtl="0">
              <a:spcBef>
                <a:spcPts val="1000"/>
              </a:spcBef>
              <a:spcAft>
                <a:spcPts val="0"/>
              </a:spcAft>
              <a:buSzPts val="1440"/>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the end of this training,</a:t>
            </a:r>
            <a:br>
              <a:rPr lang="en-US" dirty="0" smtClean="0"/>
            </a:br>
            <a:r>
              <a:rPr lang="en-US" dirty="0" smtClean="0"/>
              <a:t>Treasurers should know…</a:t>
            </a:r>
            <a:endParaRPr lang="en-US" dirty="0"/>
          </a:p>
        </p:txBody>
      </p:sp>
      <p:sp>
        <p:nvSpPr>
          <p:cNvPr id="3" name="Text Placeholder 2"/>
          <p:cNvSpPr>
            <a:spLocks noGrp="1"/>
          </p:cNvSpPr>
          <p:nvPr>
            <p:ph type="body" idx="1"/>
          </p:nvPr>
        </p:nvSpPr>
        <p:spPr/>
        <p:txBody>
          <a:bodyPr/>
          <a:lstStyle/>
          <a:p>
            <a:r>
              <a:rPr lang="en-US" dirty="0" smtClean="0"/>
              <a:t>Basics of being an RSO</a:t>
            </a:r>
          </a:p>
          <a:p>
            <a:r>
              <a:rPr lang="en-US" dirty="0" smtClean="0"/>
              <a:t>Timelines of when to submit requests</a:t>
            </a:r>
          </a:p>
          <a:p>
            <a:r>
              <a:rPr lang="en-US" dirty="0" smtClean="0"/>
              <a:t>Fiscal policies</a:t>
            </a:r>
          </a:p>
          <a:p>
            <a:r>
              <a:rPr lang="en-US" dirty="0" smtClean="0"/>
              <a:t>University purchasing policies</a:t>
            </a:r>
          </a:p>
          <a:p>
            <a:r>
              <a:rPr lang="en-US" dirty="0" smtClean="0"/>
              <a:t>Travel policies</a:t>
            </a:r>
          </a:p>
          <a:p>
            <a:r>
              <a:rPr lang="en-US" dirty="0" smtClean="0"/>
              <a:t>Fundraising procedures</a:t>
            </a:r>
          </a:p>
          <a:p>
            <a:r>
              <a:rPr lang="en-US" dirty="0" smtClean="0"/>
              <a:t>How to create an allocation and expenditure request</a:t>
            </a:r>
          </a:p>
          <a:p>
            <a:r>
              <a:rPr lang="en-US" dirty="0" smtClean="0"/>
              <a:t>How to deposit funds</a:t>
            </a:r>
            <a:endParaRPr lang="en-US" dirty="0"/>
          </a:p>
        </p:txBody>
      </p:sp>
    </p:spTree>
    <p:extLst>
      <p:ext uri="{BB962C8B-B14F-4D97-AF65-F5344CB8AC3E}">
        <p14:creationId xmlns:p14="http://schemas.microsoft.com/office/powerpoint/2010/main" val="95406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7"/>
          <p:cNvSpPr txBox="1">
            <a:spLocks noGrp="1"/>
          </p:cNvSpPr>
          <p:nvPr>
            <p:ph type="title"/>
          </p:nvPr>
        </p:nvSpPr>
        <p:spPr>
          <a:xfrm>
            <a:off x="677334" y="609600"/>
            <a:ext cx="8596668" cy="66878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Financial Request Timelines:</a:t>
            </a:r>
            <a:endParaRPr/>
          </a:p>
        </p:txBody>
      </p:sp>
      <p:sp>
        <p:nvSpPr>
          <p:cNvPr id="250" name="Google Shape;250;p17"/>
          <p:cNvSpPr txBox="1">
            <a:spLocks noGrp="1"/>
          </p:cNvSpPr>
          <p:nvPr>
            <p:ph type="body" idx="1"/>
          </p:nvPr>
        </p:nvSpPr>
        <p:spPr>
          <a:xfrm>
            <a:off x="357738" y="1703389"/>
            <a:ext cx="10011380" cy="510134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b="0" i="0" u="none" strike="noStrike"/>
              <a:t>Event Requests - Travel : 45 business days prior to departure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Event Requests : 45 business days to 5 business days based on classification type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Payment - Purchase Requests : 45 business days for contractual payments to 30 business days for all other purchase requests.</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Reimbursement - Purchase Requests : No later than 10 business days after purchase or return from travel</a:t>
            </a:r>
            <a:endParaRPr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Reminders</a:t>
            </a:r>
            <a:endParaRPr/>
          </a:p>
        </p:txBody>
      </p:sp>
      <p:sp>
        <p:nvSpPr>
          <p:cNvPr id="256" name="Google Shape;256;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Use your CSU email account to conduct business</a:t>
            </a:r>
            <a:endParaRPr/>
          </a:p>
          <a:p>
            <a:pPr marL="342900" lvl="0" indent="-342900" algn="l" rtl="0">
              <a:spcBef>
                <a:spcPts val="1000"/>
              </a:spcBef>
              <a:spcAft>
                <a:spcPts val="0"/>
              </a:spcAft>
              <a:buSzPts val="1440"/>
              <a:buChar char="►"/>
            </a:pPr>
            <a:r>
              <a:rPr lang="en-US"/>
              <a:t>CSU does not pay state of Ohio sales tax. Individuals will not be reimbursed for sales tax. Ask for tax exemption form</a:t>
            </a:r>
            <a:endParaRPr/>
          </a:p>
          <a:p>
            <a:pPr marL="342900" lvl="0" indent="-342900" algn="l" rtl="0">
              <a:spcBef>
                <a:spcPts val="1000"/>
              </a:spcBef>
              <a:spcAft>
                <a:spcPts val="0"/>
              </a:spcAft>
              <a:buSzPts val="1440"/>
              <a:buChar char="►"/>
            </a:pPr>
            <a:r>
              <a:rPr lang="en-US"/>
              <a:t>Do not place orders with an IUC vendor. Only ask for a quote.</a:t>
            </a:r>
            <a:endParaRPr/>
          </a:p>
          <a:p>
            <a:pPr marL="342900" lvl="0" indent="-342900" algn="l" rtl="0">
              <a:spcBef>
                <a:spcPts val="1000"/>
              </a:spcBef>
              <a:spcAft>
                <a:spcPts val="0"/>
              </a:spcAft>
              <a:buSzPts val="1440"/>
              <a:buChar char="►"/>
            </a:pPr>
            <a:r>
              <a:rPr lang="en-US"/>
              <a:t>Do not place online orders or make travel arrangements. </a:t>
            </a:r>
            <a:endParaRPr/>
          </a:p>
          <a:p>
            <a:pPr marL="342900" lvl="0" indent="-342900" algn="l" rtl="0">
              <a:spcBef>
                <a:spcPts val="1000"/>
              </a:spcBef>
              <a:spcAft>
                <a:spcPts val="0"/>
              </a:spcAft>
              <a:buSzPts val="1440"/>
              <a:buChar char="►"/>
            </a:pPr>
            <a:r>
              <a:rPr lang="en-US"/>
              <a:t>Do not take money directly to cashier’s office for deposit. </a:t>
            </a:r>
            <a:endParaRPr/>
          </a:p>
          <a:p>
            <a:pPr marL="342900" lvl="0" indent="-342900" algn="l" rtl="0">
              <a:spcBef>
                <a:spcPts val="1000"/>
              </a:spcBef>
              <a:spcAft>
                <a:spcPts val="0"/>
              </a:spcAft>
              <a:buSzPts val="1440"/>
              <a:buChar char="►"/>
            </a:pPr>
            <a:r>
              <a:rPr lang="en-US"/>
              <a:t>No reimbursements for travel will be made without proper paperwork completed prior to travel.</a:t>
            </a:r>
            <a:endParaRPr/>
          </a:p>
          <a:p>
            <a:pPr marL="342900" lvl="0" indent="-342900" algn="l" rtl="0">
              <a:spcBef>
                <a:spcPts val="1000"/>
              </a:spcBef>
              <a:spcAft>
                <a:spcPts val="0"/>
              </a:spcAft>
              <a:buSzPts val="1440"/>
              <a:buChar char="►"/>
            </a:pPr>
            <a:r>
              <a:rPr lang="en-US"/>
              <a:t>Plan in advance.</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Questions</a:t>
            </a:r>
            <a:endParaRPr/>
          </a:p>
        </p:txBody>
      </p:sp>
      <p:sp>
        <p:nvSpPr>
          <p:cNvPr id="262" name="Google Shape;262;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a:t>Please email us at </a:t>
            </a:r>
            <a:r>
              <a:rPr lang="en-US" sz="3200" u="sng">
                <a:solidFill>
                  <a:schemeClr val="hlink"/>
                </a:solidFill>
                <a:hlinkClick r:id="rId3"/>
              </a:rPr>
              <a:t>studentorgs@csuohio.edu</a:t>
            </a:r>
            <a:r>
              <a:rPr lang="en-US" sz="3200"/>
              <a:t> with any questions.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a:spLocks noGrp="1"/>
          </p:cNvSpPr>
          <p:nvPr>
            <p:ph type="title"/>
          </p:nvPr>
        </p:nvSpPr>
        <p:spPr>
          <a:xfrm>
            <a:off x="677334" y="609600"/>
            <a:ext cx="9123614" cy="83746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Main Contact for all financial questions</a:t>
            </a:r>
            <a:endParaRPr/>
          </a:p>
        </p:txBody>
      </p:sp>
      <p:sp>
        <p:nvSpPr>
          <p:cNvPr id="156" name="Google Shape;156;p2"/>
          <p:cNvSpPr txBox="1">
            <a:spLocks noGrp="1"/>
          </p:cNvSpPr>
          <p:nvPr>
            <p:ph type="body" idx="1"/>
          </p:nvPr>
        </p:nvSpPr>
        <p:spPr>
          <a:xfrm>
            <a:off x="677334" y="2160589"/>
            <a:ext cx="9443210"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a:t>Contact the Student Affairs Budget Officer for all financial questions:</a:t>
            </a:r>
            <a:endParaRPr/>
          </a:p>
          <a:p>
            <a:pPr marL="742950" lvl="1" indent="-285750" algn="l" rtl="0">
              <a:spcBef>
                <a:spcPts val="1000"/>
              </a:spcBef>
              <a:spcAft>
                <a:spcPts val="0"/>
              </a:spcAft>
              <a:buSzPts val="1440"/>
              <a:buChar char="►"/>
            </a:pPr>
            <a:r>
              <a:rPr lang="en-US" sz="1800"/>
              <a:t>Maureen Spreng studentorgfinance@csuohio.edu</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Recognized Student Organizations</a:t>
            </a:r>
            <a:endParaRPr/>
          </a:p>
        </p:txBody>
      </p:sp>
      <p:sp>
        <p:nvSpPr>
          <p:cNvPr id="156" name="Google Shape;156;p3"/>
          <p:cNvSpPr txBox="1">
            <a:spLocks noGrp="1"/>
          </p:cNvSpPr>
          <p:nvPr>
            <p:ph type="body" idx="1"/>
          </p:nvPr>
        </p:nvSpPr>
        <p:spPr>
          <a:xfrm>
            <a:off x="366615" y="1464253"/>
            <a:ext cx="10419753" cy="5069712"/>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70000"/>
              </a:lnSpc>
              <a:spcBef>
                <a:spcPts val="0"/>
              </a:spcBef>
              <a:spcAft>
                <a:spcPts val="0"/>
              </a:spcAft>
              <a:buSzPct val="49261"/>
              <a:buNone/>
            </a:pPr>
            <a:r>
              <a:rPr lang="en-US" sz="2900"/>
              <a:t>RSOs will have 4 officers (President, Vice President, Treasurer and Secretary) and a CSU faculty or staff advisor.</a:t>
            </a:r>
            <a:br>
              <a:rPr lang="en-US" sz="2900"/>
            </a:br>
            <a:endParaRPr sz="2900"/>
          </a:p>
          <a:p>
            <a:pPr marL="342900" lvl="0" indent="-342900" algn="l" rtl="0">
              <a:lnSpc>
                <a:spcPct val="170000"/>
              </a:lnSpc>
              <a:spcBef>
                <a:spcPts val="0"/>
              </a:spcBef>
              <a:spcAft>
                <a:spcPts val="0"/>
              </a:spcAft>
              <a:buSzPct val="49261"/>
              <a:buChar char="►"/>
            </a:pPr>
            <a:r>
              <a:rPr lang="en-US" sz="2900"/>
              <a:t>Eligibility to apply for funding from allocating General Fee Units </a:t>
            </a:r>
            <a:endParaRPr sz="2900"/>
          </a:p>
          <a:p>
            <a:pPr marL="342900" lvl="0" indent="-342900" algn="l" rtl="0">
              <a:lnSpc>
                <a:spcPct val="170000"/>
              </a:lnSpc>
              <a:spcBef>
                <a:spcPts val="0"/>
              </a:spcBef>
              <a:spcAft>
                <a:spcPts val="0"/>
              </a:spcAft>
              <a:buSzPct val="49261"/>
              <a:buChar char="►"/>
            </a:pPr>
            <a:r>
              <a:rPr lang="en-US" sz="2900"/>
              <a:t>Eligibility to reserve space on campus</a:t>
            </a:r>
            <a:endParaRPr/>
          </a:p>
          <a:p>
            <a:pPr marL="342900" lvl="0" indent="-342900" algn="l" rtl="0">
              <a:lnSpc>
                <a:spcPct val="170000"/>
              </a:lnSpc>
              <a:spcBef>
                <a:spcPts val="0"/>
              </a:spcBef>
              <a:spcAft>
                <a:spcPts val="0"/>
              </a:spcAft>
              <a:buSzPct val="49261"/>
              <a:buChar char="►"/>
            </a:pPr>
            <a:r>
              <a:rPr lang="en-US" sz="2900"/>
              <a:t>Eligibility to request to hold student organization events on campus</a:t>
            </a:r>
            <a:endParaRPr sz="2900"/>
          </a:p>
          <a:p>
            <a:pPr marL="342900" lvl="0" indent="-342900" algn="l" rtl="0">
              <a:lnSpc>
                <a:spcPct val="170000"/>
              </a:lnSpc>
              <a:spcBef>
                <a:spcPts val="0"/>
              </a:spcBef>
              <a:spcAft>
                <a:spcPts val="0"/>
              </a:spcAft>
              <a:buSzPct val="49261"/>
              <a:buChar char="►"/>
            </a:pPr>
            <a:r>
              <a:rPr lang="en-US" sz="2900"/>
              <a:t>Use of an Agency Account </a:t>
            </a:r>
            <a:endParaRPr sz="2900"/>
          </a:p>
          <a:p>
            <a:pPr marL="342900" lvl="0" indent="-342900" algn="l" rtl="0">
              <a:lnSpc>
                <a:spcPct val="170000"/>
              </a:lnSpc>
              <a:spcBef>
                <a:spcPts val="0"/>
              </a:spcBef>
              <a:spcAft>
                <a:spcPts val="0"/>
              </a:spcAft>
              <a:buSzPct val="49261"/>
              <a:buChar char="►"/>
            </a:pPr>
            <a:r>
              <a:rPr lang="en-US" sz="2900"/>
              <a:t>Unlimited web space and file storage through the CSU VikesConnect System</a:t>
            </a:r>
            <a:endParaRPr sz="2900"/>
          </a:p>
          <a:p>
            <a:pPr marL="342900" lvl="0" indent="-342900" algn="l" rtl="0">
              <a:lnSpc>
                <a:spcPct val="170000"/>
              </a:lnSpc>
              <a:spcBef>
                <a:spcPts val="0"/>
              </a:spcBef>
              <a:spcAft>
                <a:spcPts val="0"/>
              </a:spcAft>
              <a:buSzPct val="49261"/>
              <a:buChar char="►"/>
            </a:pPr>
            <a:r>
              <a:rPr lang="en-US" sz="2900"/>
              <a:t>Eligibility to request an organization banner be hung in the Student Center Atrium</a:t>
            </a:r>
            <a:endParaRPr sz="2900"/>
          </a:p>
          <a:p>
            <a:pPr marL="342900" lvl="0" indent="-342900" algn="l" rtl="0">
              <a:lnSpc>
                <a:spcPct val="170000"/>
              </a:lnSpc>
              <a:spcBef>
                <a:spcPts val="0"/>
              </a:spcBef>
              <a:spcAft>
                <a:spcPts val="0"/>
              </a:spcAft>
              <a:buSzPct val="49261"/>
              <a:buChar char="►"/>
            </a:pPr>
            <a:r>
              <a:rPr lang="en-US" sz="2900"/>
              <a:t>Eligibility to utilize CSU duplicating (printing) services, as supported by RSO funds</a:t>
            </a:r>
            <a:endParaRPr sz="2900"/>
          </a:p>
          <a:p>
            <a:pPr marL="342900" lvl="0" indent="-278892" algn="l" rtl="0">
              <a:spcBef>
                <a:spcPts val="1000"/>
              </a:spcBef>
              <a:spcAft>
                <a:spcPts val="0"/>
              </a:spcAft>
              <a:buSzPct val="79999"/>
              <a:buNone/>
            </a:pPr>
            <a:endParaRPr/>
          </a:p>
        </p:txBody>
      </p:sp>
    </p:spTree>
    <p:extLst>
      <p:ext uri="{BB962C8B-B14F-4D97-AF65-F5344CB8AC3E}">
        <p14:creationId xmlns:p14="http://schemas.microsoft.com/office/powerpoint/2010/main" val="2396425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Organization Membership &amp; Officer Eligibility</a:t>
            </a:r>
            <a:endParaRPr/>
          </a:p>
        </p:txBody>
      </p:sp>
      <p:sp>
        <p:nvSpPr>
          <p:cNvPr id="162" name="Google Shape;162;p4"/>
          <p:cNvSpPr txBox="1">
            <a:spLocks noGrp="1"/>
          </p:cNvSpPr>
          <p:nvPr>
            <p:ph type="body" idx="1"/>
          </p:nvPr>
        </p:nvSpPr>
        <p:spPr>
          <a:xfrm>
            <a:off x="677333" y="2160589"/>
            <a:ext cx="9895971" cy="3880773"/>
          </a:xfrm>
          <a:prstGeom prst="rect">
            <a:avLst/>
          </a:prstGeom>
          <a:noFill/>
          <a:ln>
            <a:noFill/>
          </a:ln>
        </p:spPr>
        <p:txBody>
          <a:bodyPr spcFirstLastPara="1" wrap="square" lIns="91425" tIns="45700" rIns="91425" bIns="45700" anchor="t" anchorCtr="0">
            <a:normAutofit/>
          </a:bodyPr>
          <a:lstStyle/>
          <a:p>
            <a:pPr marL="0" marR="0" lvl="0" indent="0" algn="l" rtl="0">
              <a:lnSpc>
                <a:spcPct val="107000"/>
              </a:lnSpc>
              <a:spcBef>
                <a:spcPts val="0"/>
              </a:spcBef>
              <a:spcAft>
                <a:spcPts val="0"/>
              </a:spcAft>
              <a:buSzPts val="1440"/>
              <a:buNone/>
            </a:pPr>
            <a:r>
              <a:rPr lang="en-US" sz="1800"/>
              <a:t>Students who wish to hold officer positions must meet the following eligibility requirements:</a:t>
            </a:r>
            <a:endParaRPr/>
          </a:p>
          <a:p>
            <a:pPr marL="0" marR="0" lvl="0" indent="0" algn="l" rtl="0">
              <a:lnSpc>
                <a:spcPct val="107000"/>
              </a:lnSpc>
              <a:spcBef>
                <a:spcPts val="0"/>
              </a:spcBef>
              <a:spcAft>
                <a:spcPts val="0"/>
              </a:spcAft>
              <a:buSzPts val="1440"/>
              <a:buNone/>
            </a:pPr>
            <a:endParaRPr sz="1800"/>
          </a:p>
          <a:p>
            <a:pPr marL="0" marR="0" lvl="0" indent="0" algn="l" rtl="0">
              <a:lnSpc>
                <a:spcPct val="107000"/>
              </a:lnSpc>
              <a:spcBef>
                <a:spcPts val="0"/>
              </a:spcBef>
              <a:spcAft>
                <a:spcPts val="0"/>
              </a:spcAft>
              <a:buSzPts val="1440"/>
              <a:buChar char="►"/>
            </a:pPr>
            <a:r>
              <a:rPr lang="en-US" sz="1800"/>
              <a:t> Undergraduate Students must:</a:t>
            </a:r>
            <a:endParaRPr sz="1800"/>
          </a:p>
          <a:p>
            <a:pPr marL="742950" lvl="1" indent="-342899" algn="l" rtl="0">
              <a:lnSpc>
                <a:spcPct val="107000"/>
              </a:lnSpc>
              <a:spcBef>
                <a:spcPts val="0"/>
              </a:spcBef>
              <a:spcAft>
                <a:spcPts val="0"/>
              </a:spcAft>
              <a:buSzPts val="1280"/>
              <a:buFont typeface="Trebuchet MS"/>
              <a:buAutoNum type="arabicParenR"/>
            </a:pPr>
            <a:r>
              <a:rPr lang="en-US"/>
              <a:t>Currently be enrolled for at least six (6) term credits at Cleveland State University</a:t>
            </a:r>
            <a:endParaRPr/>
          </a:p>
          <a:p>
            <a:pPr marL="742950" lvl="1" indent="-342899" algn="l" rtl="0">
              <a:lnSpc>
                <a:spcPct val="107000"/>
              </a:lnSpc>
              <a:spcBef>
                <a:spcPts val="0"/>
              </a:spcBef>
              <a:spcAft>
                <a:spcPts val="0"/>
              </a:spcAft>
              <a:buSzPts val="1280"/>
              <a:buFont typeface="Trebuchet MS"/>
              <a:buAutoNum type="arabicParenR"/>
            </a:pPr>
            <a:r>
              <a:rPr lang="en-US"/>
              <a:t>Have a 2.0 or greater GPA for the most recent Fall or Spring term</a:t>
            </a:r>
            <a:endParaRPr/>
          </a:p>
          <a:p>
            <a:pPr marL="742950" lvl="1" indent="-342899" algn="l" rtl="0">
              <a:lnSpc>
                <a:spcPct val="107000"/>
              </a:lnSpc>
              <a:spcBef>
                <a:spcPts val="0"/>
              </a:spcBef>
              <a:spcAft>
                <a:spcPts val="0"/>
              </a:spcAft>
              <a:buSzPts val="1280"/>
              <a:buFont typeface="Trebuchet MS"/>
              <a:buAutoNum type="arabicParenR"/>
            </a:pPr>
            <a:r>
              <a:rPr lang="en-US"/>
              <a:t>Have a 2.0 or greater cumulative GPA</a:t>
            </a:r>
            <a:endParaRPr/>
          </a:p>
          <a:p>
            <a:pPr marL="0" marR="0" lvl="0" indent="91440" algn="l" rtl="0">
              <a:lnSpc>
                <a:spcPct val="107000"/>
              </a:lnSpc>
              <a:spcBef>
                <a:spcPts val="0"/>
              </a:spcBef>
              <a:spcAft>
                <a:spcPts val="0"/>
              </a:spcAft>
              <a:buSzPts val="1440"/>
              <a:buNone/>
            </a:pPr>
            <a:endParaRPr sz="1800"/>
          </a:p>
          <a:p>
            <a:pPr marL="0" marR="0" lvl="0" indent="0" algn="l" rtl="0">
              <a:lnSpc>
                <a:spcPct val="107000"/>
              </a:lnSpc>
              <a:spcBef>
                <a:spcPts val="0"/>
              </a:spcBef>
              <a:spcAft>
                <a:spcPts val="0"/>
              </a:spcAft>
              <a:buSzPts val="1440"/>
              <a:buChar char="►"/>
            </a:pPr>
            <a:r>
              <a:rPr lang="en-US" sz="1800"/>
              <a:t>Graduate, Law, and PhD students must be in good standing with their respective programs.</a:t>
            </a:r>
            <a:endParaRPr sz="1800"/>
          </a:p>
          <a:p>
            <a:pPr marL="0" marR="0" lvl="0" indent="91440" algn="l" rtl="0">
              <a:lnSpc>
                <a:spcPct val="107000"/>
              </a:lnSpc>
              <a:spcBef>
                <a:spcPts val="0"/>
              </a:spcBef>
              <a:spcAft>
                <a:spcPts val="0"/>
              </a:spcAft>
              <a:buSzPts val="1440"/>
              <a:buNone/>
            </a:pPr>
            <a:endParaRPr sz="1800"/>
          </a:p>
          <a:p>
            <a:pPr marL="0" marR="0" lvl="0" indent="0" algn="l" rtl="0">
              <a:lnSpc>
                <a:spcPct val="107000"/>
              </a:lnSpc>
              <a:spcBef>
                <a:spcPts val="0"/>
              </a:spcBef>
              <a:spcAft>
                <a:spcPts val="0"/>
              </a:spcAft>
              <a:buSzPts val="1440"/>
              <a:buChar char="►"/>
            </a:pPr>
            <a:r>
              <a:rPr lang="en-US" sz="1800"/>
              <a:t>CSU students in their first semester at CSU are eligible to hold officer positions if they are currently enrolled in at least six (6) term credits at Cleveland State University.  </a:t>
            </a:r>
            <a:endParaRPr sz="1800"/>
          </a:p>
          <a:p>
            <a:pPr marL="0" lvl="0" indent="0" algn="l" rtl="0">
              <a:spcBef>
                <a:spcPts val="1000"/>
              </a:spcBef>
              <a:spcAft>
                <a:spcPts val="0"/>
              </a:spcAft>
              <a:buSzPts val="1440"/>
              <a:buNone/>
            </a:pPr>
            <a:endParaRPr/>
          </a:p>
        </p:txBody>
      </p:sp>
    </p:spTree>
    <p:extLst>
      <p:ext uri="{BB962C8B-B14F-4D97-AF65-F5344CB8AC3E}">
        <p14:creationId xmlns:p14="http://schemas.microsoft.com/office/powerpoint/2010/main" val="1467951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Emerging Organization Status</a:t>
            </a:r>
            <a:endParaRPr/>
          </a:p>
        </p:txBody>
      </p:sp>
      <p:sp>
        <p:nvSpPr>
          <p:cNvPr id="168" name="Google Shape;168;p5"/>
          <p:cNvSpPr txBox="1">
            <a:spLocks noGrp="1"/>
          </p:cNvSpPr>
          <p:nvPr>
            <p:ph type="body" idx="1"/>
          </p:nvPr>
        </p:nvSpPr>
        <p:spPr>
          <a:xfrm>
            <a:off x="677334" y="1455939"/>
            <a:ext cx="8596668" cy="4585424"/>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1440"/>
              <a:buChar char="►"/>
            </a:pPr>
            <a:r>
              <a:rPr lang="en-US" sz="1800"/>
              <a:t>An Emerging Organization status applies currently recognized organizations that fall below Recognized Student Organization status because they have at least two, but less than four, individual students eligible to fill the officer positions.  Emerging Organizations must have a CSU faculty/staff advisor.  </a:t>
            </a:r>
            <a:endParaRPr/>
          </a:p>
          <a:p>
            <a:pPr marL="342900" lvl="0" indent="-342900" algn="l" rtl="0">
              <a:lnSpc>
                <a:spcPct val="150000"/>
              </a:lnSpc>
              <a:spcBef>
                <a:spcPts val="1000"/>
              </a:spcBef>
              <a:spcAft>
                <a:spcPts val="0"/>
              </a:spcAft>
              <a:buSzPts val="1440"/>
              <a:buChar char="►"/>
            </a:pPr>
            <a:r>
              <a:rPr lang="en-US" sz="1800"/>
              <a:t>RSOs that transition to Emerging Organization status may be active for the single semester in which they fall below RSO status. </a:t>
            </a:r>
            <a:endParaRPr/>
          </a:p>
          <a:p>
            <a:pPr marL="342900" lvl="0" indent="-342900" algn="l" rtl="0">
              <a:lnSpc>
                <a:spcPct val="150000"/>
              </a:lnSpc>
              <a:spcBef>
                <a:spcPts val="1000"/>
              </a:spcBef>
              <a:spcAft>
                <a:spcPts val="0"/>
              </a:spcAft>
              <a:buSzPts val="1440"/>
              <a:buChar char="►"/>
            </a:pPr>
            <a:r>
              <a:rPr lang="en-US" sz="1800"/>
              <a:t>Eligible to request to participate in Student Organization Fairs, and tabling in the InnerLink, as well as have a VikesConnect page. </a:t>
            </a:r>
            <a:endParaRPr/>
          </a:p>
          <a:p>
            <a:pPr marL="342900" lvl="0" indent="-342900" algn="l" rtl="0">
              <a:lnSpc>
                <a:spcPct val="150000"/>
              </a:lnSpc>
              <a:spcBef>
                <a:spcPts val="1000"/>
              </a:spcBef>
              <a:spcAft>
                <a:spcPts val="0"/>
              </a:spcAft>
              <a:buSzPts val="1440"/>
              <a:buChar char="►"/>
            </a:pPr>
            <a:r>
              <a:rPr lang="en-US" sz="1800"/>
              <a:t>Emerging Organizations are ineligible to utilize any other RSO privileges.  </a:t>
            </a:r>
            <a:endParaRPr sz="1800"/>
          </a:p>
          <a:p>
            <a:pPr marL="342900" lvl="0" indent="-251459" algn="l" rtl="0">
              <a:spcBef>
                <a:spcPts val="1000"/>
              </a:spcBef>
              <a:spcAft>
                <a:spcPts val="0"/>
              </a:spcAft>
              <a:buSzPts val="1440"/>
              <a:buNone/>
            </a:pPr>
            <a:endParaRPr sz="1800"/>
          </a:p>
          <a:p>
            <a:pPr marL="342900" lvl="0" indent="-251459" algn="l" rtl="0">
              <a:spcBef>
                <a:spcPts val="1000"/>
              </a:spcBef>
              <a:spcAft>
                <a:spcPts val="0"/>
              </a:spcAft>
              <a:buSzPts val="1440"/>
              <a:buNone/>
            </a:pPr>
            <a:endParaRPr/>
          </a:p>
        </p:txBody>
      </p:sp>
    </p:spTree>
    <p:extLst>
      <p:ext uri="{BB962C8B-B14F-4D97-AF65-F5344CB8AC3E}">
        <p14:creationId xmlns:p14="http://schemas.microsoft.com/office/powerpoint/2010/main" val="335309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VikesConnect Finance Tool	</a:t>
            </a:r>
            <a:endParaRPr/>
          </a:p>
        </p:txBody>
      </p:sp>
      <p:sp>
        <p:nvSpPr>
          <p:cNvPr id="169" name="Google Shape;169;p4"/>
          <p:cNvSpPr txBox="1">
            <a:spLocks noGrp="1"/>
          </p:cNvSpPr>
          <p:nvPr>
            <p:ph type="body" idx="1"/>
          </p:nvPr>
        </p:nvSpPr>
        <p:spPr>
          <a:xfrm>
            <a:off x="603762" y="1270001"/>
            <a:ext cx="8596668" cy="172544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Not connected to CSU accounting system</a:t>
            </a:r>
            <a:endParaRPr/>
          </a:p>
          <a:p>
            <a:pPr marL="342900" lvl="0" indent="-342900" algn="l" rtl="0">
              <a:spcBef>
                <a:spcPts val="1000"/>
              </a:spcBef>
              <a:spcAft>
                <a:spcPts val="0"/>
              </a:spcAft>
              <a:buSzPts val="1440"/>
              <a:buChar char="►"/>
            </a:pPr>
            <a:r>
              <a:rPr lang="en-US"/>
              <a:t>Used as a way to track all expenses and deposits</a:t>
            </a:r>
            <a:endParaRPr/>
          </a:p>
          <a:p>
            <a:pPr marL="342900" lvl="0" indent="-342900" algn="l" rtl="0">
              <a:spcBef>
                <a:spcPts val="1000"/>
              </a:spcBef>
              <a:spcAft>
                <a:spcPts val="0"/>
              </a:spcAft>
              <a:buSzPts val="1440"/>
              <a:buChar char="►"/>
            </a:pPr>
            <a:r>
              <a:rPr lang="en-US"/>
              <a:t>Reconciliations are done by budget officer </a:t>
            </a:r>
            <a:endParaRPr/>
          </a:p>
          <a:p>
            <a:pPr marL="342900" lvl="0" indent="-342900" algn="l" rtl="0">
              <a:spcBef>
                <a:spcPts val="1000"/>
              </a:spcBef>
              <a:spcAft>
                <a:spcPts val="0"/>
              </a:spcAft>
              <a:buSzPts val="1440"/>
              <a:buChar char="►"/>
            </a:pPr>
            <a:r>
              <a:rPr lang="en-US"/>
              <a:t>Deposits are part of finance tool. </a:t>
            </a:r>
            <a:endParaRPr/>
          </a:p>
        </p:txBody>
      </p:sp>
      <p:pic>
        <p:nvPicPr>
          <p:cNvPr id="170" name="Google Shape;170;p4"/>
          <p:cNvPicPr preferRelativeResize="0"/>
          <p:nvPr/>
        </p:nvPicPr>
        <p:blipFill rotWithShape="1">
          <a:blip r:embed="rId3">
            <a:alphaModFix/>
          </a:blip>
          <a:srcRect/>
          <a:stretch/>
        </p:blipFill>
        <p:spPr>
          <a:xfrm>
            <a:off x="1000462" y="2995449"/>
            <a:ext cx="7386793" cy="3870742"/>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Finance Forms for Treasurers</a:t>
            </a:r>
            <a:endParaRPr/>
          </a:p>
        </p:txBody>
      </p:sp>
      <p:sp>
        <p:nvSpPr>
          <p:cNvPr id="176" name="Google Shape;176;p5"/>
          <p:cNvSpPr txBox="1">
            <a:spLocks noGrp="1"/>
          </p:cNvSpPr>
          <p:nvPr>
            <p:ph type="body" idx="1"/>
          </p:nvPr>
        </p:nvSpPr>
        <p:spPr>
          <a:xfrm>
            <a:off x="711453" y="1409962"/>
            <a:ext cx="8596668" cy="168575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a:t>Treasurers will only use three forms in the Finance Tool</a:t>
            </a:r>
            <a:endParaRPr/>
          </a:p>
          <a:p>
            <a:pPr marL="342900" lvl="0" indent="-342900" algn="l" rtl="0">
              <a:spcBef>
                <a:spcPts val="1000"/>
              </a:spcBef>
              <a:spcAft>
                <a:spcPts val="0"/>
              </a:spcAft>
              <a:buSzPts val="1440"/>
              <a:buAutoNum type="arabicPeriod"/>
            </a:pPr>
            <a:r>
              <a:rPr lang="en-US"/>
              <a:t>Allocation: To be used when requesting money from a funding body</a:t>
            </a:r>
            <a:endParaRPr/>
          </a:p>
          <a:p>
            <a:pPr marL="342900" lvl="0" indent="-342900" algn="l" rtl="0">
              <a:spcBef>
                <a:spcPts val="1000"/>
              </a:spcBef>
              <a:spcAft>
                <a:spcPts val="0"/>
              </a:spcAft>
              <a:buSzPts val="1440"/>
              <a:buAutoNum type="arabicPeriod"/>
            </a:pPr>
            <a:r>
              <a:rPr lang="en-US"/>
              <a:t>Deposit: Use when depositing money into agency account</a:t>
            </a:r>
            <a:endParaRPr/>
          </a:p>
          <a:p>
            <a:pPr marL="342900" lvl="0" indent="-342900" algn="l" rtl="0">
              <a:spcBef>
                <a:spcPts val="1000"/>
              </a:spcBef>
              <a:spcAft>
                <a:spcPts val="0"/>
              </a:spcAft>
              <a:buSzPts val="1440"/>
              <a:buAutoNum type="arabicPeriod"/>
            </a:pPr>
            <a:r>
              <a:rPr lang="en-US"/>
              <a:t>Expenditure: Use when purchasing or reimbursing</a:t>
            </a:r>
            <a:endParaRPr/>
          </a:p>
        </p:txBody>
      </p:sp>
      <p:pic>
        <p:nvPicPr>
          <p:cNvPr id="177" name="Google Shape;177;p5" descr="A picture containing text&#10;&#10;Description automatically generated"/>
          <p:cNvPicPr preferRelativeResize="0"/>
          <p:nvPr/>
        </p:nvPicPr>
        <p:blipFill rotWithShape="1">
          <a:blip r:embed="rId3">
            <a:alphaModFix/>
          </a:blip>
          <a:srcRect/>
          <a:stretch/>
        </p:blipFill>
        <p:spPr>
          <a:xfrm>
            <a:off x="3042822" y="3088951"/>
            <a:ext cx="2584118" cy="3719299"/>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6"/>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a:t>Explore your organizations Finance tool</a:t>
            </a:r>
            <a:br>
              <a:rPr lang="en-US" sz="2400" b="1" i="0" u="none" strike="noStrike"/>
            </a:br>
            <a:r>
              <a:rPr lang="en-US" sz="2400" b="0" i="0" u="none" strike="noStrike"/>
              <a:t>(Only Treasurers and Presidents can use the Finance tool)</a:t>
            </a:r>
            <a:endParaRPr sz="4400"/>
          </a:p>
        </p:txBody>
      </p:sp>
      <p:sp>
        <p:nvSpPr>
          <p:cNvPr id="183" name="Google Shape;183;p6"/>
          <p:cNvSpPr txBox="1">
            <a:spLocks noGrp="1"/>
          </p:cNvSpPr>
          <p:nvPr>
            <p:ph type="body" idx="1"/>
          </p:nvPr>
        </p:nvSpPr>
        <p:spPr>
          <a:xfrm>
            <a:off x="593252" y="1719155"/>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b="0" i="0" u="none" strike="noStrike"/>
              <a:t>Accounts</a:t>
            </a:r>
            <a:endParaRPr/>
          </a:p>
          <a:p>
            <a:pPr marL="742950" lvl="1" indent="-285750" algn="l" rtl="0">
              <a:spcBef>
                <a:spcPts val="1000"/>
              </a:spcBef>
              <a:spcAft>
                <a:spcPts val="0"/>
              </a:spcAft>
              <a:buSzPts val="2240"/>
              <a:buChar char="►"/>
            </a:pPr>
            <a:r>
              <a:rPr lang="en-US" sz="2800" b="0" i="0" u="none" strike="noStrike">
                <a:latin typeface="Arial"/>
                <a:ea typeface="Arial"/>
                <a:cs typeface="Arial"/>
                <a:sym typeface="Arial"/>
              </a:rPr>
              <a:t>Agency Account </a:t>
            </a:r>
            <a:endParaRPr/>
          </a:p>
          <a:p>
            <a:pPr marL="1143000" lvl="2" indent="-228600" algn="l" rtl="0">
              <a:spcBef>
                <a:spcPts val="1000"/>
              </a:spcBef>
              <a:spcAft>
                <a:spcPts val="0"/>
              </a:spcAft>
              <a:buSzPts val="2080"/>
              <a:buChar char="►"/>
            </a:pPr>
            <a:r>
              <a:rPr lang="en-US" sz="2600">
                <a:latin typeface="Arial"/>
                <a:ea typeface="Arial"/>
                <a:cs typeface="Arial"/>
                <a:sym typeface="Arial"/>
              </a:rPr>
              <a:t>Funds roll over</a:t>
            </a:r>
            <a:endParaRPr sz="2600">
              <a:latin typeface="Arial"/>
              <a:ea typeface="Arial"/>
              <a:cs typeface="Arial"/>
              <a:sym typeface="Arial"/>
            </a:endParaRPr>
          </a:p>
          <a:p>
            <a:pPr marL="1143000" lvl="2" indent="-261619" algn="l" rtl="0">
              <a:spcBef>
                <a:spcPts val="1000"/>
              </a:spcBef>
              <a:spcAft>
                <a:spcPts val="0"/>
              </a:spcAft>
              <a:buSzPts val="2600"/>
              <a:buFont typeface="Arial"/>
              <a:buChar char="►"/>
            </a:pPr>
            <a:r>
              <a:rPr lang="en-US" sz="2600">
                <a:latin typeface="Arial"/>
                <a:ea typeface="Arial"/>
                <a:cs typeface="Arial"/>
                <a:sym typeface="Arial"/>
              </a:rPr>
              <a:t>Number avail to officers in Details</a:t>
            </a:r>
            <a:endParaRPr sz="2600">
              <a:latin typeface="Arial"/>
              <a:ea typeface="Arial"/>
              <a:cs typeface="Arial"/>
              <a:sym typeface="Arial"/>
            </a:endParaRPr>
          </a:p>
          <a:p>
            <a:pPr marL="742950" lvl="1" indent="-285750" algn="l" rtl="0">
              <a:spcBef>
                <a:spcPts val="1000"/>
              </a:spcBef>
              <a:spcAft>
                <a:spcPts val="0"/>
              </a:spcAft>
              <a:buSzPts val="2240"/>
              <a:buChar char="►"/>
            </a:pPr>
            <a:r>
              <a:rPr lang="en-US" sz="2800" b="0" i="0" u="none" strike="noStrike">
                <a:latin typeface="Arial"/>
                <a:ea typeface="Arial"/>
                <a:cs typeface="Arial"/>
                <a:sym typeface="Arial"/>
              </a:rPr>
              <a:t>Allocating Body Funding Account</a:t>
            </a:r>
            <a:endParaRPr/>
          </a:p>
          <a:p>
            <a:pPr marL="1143000" lvl="2" indent="-228600" algn="l" rtl="0">
              <a:spcBef>
                <a:spcPts val="1000"/>
              </a:spcBef>
              <a:spcAft>
                <a:spcPts val="0"/>
              </a:spcAft>
              <a:buSzPts val="2080"/>
              <a:buChar char="►"/>
            </a:pPr>
            <a:r>
              <a:rPr lang="en-US" sz="2600">
                <a:latin typeface="Arial"/>
                <a:ea typeface="Arial"/>
                <a:cs typeface="Arial"/>
                <a:sym typeface="Arial"/>
              </a:rPr>
              <a:t>Funds are swept</a:t>
            </a:r>
            <a:endParaRPr sz="2600" b="0" i="0" u="none" strike="noStrike">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TotalTime>
  <Words>1623</Words>
  <Application>Microsoft Office PowerPoint</Application>
  <PresentationFormat>Widescreen</PresentationFormat>
  <Paragraphs>145</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Noto Sans Symbols</vt:lpstr>
      <vt:lpstr>Trebuchet MS</vt:lpstr>
      <vt:lpstr>Facet</vt:lpstr>
      <vt:lpstr>RSO Treasurer  Training</vt:lpstr>
      <vt:lpstr>By the end of this training, Treasurers should know…</vt:lpstr>
      <vt:lpstr>Main Contact for all financial questions</vt:lpstr>
      <vt:lpstr>Recognized Student Organizations</vt:lpstr>
      <vt:lpstr>Organization Membership &amp; Officer Eligibility</vt:lpstr>
      <vt:lpstr>Emerging Organization Status</vt:lpstr>
      <vt:lpstr>VikesConnect Finance Tool </vt:lpstr>
      <vt:lpstr>Finance Forms for Treasurers</vt:lpstr>
      <vt:lpstr>Explore your organizations Finance tool (Only Treasurers and Presidents can use the Finance tool)</vt:lpstr>
      <vt:lpstr>Financial Request Timelines:</vt:lpstr>
      <vt:lpstr>Explore your organizations Finance tool (Only Treasurers can use the Finance tool)</vt:lpstr>
      <vt:lpstr>Explore your organizations Finance tool (Only Treasurers can use the Finance tool)</vt:lpstr>
      <vt:lpstr>Expenditure Requests (Spending) </vt:lpstr>
      <vt:lpstr>Expenditure Requests (Reimbursements) </vt:lpstr>
      <vt:lpstr>Organization Travel </vt:lpstr>
      <vt:lpstr>Events on Campus</vt:lpstr>
      <vt:lpstr>Agency Account Deposits</vt:lpstr>
      <vt:lpstr>ShopNet</vt:lpstr>
      <vt:lpstr>Fundraising Activities</vt:lpstr>
      <vt:lpstr>Financial Request Timelines:</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Treasurer  Training Tuesday, Sept 12</dc:title>
  <dc:creator>Daniel W.</dc:creator>
  <cp:lastModifiedBy>Daniel Lenhart</cp:lastModifiedBy>
  <cp:revision>5</cp:revision>
  <dcterms:created xsi:type="dcterms:W3CDTF">2020-03-25T15:41:27Z</dcterms:created>
  <dcterms:modified xsi:type="dcterms:W3CDTF">2023-10-26T14:30:40Z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0x0101009B34124841AABD4684F897BC6A216006</vt:lpwstr>
  </property>
</Properties>
</file>