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82" r:id="rId6"/>
    <p:sldId id="276" r:id="rId7"/>
    <p:sldId id="289" r:id="rId8"/>
    <p:sldId id="300" r:id="rId9"/>
    <p:sldId id="277" r:id="rId10"/>
    <p:sldId id="299" r:id="rId11"/>
    <p:sldId id="279" r:id="rId12"/>
    <p:sldId id="280" r:id="rId13"/>
    <p:sldId id="285" r:id="rId14"/>
    <p:sldId id="297" r:id="rId15"/>
    <p:sldId id="293" r:id="rId16"/>
    <p:sldId id="287" r:id="rId17"/>
    <p:sldId id="278" r:id="rId18"/>
    <p:sldId id="284" r:id="rId19"/>
    <p:sldId id="295" r:id="rId20"/>
    <p:sldId id="281" r:id="rId21"/>
    <p:sldId id="290" r:id="rId22"/>
    <p:sldId id="26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D486D5-8EE6-42EC-86A8-2207A0B69731}" v="91" dt="2023-06-22T14:27:59.0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52E7-4236-45D9-9B81-D0FFB526DFBB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70B01-0BDC-4E2E-9BA7-770D2CB3F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2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52E7-4236-45D9-9B81-D0FFB526DFBB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70B01-0BDC-4E2E-9BA7-770D2CB3F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74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52E7-4236-45D9-9B81-D0FFB526DFBB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70B01-0BDC-4E2E-9BA7-770D2CB3F4D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8171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52E7-4236-45D9-9B81-D0FFB526DFBB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70B01-0BDC-4E2E-9BA7-770D2CB3F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62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52E7-4236-45D9-9B81-D0FFB526DFBB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70B01-0BDC-4E2E-9BA7-770D2CB3F4D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878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52E7-4236-45D9-9B81-D0FFB526DFBB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70B01-0BDC-4E2E-9BA7-770D2CB3F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94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52E7-4236-45D9-9B81-D0FFB526DFBB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70B01-0BDC-4E2E-9BA7-770D2CB3F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43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52E7-4236-45D9-9B81-D0FFB526DFBB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70B01-0BDC-4E2E-9BA7-770D2CB3F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51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52E7-4236-45D9-9B81-D0FFB526DFBB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70B01-0BDC-4E2E-9BA7-770D2CB3F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36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52E7-4236-45D9-9B81-D0FFB526DFBB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70B01-0BDC-4E2E-9BA7-770D2CB3F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03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52E7-4236-45D9-9B81-D0FFB526DFBB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70B01-0BDC-4E2E-9BA7-770D2CB3F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5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52E7-4236-45D9-9B81-D0FFB526DFBB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70B01-0BDC-4E2E-9BA7-770D2CB3F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27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52E7-4236-45D9-9B81-D0FFB526DFBB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70B01-0BDC-4E2E-9BA7-770D2CB3F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54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52E7-4236-45D9-9B81-D0FFB526DFBB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70B01-0BDC-4E2E-9BA7-770D2CB3F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87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52E7-4236-45D9-9B81-D0FFB526DFBB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70B01-0BDC-4E2E-9BA7-770D2CB3F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42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52E7-4236-45D9-9B81-D0FFB526DFBB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70B01-0BDC-4E2E-9BA7-770D2CB3F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952E7-4236-45D9-9B81-D0FFB526DFBB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5270B01-0BDC-4E2E-9BA7-770D2CB3F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2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nam02.safelinks.protection.outlook.com/?url=https%3A%2F%2Fcalendly.com%2F2063661-1&amp;data=04%7C01%7Cd.lenhart%40csuohio.edu%7C178f27f4728a4884116508d951efa7a5%7Cd7f3e79a943d4aceaeab209030807508%7C0%7C0%7C637630912018994193%7CUnknown%7CTWFpbGZsb3d8eyJWIjoiMC4wLjAwMDAiLCJQIjoiV2luMzIiLCJBTiI6Ik1haWwiLCJXVCI6Mn0%3D%7C1000&amp;sdata=zaCA772Rk4ICOQxBxzv1wDVEa0BXNT9lsb1JeDYmbCQ%3D&amp;reserved=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uohio.edu/services-for-students/shopne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studentorgs@csuohio.edu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studentorgs@csuohio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910B7-AF9C-486A-B497-5CC76C0070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9495" y="1898507"/>
            <a:ext cx="8874508" cy="1646302"/>
          </a:xfrm>
        </p:spPr>
        <p:txBody>
          <a:bodyPr/>
          <a:lstStyle/>
          <a:p>
            <a:r>
              <a:rPr lang="en-US" dirty="0"/>
              <a:t>CSU RSO Treasurer 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5AE347-A2F2-4E27-9844-A85D284E0C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Presenter: Dan Lenhart, Marketing &amp; Web Specialist</a:t>
            </a:r>
          </a:p>
          <a:p>
            <a:r>
              <a:rPr lang="en-US" dirty="0"/>
              <a:t>Student Center 343</a:t>
            </a:r>
            <a:br>
              <a:rPr lang="en-US" dirty="0"/>
            </a:br>
            <a:r>
              <a:rPr lang="en-US" dirty="0"/>
              <a:t>Center for </a:t>
            </a:r>
            <a:r>
              <a:rPr lang="en-US" dirty="0" smtClean="0"/>
              <a:t>Campus Engagement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d.lenhart@csuohio.edu</a:t>
            </a:r>
          </a:p>
        </p:txBody>
      </p:sp>
    </p:spTree>
    <p:extLst>
      <p:ext uri="{BB962C8B-B14F-4D97-AF65-F5344CB8AC3E}">
        <p14:creationId xmlns:p14="http://schemas.microsoft.com/office/powerpoint/2010/main" val="51202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D5A1F-336E-46DC-8656-6EDF2A2C6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Expenditure Requests (Spending)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8AEE6-31FB-4D38-BC7D-CD5C184FA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09205"/>
            <a:ext cx="8596668" cy="4847208"/>
          </a:xfrm>
        </p:spPr>
        <p:txBody>
          <a:bodyPr>
            <a:normAutofit/>
          </a:bodyPr>
          <a:lstStyle/>
          <a:p>
            <a:r>
              <a:rPr lang="en-US" dirty="0"/>
              <a:t>For Promotional Items, use one of the three IUC vendors</a:t>
            </a:r>
          </a:p>
          <a:p>
            <a:r>
              <a:rPr lang="en-US" dirty="0"/>
              <a:t>For online orders, </a:t>
            </a:r>
            <a:r>
              <a:rPr lang="en-US" b="1" dirty="0"/>
              <a:t>do not place them yourself</a:t>
            </a:r>
            <a:r>
              <a:rPr lang="en-US" dirty="0"/>
              <a:t>. Submit request with information and we will make the purchase for you</a:t>
            </a:r>
          </a:p>
          <a:p>
            <a:r>
              <a:rPr lang="en-US" dirty="0"/>
              <a:t>If you need to make a purchase at a store, remember to request a tax exemption form, CSU will not reimburse state of Ohio sales tax.</a:t>
            </a:r>
          </a:p>
          <a:p>
            <a:r>
              <a:rPr lang="en-US" dirty="0"/>
              <a:t>Pay close attention to Food policies for on-campus food consumption.</a:t>
            </a:r>
          </a:p>
          <a:p>
            <a:pPr lvl="1"/>
            <a:r>
              <a:rPr lang="en-US" dirty="0"/>
              <a:t>Less than </a:t>
            </a:r>
            <a:r>
              <a:rPr lang="en-US" dirty="0" smtClean="0"/>
              <a:t>$300 </a:t>
            </a:r>
            <a:r>
              <a:rPr lang="en-US" dirty="0"/>
              <a:t>use any food vendor</a:t>
            </a:r>
          </a:p>
          <a:p>
            <a:pPr lvl="1"/>
            <a:r>
              <a:rPr lang="en-US" dirty="0" smtClean="0"/>
              <a:t>$301 </a:t>
            </a:r>
            <a:r>
              <a:rPr lang="en-US" dirty="0"/>
              <a:t>to </a:t>
            </a:r>
            <a:r>
              <a:rPr lang="en-US" dirty="0" smtClean="0"/>
              <a:t>$749</a:t>
            </a:r>
            <a:r>
              <a:rPr lang="en-US" dirty="0"/>
              <a:t>, use Viking Food Co. </a:t>
            </a:r>
            <a:r>
              <a:rPr lang="en-US" dirty="0" smtClean="0"/>
              <a:t>Catering or </a:t>
            </a:r>
            <a:r>
              <a:rPr lang="en-US" dirty="0"/>
              <a:t>Rascal House</a:t>
            </a:r>
          </a:p>
          <a:p>
            <a:pPr lvl="1"/>
            <a:r>
              <a:rPr lang="en-US" dirty="0" smtClean="0"/>
              <a:t>Above $750, </a:t>
            </a:r>
            <a:r>
              <a:rPr lang="en-US" dirty="0"/>
              <a:t>use </a:t>
            </a:r>
            <a:r>
              <a:rPr lang="en-US" dirty="0"/>
              <a:t>Viking Food Co. Catering </a:t>
            </a:r>
            <a:endParaRPr lang="en-US" dirty="0" smtClean="0"/>
          </a:p>
          <a:p>
            <a:pPr lvl="1"/>
            <a:r>
              <a:rPr lang="en-US" dirty="0" smtClean="0"/>
              <a:t>Need </a:t>
            </a:r>
            <a:r>
              <a:rPr lang="en-US" dirty="0"/>
              <a:t>to have catering </a:t>
            </a:r>
            <a:r>
              <a:rPr lang="en-US" dirty="0" smtClean="0"/>
              <a:t>waiver, &amp; proof of insurance </a:t>
            </a:r>
            <a:r>
              <a:rPr lang="en-US" dirty="0"/>
              <a:t>for exceptions</a:t>
            </a:r>
          </a:p>
          <a:p>
            <a:r>
              <a:rPr lang="en-US" dirty="0"/>
              <a:t>If you need to increase any catering orders, check with budget officer first.</a:t>
            </a:r>
          </a:p>
          <a:p>
            <a:r>
              <a:rPr lang="en-US" dirty="0"/>
              <a:t>All items ordered will be shipped to CSU, not individual’s homes</a:t>
            </a:r>
          </a:p>
        </p:txBody>
      </p:sp>
    </p:spTree>
    <p:extLst>
      <p:ext uri="{BB962C8B-B14F-4D97-AF65-F5344CB8AC3E}">
        <p14:creationId xmlns:p14="http://schemas.microsoft.com/office/powerpoint/2010/main" val="69259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D5A1F-336E-46DC-8656-6EDF2A2C6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Expenditure Requests (Reimbursements)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8AEE6-31FB-4D38-BC7D-CD5C184FA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09205"/>
            <a:ext cx="8596668" cy="4847208"/>
          </a:xfrm>
        </p:spPr>
        <p:txBody>
          <a:bodyPr>
            <a:normAutofit/>
          </a:bodyPr>
          <a:lstStyle/>
          <a:p>
            <a:r>
              <a:rPr lang="en-US" dirty="0"/>
              <a:t>CSU will not reimburse for state of Ohio sales tax. </a:t>
            </a:r>
          </a:p>
          <a:p>
            <a:r>
              <a:rPr lang="en-US" dirty="0"/>
              <a:t>CSU will not reimburse for any purchases made on Amazon or Apple websites. </a:t>
            </a:r>
          </a:p>
          <a:p>
            <a:r>
              <a:rPr lang="en-US" dirty="0"/>
              <a:t>If you need to make a purchase at a store, remember to request a tax exemption form, CSU will not reimburse state of Ohio sales tax.</a:t>
            </a:r>
          </a:p>
          <a:p>
            <a:r>
              <a:rPr lang="en-US" dirty="0"/>
              <a:t>If purchasing multiple items at a store, you submit only ONE request to reimburse.</a:t>
            </a:r>
          </a:p>
          <a:p>
            <a:r>
              <a:rPr lang="en-US" dirty="0"/>
              <a:t>If payment was made using credit/debit card, a copy of the card used, showing the name &amp; last four digits on the card, must also be attached. The name on the statement/card must match the person receiving the reimbursement.</a:t>
            </a:r>
          </a:p>
          <a:p>
            <a:r>
              <a:rPr lang="en-US" dirty="0"/>
              <a:t>Reimbursements which are paid for by funding awards must be submitted within 5 business days after an event and 10 days after travel.</a:t>
            </a:r>
          </a:p>
        </p:txBody>
      </p:sp>
    </p:spTree>
    <p:extLst>
      <p:ext uri="{BB962C8B-B14F-4D97-AF65-F5344CB8AC3E}">
        <p14:creationId xmlns:p14="http://schemas.microsoft.com/office/powerpoint/2010/main" val="37140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0FE4E-30F8-4016-8BAA-54BA560BE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Travel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3C60E-1B3D-4C23-B4F3-B32CAAA03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21397"/>
            <a:ext cx="8596668" cy="419582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Submit travel request via the Event tool in VikesConnect at least 45 days in advance of travel.</a:t>
            </a:r>
          </a:p>
          <a:p>
            <a:r>
              <a:rPr lang="en-US" dirty="0"/>
              <a:t>You must meet with our budget officer after submitting the request.</a:t>
            </a:r>
          </a:p>
          <a:p>
            <a:r>
              <a:rPr lang="en-US" dirty="0"/>
              <a:t>All travel forms MUST be completed prior to travel.</a:t>
            </a:r>
          </a:p>
          <a:p>
            <a:r>
              <a:rPr lang="en-US" dirty="0"/>
              <a:t>Emergency contact list MUST be submitted</a:t>
            </a:r>
          </a:p>
          <a:p>
            <a:r>
              <a:rPr lang="en-US" dirty="0"/>
              <a:t>Do NOT make your own travel arrangements. Our budget officer will do this.</a:t>
            </a:r>
          </a:p>
          <a:p>
            <a:pPr lvl="1"/>
            <a:r>
              <a:rPr lang="en-US" dirty="0"/>
              <a:t>This includes transportation (incl. rental cars), accommodations, conference fees, etc.</a:t>
            </a:r>
          </a:p>
          <a:p>
            <a:r>
              <a:rPr lang="en-US" dirty="0"/>
              <a:t>Each traveler must keep all receipts for reimbursement</a:t>
            </a:r>
          </a:p>
          <a:p>
            <a:pPr lvl="1"/>
            <a:r>
              <a:rPr lang="en-US" dirty="0"/>
              <a:t>Food receipts must list what was ordered. CSU does not reimburse for alcohol.</a:t>
            </a:r>
          </a:p>
          <a:p>
            <a:pPr lvl="1"/>
            <a:r>
              <a:rPr lang="en-US" dirty="0"/>
              <a:t>All reimbursements are submitted as purchase requests and done so at least 10 business days after travel is complete</a:t>
            </a:r>
          </a:p>
        </p:txBody>
      </p:sp>
    </p:spTree>
    <p:extLst>
      <p:ext uri="{BB962C8B-B14F-4D97-AF65-F5344CB8AC3E}">
        <p14:creationId xmlns:p14="http://schemas.microsoft.com/office/powerpoint/2010/main" val="20423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D2798-A955-45E5-A872-AAA6D1228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 on Campus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15A67-4354-4E3B-8DF9-07A38BB13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5231783"/>
          </a:xfrm>
        </p:spPr>
        <p:txBody>
          <a:bodyPr>
            <a:normAutofit/>
          </a:bodyPr>
          <a:lstStyle/>
          <a:p>
            <a:r>
              <a:rPr lang="en-US" dirty="0"/>
              <a:t>Check CSU calendar on Conference Services website for room availability</a:t>
            </a:r>
          </a:p>
          <a:p>
            <a:r>
              <a:rPr lang="en-US" dirty="0"/>
              <a:t>Any contracts must be submitted at least 45 days in advance of event</a:t>
            </a:r>
          </a:p>
          <a:p>
            <a:r>
              <a:rPr lang="en-US" dirty="0"/>
              <a:t>Follow Classification Timelines for all events (found both in RSO manual and event request form)</a:t>
            </a:r>
          </a:p>
          <a:p>
            <a:r>
              <a:rPr lang="en-US" dirty="0"/>
              <a:t>Schedule event carefully if you are requesting funding. RSOs should secure funding first before making event arrangements</a:t>
            </a:r>
          </a:p>
          <a:p>
            <a:r>
              <a:rPr lang="en-US" dirty="0"/>
              <a:t>Consider additional costs</a:t>
            </a:r>
          </a:p>
          <a:p>
            <a:pPr lvl="1"/>
            <a:r>
              <a:rPr lang="en-US" dirty="0"/>
              <a:t>Set-up fees</a:t>
            </a:r>
          </a:p>
          <a:p>
            <a:pPr lvl="1"/>
            <a:r>
              <a:rPr lang="en-US" dirty="0"/>
              <a:t>Equipment fees</a:t>
            </a:r>
          </a:p>
          <a:p>
            <a:pPr lvl="1"/>
            <a:r>
              <a:rPr lang="en-US" dirty="0"/>
              <a:t>Housekeeping fees</a:t>
            </a:r>
          </a:p>
          <a:p>
            <a:pPr lvl="1"/>
            <a:r>
              <a:rPr lang="en-US" dirty="0"/>
              <a:t>Security fees</a:t>
            </a:r>
          </a:p>
          <a:p>
            <a:r>
              <a:rPr lang="en-US" dirty="0"/>
              <a:t>Pay attention to cancellation policies</a:t>
            </a:r>
          </a:p>
        </p:txBody>
      </p:sp>
    </p:spTree>
    <p:extLst>
      <p:ext uri="{BB962C8B-B14F-4D97-AF65-F5344CB8AC3E}">
        <p14:creationId xmlns:p14="http://schemas.microsoft.com/office/powerpoint/2010/main" val="11376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B19D0-B49F-4CAB-B805-4C22E6536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8579"/>
          </a:xfrm>
        </p:spPr>
        <p:txBody>
          <a:bodyPr>
            <a:normAutofit fontScale="90000"/>
          </a:bodyPr>
          <a:lstStyle/>
          <a:p>
            <a:r>
              <a:rPr lang="en-US" dirty="0"/>
              <a:t>Agency Account Deposits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69B32-A61E-4F57-9BDB-790780A6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97" y="1391009"/>
            <a:ext cx="9389944" cy="13467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0" i="0" dirty="0">
                <a:solidFill>
                  <a:srgbClr val="333333"/>
                </a:solidFill>
                <a:effectLst/>
              </a:rPr>
              <a:t>Create your deposit using the Finance Tool in VikesConnect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333333"/>
                </a:solidFill>
              </a:rPr>
              <a:t>Link to Budget Officer’s calendar is in the form: </a:t>
            </a:r>
            <a:r>
              <a:rPr lang="en-US" b="1" dirty="0"/>
              <a:t>:  </a:t>
            </a:r>
            <a:r>
              <a:rPr lang="en-US" b="1" u="sng" dirty="0">
                <a:hlinkClick r:id="rId2"/>
              </a:rPr>
              <a:t>https://calendly.com/2063661-1</a:t>
            </a:r>
            <a:endParaRPr lang="en-US" dirty="0"/>
          </a:p>
          <a:p>
            <a:pPr marL="0" indent="0">
              <a:buNone/>
            </a:pPr>
            <a:r>
              <a:rPr lang="en-US" sz="2000" dirty="0">
                <a:solidFill>
                  <a:srgbClr val="333333"/>
                </a:solidFill>
              </a:rPr>
              <a:t>Make an appointment with Budget Officer and bring cash and checks for deposit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13" y="2737710"/>
            <a:ext cx="7816591" cy="412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91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EDD37-E39B-4BA7-B364-C88135C7B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0827"/>
          </a:xfrm>
        </p:spPr>
        <p:txBody>
          <a:bodyPr/>
          <a:lstStyle/>
          <a:p>
            <a:r>
              <a:rPr lang="en-US" dirty="0"/>
              <a:t>ShopNet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6C10B-EFE9-46D8-A288-B79D819D3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9051"/>
            <a:ext cx="8596668" cy="277427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ShopNet is used by Cleveland State University departments to allow customers to select and pay for a variety of items on the web using their credit card. Recognized CSU student organizations may submit a request to set up a ShopNet item to accept payments for things such as organization dues, application fees, event entrance fees or other organization items.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For instructions on requesting set-up and details on using, go to: </a:t>
            </a:r>
            <a:r>
              <a:rPr lang="en-US" b="1" dirty="0">
                <a:hlinkClick r:id="rId2"/>
              </a:rPr>
              <a:t>https://www.csuohio.edu/services-for-students/shopnet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665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84136-A3CF-4A04-BCD8-38B7567D3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Fundraising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DC75C-E252-42ED-AEE5-FBA42C702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03540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Please check with CCE at </a:t>
            </a:r>
            <a:r>
              <a:rPr lang="en-US" dirty="0">
                <a:hlinkClick r:id="rId2"/>
              </a:rPr>
              <a:t>studentorgs@csuohio.edu</a:t>
            </a:r>
            <a:r>
              <a:rPr lang="en-US" dirty="0"/>
              <a:t> before you conduct your fundraiser to ensure you are following policies.</a:t>
            </a:r>
          </a:p>
          <a:p>
            <a:r>
              <a:rPr lang="en-US" dirty="0"/>
              <a:t>No form of gambling activities (50/50 raffles, games of chance, squares, etc.) are not permitted for RSOs unless they are considered a nonprofit organization by the IRS. CSU is NOT a 501 (c) (3) organization. It is a state institution.</a:t>
            </a:r>
          </a:p>
          <a:p>
            <a:r>
              <a:rPr lang="en-US" dirty="0"/>
              <a:t>All money raised must be deposited within 24 hours, unless the fundraiser is held on a weekend. In that case, money is deposited that Monday. Complete the deposit request form in VikesConnect.</a:t>
            </a:r>
          </a:p>
          <a:p>
            <a:r>
              <a:rPr lang="en-US" b="1" dirty="0"/>
              <a:t>Organizations must use ShopNet to accept credit/debit card payments.</a:t>
            </a:r>
          </a:p>
          <a:p>
            <a:r>
              <a:rPr lang="en-US" dirty="0"/>
              <a:t>Bake Sales are permitted. Follow CSU policies regarding food sales on campus.</a:t>
            </a:r>
          </a:p>
          <a:p>
            <a:r>
              <a:rPr lang="en-US" dirty="0"/>
              <a:t>Sales of items from outside companies is not permitted.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26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5EA8A-A051-4C20-B4AF-57B412C79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8784"/>
          </a:xfrm>
        </p:spPr>
        <p:txBody>
          <a:bodyPr/>
          <a:lstStyle/>
          <a:p>
            <a:r>
              <a:rPr lang="en-US" dirty="0"/>
              <a:t>Financial Request Timelines: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7291E-F912-40B2-9716-025725B80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738" y="1703389"/>
            <a:ext cx="10011380" cy="5101345"/>
          </a:xfrm>
        </p:spPr>
        <p:txBody>
          <a:bodyPr>
            <a:normAutofit/>
          </a:bodyPr>
          <a:lstStyle/>
          <a:p>
            <a:pPr algn="l"/>
            <a:r>
              <a:rPr lang="en-US" sz="2400" b="0" i="0" u="none" strike="noStrike" baseline="0" dirty="0"/>
              <a:t>Event Requests - Travel : 45 business days prior to departure</a:t>
            </a:r>
            <a:br>
              <a:rPr lang="en-US" sz="2400" b="0" i="0" u="none" strike="noStrike" baseline="0" dirty="0"/>
            </a:br>
            <a:endParaRPr lang="en-US" sz="2400" b="0" i="0" u="none" strike="noStrike" baseline="0" dirty="0"/>
          </a:p>
          <a:p>
            <a:pPr algn="l"/>
            <a:r>
              <a:rPr lang="en-US" sz="2400" b="0" i="0" u="none" strike="noStrike" baseline="0" dirty="0"/>
              <a:t>Event Requests : 45 business days to 5 business days based on classification type</a:t>
            </a:r>
            <a:br>
              <a:rPr lang="en-US" sz="2400" b="0" i="0" u="none" strike="noStrike" baseline="0" dirty="0"/>
            </a:br>
            <a:endParaRPr lang="en-US" sz="2400" b="0" i="0" u="none" strike="noStrike" baseline="0" dirty="0"/>
          </a:p>
          <a:p>
            <a:pPr algn="l"/>
            <a:r>
              <a:rPr lang="en-US" sz="2400" b="0" i="0" u="none" strike="noStrike" baseline="0" dirty="0"/>
              <a:t>Payment - Purchase Requests : 45 business days for contractual payments to 30 business days for all other purchase requests.</a:t>
            </a:r>
            <a:br>
              <a:rPr lang="en-US" sz="2400" b="0" i="0" u="none" strike="noStrike" baseline="0" dirty="0"/>
            </a:br>
            <a:endParaRPr lang="en-US" sz="2400" b="0" i="0" u="none" strike="noStrike" baseline="0" dirty="0"/>
          </a:p>
          <a:p>
            <a:pPr algn="l"/>
            <a:r>
              <a:rPr lang="en-US" sz="2400" b="0" i="0" u="none" strike="noStrike" baseline="0" dirty="0"/>
              <a:t>Reimbursement - Purchase Requests : No later than 10 business days after purchase or return from travel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620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your CSU email account to conduct business</a:t>
            </a:r>
          </a:p>
          <a:p>
            <a:r>
              <a:rPr lang="en-US" dirty="0"/>
              <a:t>CSU does not pay state of Ohio sales tax. Individuals will not be reimbursed for sales tax. Ask for tax exemption form</a:t>
            </a:r>
          </a:p>
          <a:p>
            <a:r>
              <a:rPr lang="en-US" dirty="0"/>
              <a:t>Do not place orders with an IUC vendor. Only ask for a quote.</a:t>
            </a:r>
          </a:p>
          <a:p>
            <a:r>
              <a:rPr lang="en-US" dirty="0"/>
              <a:t>Do not place online orders or make travel arrangements. </a:t>
            </a:r>
          </a:p>
          <a:p>
            <a:r>
              <a:rPr lang="en-US" dirty="0"/>
              <a:t>Do not take money directly to cashier’s office for deposit. </a:t>
            </a:r>
          </a:p>
          <a:p>
            <a:r>
              <a:rPr lang="en-US" dirty="0"/>
              <a:t>No reimbursements for travel will be made without proper paperwork completed prior to travel.</a:t>
            </a:r>
          </a:p>
          <a:p>
            <a:r>
              <a:rPr lang="en-US" dirty="0"/>
              <a:t>Plan in advance.</a:t>
            </a:r>
          </a:p>
        </p:txBody>
      </p:sp>
    </p:spTree>
    <p:extLst>
      <p:ext uri="{BB962C8B-B14F-4D97-AF65-F5344CB8AC3E}">
        <p14:creationId xmlns:p14="http://schemas.microsoft.com/office/powerpoint/2010/main" val="14369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84667-045B-40CA-81AB-7AFECF5D7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3CFEC-7D20-4965-B176-59FDC2C51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Please email us at </a:t>
            </a:r>
            <a:r>
              <a:rPr lang="en-US" sz="3200" dirty="0">
                <a:hlinkClick r:id="rId2"/>
              </a:rPr>
              <a:t>studentorgs@csuohio.edu</a:t>
            </a:r>
            <a:r>
              <a:rPr lang="en-US" sz="3200" dirty="0"/>
              <a:t> with any questions.</a:t>
            </a:r>
          </a:p>
        </p:txBody>
      </p:sp>
    </p:spTree>
    <p:extLst>
      <p:ext uri="{BB962C8B-B14F-4D97-AF65-F5344CB8AC3E}">
        <p14:creationId xmlns:p14="http://schemas.microsoft.com/office/powerpoint/2010/main" val="208832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167ED-6F57-4760-8A66-9E43577A0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123614" cy="837460"/>
          </a:xfrm>
        </p:spPr>
        <p:txBody>
          <a:bodyPr/>
          <a:lstStyle/>
          <a:p>
            <a:r>
              <a:rPr lang="en-US" dirty="0"/>
              <a:t>Main Contact for all financial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46C64-9C87-4CE7-906C-E7EAC0EEC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443210" cy="3880773"/>
          </a:xfrm>
        </p:spPr>
        <p:txBody>
          <a:bodyPr>
            <a:normAutofit/>
          </a:bodyPr>
          <a:lstStyle/>
          <a:p>
            <a:r>
              <a:rPr lang="en-US" sz="2400" dirty="0"/>
              <a:t>Contact the Student Affairs Budget Officer for all financial questions:</a:t>
            </a:r>
          </a:p>
          <a:p>
            <a:pPr lvl="1"/>
            <a:r>
              <a:rPr lang="en-US" sz="1800" dirty="0"/>
              <a:t>Maureen Spreng studentorgfinance@csuohio.edu</a:t>
            </a:r>
          </a:p>
        </p:txBody>
      </p:sp>
    </p:spTree>
    <p:extLst>
      <p:ext uri="{BB962C8B-B14F-4D97-AF65-F5344CB8AC3E}">
        <p14:creationId xmlns:p14="http://schemas.microsoft.com/office/powerpoint/2010/main" val="158767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8CA6F-A8E4-40DC-97BE-AAF5ABB7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237BF-96D8-484F-9E4F-CEA0956AC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334" y="1382990"/>
            <a:ext cx="8596668" cy="3880773"/>
          </a:xfrm>
        </p:spPr>
        <p:txBody>
          <a:bodyPr/>
          <a:lstStyle/>
          <a:p>
            <a:pPr algn="l"/>
            <a:r>
              <a:rPr lang="en-US" sz="1800" b="0" i="0" u="none" strike="noStrike" baseline="0" dirty="0">
                <a:latin typeface="ArialMT"/>
              </a:rPr>
              <a:t>Registered </a:t>
            </a:r>
            <a:r>
              <a:rPr lang="en-US" sz="1800" b="0" i="0" u="none" strike="noStrike" baseline="0" dirty="0"/>
              <a:t>Student</a:t>
            </a:r>
            <a:r>
              <a:rPr lang="en-US" sz="1800" b="0" i="0" u="none" strike="noStrike" baseline="0" dirty="0">
                <a:latin typeface="ArialMT"/>
              </a:rPr>
              <a:t> Organization (RSO) Resource Manual</a:t>
            </a:r>
          </a:p>
          <a:p>
            <a:pPr marL="0" indent="0" algn="l">
              <a:buNone/>
            </a:pPr>
            <a:endParaRPr lang="en-US" dirty="0">
              <a:latin typeface="ArialMT"/>
            </a:endParaRPr>
          </a:p>
          <a:p>
            <a:pPr marL="0" indent="0" algn="l">
              <a:buNone/>
            </a:pPr>
            <a:r>
              <a:rPr lang="en-US" dirty="0">
                <a:latin typeface="ArialMT"/>
              </a:rPr>
              <a:t>The manual is found in “explore” mode of VikesConnect under Resources on “home page”. </a:t>
            </a:r>
          </a:p>
          <a:p>
            <a:pPr marL="0" indent="0" algn="l">
              <a:buNone/>
            </a:pPr>
            <a:endParaRPr lang="en-US" dirty="0">
              <a:latin typeface="ArialMT"/>
            </a:endParaRPr>
          </a:p>
          <a:p>
            <a:pPr marL="0" indent="0" algn="l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176" y="2848680"/>
            <a:ext cx="7245327" cy="385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4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76987-9106-4385-8BA7-3B2651D98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VikesConnect Finance Tool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064A6-B610-46A9-B630-2A63569E3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762" y="1270001"/>
            <a:ext cx="8596668" cy="1725448"/>
          </a:xfrm>
        </p:spPr>
        <p:txBody>
          <a:bodyPr/>
          <a:lstStyle/>
          <a:p>
            <a:r>
              <a:rPr lang="en-US" dirty="0"/>
              <a:t>Not connected to CSU accounting system</a:t>
            </a:r>
          </a:p>
          <a:p>
            <a:r>
              <a:rPr lang="en-US" dirty="0"/>
              <a:t>Used as a way to track all expenses and deposits</a:t>
            </a:r>
          </a:p>
          <a:p>
            <a:r>
              <a:rPr lang="en-US" dirty="0"/>
              <a:t>Reconciliations are done by budget officer </a:t>
            </a:r>
          </a:p>
          <a:p>
            <a:r>
              <a:rPr lang="en-US" dirty="0"/>
              <a:t>Deposits are part of finance tool.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462" y="2995449"/>
            <a:ext cx="7386793" cy="387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E1713-9196-FE75-597C-08DD4B557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Finance Forms for Treasurers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FB115-3CDC-2646-08C1-11BCD8B1E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453" y="1409962"/>
            <a:ext cx="8596668" cy="16857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Treasurers will only use three forms in the Finance Tool</a:t>
            </a:r>
          </a:p>
          <a:p>
            <a:pPr>
              <a:buAutoNum type="arabicPeriod"/>
            </a:pPr>
            <a:r>
              <a:rPr lang="en-US"/>
              <a:t>Allocation: To be used when requesting money from a funding body</a:t>
            </a:r>
          </a:p>
          <a:p>
            <a:pPr>
              <a:buAutoNum type="arabicPeriod"/>
            </a:pPr>
            <a:r>
              <a:rPr lang="en-US"/>
              <a:t>Deposit: Use when depositing money into agency account</a:t>
            </a:r>
            <a:endParaRPr lang="en-US" dirty="0"/>
          </a:p>
          <a:p>
            <a:pPr>
              <a:buAutoNum type="arabicPeriod"/>
            </a:pPr>
            <a:r>
              <a:rPr lang="en-US" dirty="0"/>
              <a:t>Expenditure: Use when purchasing or reimbursing</a:t>
            </a:r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4908CF2-DFAD-F0D3-4E36-22BC6507C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822" y="3088951"/>
            <a:ext cx="2584118" cy="371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4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8C820-8A82-4ABC-AD77-C4C8ED27E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78" y="322447"/>
            <a:ext cx="8596668" cy="988381"/>
          </a:xfrm>
        </p:spPr>
        <p:txBody>
          <a:bodyPr>
            <a:normAutofit/>
          </a:bodyPr>
          <a:lstStyle/>
          <a:p>
            <a:r>
              <a:rPr lang="en-US" sz="2400" b="1" i="0" u="none" strike="noStrike" baseline="0" dirty="0"/>
              <a:t>Explore your organizations Finance tool</a:t>
            </a:r>
            <a:br>
              <a:rPr lang="en-US" sz="2400" b="1" i="0" u="none" strike="noStrike" baseline="0" dirty="0"/>
            </a:br>
            <a:r>
              <a:rPr lang="en-US" sz="2400" b="0" i="0" u="none" strike="noStrike" baseline="0" dirty="0"/>
              <a:t>(Only Treasurers and Presidents can use the Finance tool)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8D469-045D-499F-8AD0-48DBF681C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252" y="1719155"/>
            <a:ext cx="8596668" cy="3880773"/>
          </a:xfrm>
        </p:spPr>
        <p:txBody>
          <a:bodyPr>
            <a:normAutofit/>
          </a:bodyPr>
          <a:lstStyle/>
          <a:p>
            <a:pPr algn="l"/>
            <a:r>
              <a:rPr lang="en-US" sz="3200" b="0" i="0" u="none" strike="noStrike" baseline="0" dirty="0"/>
              <a:t>Accounts</a:t>
            </a:r>
          </a:p>
          <a:p>
            <a:pPr lvl="1"/>
            <a:r>
              <a:rPr lang="en-US" sz="2800" b="0" i="0" u="none" strike="noStrike" baseline="0" dirty="0">
                <a:latin typeface="ArialMT"/>
              </a:rPr>
              <a:t>Agency Account</a:t>
            </a:r>
          </a:p>
          <a:p>
            <a:pPr lvl="2"/>
            <a:r>
              <a:rPr lang="en-US" sz="2600" dirty="0">
                <a:latin typeface="ArialMT"/>
              </a:rPr>
              <a:t>Funds roll over</a:t>
            </a:r>
            <a:endParaRPr lang="en-US" sz="2600" b="0" i="0" u="none" strike="noStrike" baseline="0" dirty="0">
              <a:latin typeface="ArialMT"/>
            </a:endParaRPr>
          </a:p>
          <a:p>
            <a:pPr lvl="1"/>
            <a:r>
              <a:rPr lang="en-US" sz="2800" b="0" i="0" u="none" strike="noStrike" baseline="0" dirty="0">
                <a:latin typeface="ArialMT"/>
              </a:rPr>
              <a:t>Allocating Body Funding Account</a:t>
            </a:r>
          </a:p>
          <a:p>
            <a:pPr lvl="2"/>
            <a:r>
              <a:rPr lang="en-US" sz="2600" dirty="0">
                <a:latin typeface="ArialMT"/>
              </a:rPr>
              <a:t>Funds are swept</a:t>
            </a:r>
            <a:endParaRPr lang="en-US" sz="2600" b="0" i="0" u="none" strike="noStrike" baseline="0" dirty="0"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64201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5EA8A-A051-4C20-B4AF-57B412C79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8784"/>
          </a:xfrm>
        </p:spPr>
        <p:txBody>
          <a:bodyPr/>
          <a:lstStyle/>
          <a:p>
            <a:r>
              <a:rPr lang="en-US" dirty="0"/>
              <a:t>Financial Request Timelines: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7291E-F912-40B2-9716-025725B80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738" y="1703389"/>
            <a:ext cx="10011380" cy="5101345"/>
          </a:xfrm>
        </p:spPr>
        <p:txBody>
          <a:bodyPr>
            <a:normAutofit/>
          </a:bodyPr>
          <a:lstStyle/>
          <a:p>
            <a:pPr algn="l"/>
            <a:r>
              <a:rPr lang="en-US" sz="2400" b="0" i="0" u="none" strike="noStrike" baseline="0" dirty="0"/>
              <a:t>Event Requests - Travel : 45 business days prior to departure</a:t>
            </a:r>
            <a:br>
              <a:rPr lang="en-US" sz="2400" b="0" i="0" u="none" strike="noStrike" baseline="0" dirty="0"/>
            </a:br>
            <a:endParaRPr lang="en-US" sz="2400" b="0" i="0" u="none" strike="noStrike" baseline="0" dirty="0"/>
          </a:p>
          <a:p>
            <a:pPr algn="l"/>
            <a:r>
              <a:rPr lang="en-US" sz="2400" b="0" i="0" u="none" strike="noStrike" baseline="0" dirty="0"/>
              <a:t>Event Requests : 45 business days to 5 business days based on classification type</a:t>
            </a:r>
            <a:br>
              <a:rPr lang="en-US" sz="2400" b="0" i="0" u="none" strike="noStrike" baseline="0" dirty="0"/>
            </a:br>
            <a:endParaRPr lang="en-US" sz="2400" b="0" i="0" u="none" strike="noStrike" baseline="0" dirty="0"/>
          </a:p>
          <a:p>
            <a:pPr algn="l"/>
            <a:r>
              <a:rPr lang="en-US" sz="2400" b="0" i="0" u="none" strike="noStrike" baseline="0" dirty="0"/>
              <a:t>Payment - Purchase Requests : 45 business days for contractual payments to 30 business days for all other purchase requests.</a:t>
            </a:r>
            <a:br>
              <a:rPr lang="en-US" sz="2400" b="0" i="0" u="none" strike="noStrike" baseline="0" dirty="0"/>
            </a:br>
            <a:endParaRPr lang="en-US" sz="2400" b="0" i="0" u="none" strike="noStrike" baseline="0" dirty="0"/>
          </a:p>
          <a:p>
            <a:pPr algn="l"/>
            <a:r>
              <a:rPr lang="en-US" sz="2400" b="0" i="0" u="none" strike="noStrike" baseline="0" dirty="0"/>
              <a:t>Reimbursement - Purchase Requests : No later than 10 business days after purchase or return from travel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901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8C820-8A82-4ABC-AD77-C4C8ED27E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78" y="322447"/>
            <a:ext cx="8596668" cy="988381"/>
          </a:xfrm>
        </p:spPr>
        <p:txBody>
          <a:bodyPr>
            <a:normAutofit/>
          </a:bodyPr>
          <a:lstStyle/>
          <a:p>
            <a:r>
              <a:rPr lang="en-US" sz="2400" b="1" i="0" u="none" strike="noStrike" baseline="0" dirty="0"/>
              <a:t>Explore your organizations Finance tool</a:t>
            </a:r>
            <a:br>
              <a:rPr lang="en-US" sz="2400" b="1" i="0" u="none" strike="noStrike" baseline="0" dirty="0"/>
            </a:br>
            <a:r>
              <a:rPr lang="en-US" sz="2400" b="0" i="0" u="none" strike="noStrike" baseline="0" dirty="0"/>
              <a:t>(Only Treasurers can use the Finance tool)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8D469-045D-499F-8AD0-48DBF681C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5" y="1645684"/>
            <a:ext cx="10670959" cy="4297915"/>
          </a:xfrm>
        </p:spPr>
        <p:txBody>
          <a:bodyPr>
            <a:normAutofit/>
          </a:bodyPr>
          <a:lstStyle/>
          <a:p>
            <a:pPr algn="l"/>
            <a:r>
              <a:rPr lang="en-US" sz="2800" b="0" i="0" u="none" strike="noStrike" baseline="0" dirty="0">
                <a:latin typeface="ArialMT"/>
              </a:rPr>
              <a:t>Allocation Requests</a:t>
            </a:r>
            <a:endParaRPr lang="en-US" sz="2800" b="0" i="0" u="none" strike="noStrike" baseline="0" dirty="0"/>
          </a:p>
          <a:p>
            <a:pPr lvl="1"/>
            <a:r>
              <a:rPr lang="en-US" sz="2400" b="0" i="0" u="none" strike="noStrike" baseline="0" dirty="0">
                <a:latin typeface="ArialMT"/>
              </a:rPr>
              <a:t>Complete all required fields</a:t>
            </a:r>
          </a:p>
          <a:p>
            <a:pPr lvl="1"/>
            <a:r>
              <a:rPr lang="en-US" sz="2400" b="0" i="0" u="none" strike="noStrike" baseline="0" dirty="0">
                <a:latin typeface="ArialMT"/>
              </a:rPr>
              <a:t>Can combine multiple needs</a:t>
            </a:r>
            <a:r>
              <a:rPr lang="en-US" sz="2400" b="0" i="0" u="none" strike="noStrike" dirty="0">
                <a:latin typeface="ArialMT"/>
              </a:rPr>
              <a:t> into one request</a:t>
            </a:r>
          </a:p>
          <a:p>
            <a:pPr lvl="1"/>
            <a:r>
              <a:rPr lang="en-US" sz="2400" baseline="0" dirty="0">
                <a:latin typeface="ArialMT"/>
              </a:rPr>
              <a:t>Documentation</a:t>
            </a:r>
            <a:r>
              <a:rPr lang="en-US" sz="2400" dirty="0">
                <a:latin typeface="ArialMT"/>
              </a:rPr>
              <a:t> must be submitted to support your request</a:t>
            </a:r>
            <a:endParaRPr lang="en-US" sz="2400" b="0" i="0" u="none" strike="noStrike" baseline="0" dirty="0">
              <a:latin typeface="ArialMT"/>
            </a:endParaRPr>
          </a:p>
          <a:p>
            <a:pPr lvl="1"/>
            <a:r>
              <a:rPr lang="en-US" sz="2400" b="0" i="0" u="none" strike="noStrike" baseline="0" dirty="0">
                <a:latin typeface="ArialMT"/>
              </a:rPr>
              <a:t>Application deadlines</a:t>
            </a:r>
          </a:p>
          <a:p>
            <a:pPr lvl="2"/>
            <a:r>
              <a:rPr lang="en-US" sz="2000" b="0" i="0" u="none" strike="noStrike" baseline="0" dirty="0">
                <a:latin typeface="ArialMT"/>
              </a:rPr>
              <a:t>SGA will release their schedule. Found on the SGA VikesConnect page.</a:t>
            </a:r>
          </a:p>
          <a:p>
            <a:pPr lvl="2"/>
            <a:r>
              <a:rPr lang="en-US" sz="2000" b="0" i="0" u="none" strike="noStrike" baseline="0" dirty="0">
                <a:latin typeface="ArialMT"/>
              </a:rPr>
              <a:t>SBA open all year until the funds run out.</a:t>
            </a:r>
          </a:p>
          <a:p>
            <a:pPr lvl="2"/>
            <a:r>
              <a:rPr lang="en-US" sz="2000" b="0" i="0" u="none" strike="noStrike" baseline="0" dirty="0">
                <a:latin typeface="ArialMT"/>
              </a:rPr>
              <a:t>SCC have a separate allocating process (do not use budget requests)</a:t>
            </a:r>
          </a:p>
        </p:txBody>
      </p:sp>
    </p:spTree>
    <p:extLst>
      <p:ext uri="{BB962C8B-B14F-4D97-AF65-F5344CB8AC3E}">
        <p14:creationId xmlns:p14="http://schemas.microsoft.com/office/powerpoint/2010/main" val="48353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8C820-8A82-4ABC-AD77-C4C8ED27E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78" y="322447"/>
            <a:ext cx="8596668" cy="988381"/>
          </a:xfrm>
        </p:spPr>
        <p:txBody>
          <a:bodyPr>
            <a:normAutofit/>
          </a:bodyPr>
          <a:lstStyle/>
          <a:p>
            <a:r>
              <a:rPr lang="en-US" sz="2400" b="1" i="0" u="none" strike="noStrike" baseline="0" dirty="0"/>
              <a:t>Explore your organizations Finance tool</a:t>
            </a:r>
            <a:br>
              <a:rPr lang="en-US" sz="2400" b="1" i="0" u="none" strike="noStrike" baseline="0" dirty="0"/>
            </a:br>
            <a:r>
              <a:rPr lang="en-US" sz="2400" b="0" i="0" u="none" strike="noStrike" baseline="0" dirty="0"/>
              <a:t>(Only Treasurers and Presidents can use the Finance tool)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8D469-045D-499F-8AD0-48DBF681C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5" y="1645685"/>
            <a:ext cx="10670959" cy="447103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Expenditure Requests (Payment &amp; Reimbursement)</a:t>
            </a:r>
          </a:p>
          <a:p>
            <a:pPr marL="0" indent="0" algn="l">
              <a:buNone/>
            </a:pPr>
            <a:endParaRPr lang="en-US" sz="3200" dirty="0"/>
          </a:p>
          <a:p>
            <a:pPr lvl="1"/>
            <a:r>
              <a:rPr lang="en-US" sz="3200" dirty="0"/>
              <a:t>Using Agency Account funds vs Approved Budget funds</a:t>
            </a:r>
          </a:p>
          <a:p>
            <a:pPr lvl="1"/>
            <a:r>
              <a:rPr lang="en-US" sz="3200" dirty="0"/>
              <a:t>Notify your advisor through email every time you submit a purchase request.</a:t>
            </a:r>
          </a:p>
        </p:txBody>
      </p:sp>
    </p:spTree>
    <p:extLst>
      <p:ext uri="{BB962C8B-B14F-4D97-AF65-F5344CB8AC3E}">
        <p14:creationId xmlns:p14="http://schemas.microsoft.com/office/powerpoint/2010/main" val="211922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13043c3-8e78-4bc3-bfbc-62f686aad58a">
      <UserInfo>
        <DisplayName>Maureen Spreng</DisplayName>
        <AccountId>28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34124841AABD4684F897BC6A216006" ma:contentTypeVersion="5" ma:contentTypeDescription="Create a new document." ma:contentTypeScope="" ma:versionID="44a9e65d052b9f4ecb5bfef037fe6a0f">
  <xsd:schema xmlns:xsd="http://www.w3.org/2001/XMLSchema" xmlns:xs="http://www.w3.org/2001/XMLSchema" xmlns:p="http://schemas.microsoft.com/office/2006/metadata/properties" xmlns:ns2="7c9c91e2-1d8a-49ff-9611-5d2f73f9df86" xmlns:ns3="313043c3-8e78-4bc3-bfbc-62f686aad58a" targetNamespace="http://schemas.microsoft.com/office/2006/metadata/properties" ma:root="true" ma:fieldsID="493f410255c7d96953f91419a53566d2" ns2:_="" ns3:_="">
    <xsd:import namespace="7c9c91e2-1d8a-49ff-9611-5d2f73f9df86"/>
    <xsd:import namespace="313043c3-8e78-4bc3-bfbc-62f686aad5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9c91e2-1d8a-49ff-9611-5d2f73f9df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3043c3-8e78-4bc3-bfbc-62f686aad58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8084CE-C95E-4FAF-BECF-14DF1BABA284}">
  <ds:schemaRefs>
    <ds:schemaRef ds:uri="7c9c91e2-1d8a-49ff-9611-5d2f73f9df86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313043c3-8e78-4bc3-bfbc-62f686aad58a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0156813-7C8F-48C7-9FA3-22E4B515B4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1E6CED-A67E-45DE-B3AF-A69C386B3E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9c91e2-1d8a-49ff-9611-5d2f73f9df86"/>
    <ds:schemaRef ds:uri="313043c3-8e78-4bc3-bfbc-62f686aad5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7576</TotalTime>
  <Words>1290</Words>
  <Application>Microsoft Office PowerPoint</Application>
  <PresentationFormat>Widescreen</PresentationFormat>
  <Paragraphs>114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ArialMT</vt:lpstr>
      <vt:lpstr>Trebuchet MS</vt:lpstr>
      <vt:lpstr>Wingdings 3</vt:lpstr>
      <vt:lpstr>Facet</vt:lpstr>
      <vt:lpstr>CSU RSO Treasurer  Training</vt:lpstr>
      <vt:lpstr>Main Contact for all financial questions</vt:lpstr>
      <vt:lpstr>Resources</vt:lpstr>
      <vt:lpstr>VikesConnect Finance Tool </vt:lpstr>
      <vt:lpstr>Finance Forms for Treasurers</vt:lpstr>
      <vt:lpstr>Explore your organizations Finance tool (Only Treasurers and Presidents can use the Finance tool)</vt:lpstr>
      <vt:lpstr>Financial Request Timelines:</vt:lpstr>
      <vt:lpstr>Explore your organizations Finance tool (Only Treasurers can use the Finance tool)</vt:lpstr>
      <vt:lpstr>Explore your organizations Finance tool (Only Treasurers and Presidents can use the Finance tool)</vt:lpstr>
      <vt:lpstr>Expenditure Requests (Spending) </vt:lpstr>
      <vt:lpstr>Expenditure Requests (Reimbursements) </vt:lpstr>
      <vt:lpstr>Organization Travel </vt:lpstr>
      <vt:lpstr>Events on Campus</vt:lpstr>
      <vt:lpstr>Agency Account Deposits</vt:lpstr>
      <vt:lpstr>ShopNet</vt:lpstr>
      <vt:lpstr>Fundraising Activities</vt:lpstr>
      <vt:lpstr>Financial Request Timelines:</vt:lpstr>
      <vt:lpstr>Reminders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CSU RSO Zoom meeting</dc:title>
  <dc:creator>Daniel W.</dc:creator>
  <cp:lastModifiedBy>Daniel W Lenhart</cp:lastModifiedBy>
  <cp:revision>72</cp:revision>
  <dcterms:created xsi:type="dcterms:W3CDTF">2020-03-25T15:41:27Z</dcterms:created>
  <dcterms:modified xsi:type="dcterms:W3CDTF">2023-08-09T12:28:02Z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0x0101009B34124841AABD4684F897BC6A216006</vt:lpwstr>
  </property>
</Properties>
</file>