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2" r:id="rId5"/>
    <p:sldMasterId id="2147483659" r:id="rId6"/>
    <p:sldMasterId id="2147483701" r:id="rId7"/>
    <p:sldMasterId id="2147483744" r:id="rId8"/>
  </p:sldMasterIdLst>
  <p:notesMasterIdLst>
    <p:notesMasterId r:id="rId62"/>
  </p:notesMasterIdLst>
  <p:handoutMasterIdLst>
    <p:handoutMasterId r:id="rId63"/>
  </p:handoutMasterIdLst>
  <p:sldIdLst>
    <p:sldId id="283" r:id="rId9"/>
    <p:sldId id="256" r:id="rId10"/>
    <p:sldId id="266" r:id="rId11"/>
    <p:sldId id="271" r:id="rId12"/>
    <p:sldId id="278" r:id="rId13"/>
    <p:sldId id="281" r:id="rId14"/>
    <p:sldId id="270" r:id="rId15"/>
    <p:sldId id="275"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276" r:id="rId30"/>
    <p:sldId id="310" r:id="rId31"/>
    <p:sldId id="311" r:id="rId32"/>
    <p:sldId id="312" r:id="rId33"/>
    <p:sldId id="317" r:id="rId34"/>
    <p:sldId id="316" r:id="rId35"/>
    <p:sldId id="315" r:id="rId36"/>
    <p:sldId id="314" r:id="rId37"/>
    <p:sldId id="313" r:id="rId38"/>
    <p:sldId id="318" r:id="rId39"/>
    <p:sldId id="269" r:id="rId40"/>
    <p:sldId id="320" r:id="rId41"/>
    <p:sldId id="328" r:id="rId42"/>
    <p:sldId id="327" r:id="rId43"/>
    <p:sldId id="326" r:id="rId44"/>
    <p:sldId id="325" r:id="rId45"/>
    <p:sldId id="324" r:id="rId46"/>
    <p:sldId id="323" r:id="rId47"/>
    <p:sldId id="322" r:id="rId48"/>
    <p:sldId id="321" r:id="rId49"/>
    <p:sldId id="268" r:id="rId50"/>
    <p:sldId id="336" r:id="rId51"/>
    <p:sldId id="335" r:id="rId52"/>
    <p:sldId id="334" r:id="rId53"/>
    <p:sldId id="333" r:id="rId54"/>
    <p:sldId id="332" r:id="rId55"/>
    <p:sldId id="331" r:id="rId56"/>
    <p:sldId id="282" r:id="rId57"/>
    <p:sldId id="329" r:id="rId58"/>
    <p:sldId id="273" r:id="rId59"/>
    <p:sldId id="337" r:id="rId60"/>
    <p:sldId id="284"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2B2E8-4938-C8CC-AB1D-3FED05E5A436}" v="299" dt="2020-05-06T20:50:46.825"/>
    <p1510:client id="{684C0D1C-E5BA-7934-C9BB-542DB9944ECE}" v="123" dt="2020-05-06T21:06:46.063"/>
    <p1510:client id="{8B86B48A-A883-8BE4-90F5-9925B2002EEC}" v="26" dt="2020-05-07T12:31:22.170"/>
    <p1510:client id="{95A928F8-1936-1366-9CA5-8985B794949E}" v="368" dt="2020-05-07T14:53:14.779"/>
    <p1510:client id="{9AF88B9B-C974-594E-B138-5088D0B7C66E}" v="8" dt="2020-05-07T18:33:53.267"/>
    <p1510:client id="{A7E945C5-6041-A682-420F-4B11FA4E500C}" v="30" dt="2020-05-07T19:39:26.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8"/>
  </p:normalViewPr>
  <p:slideViewPr>
    <p:cSldViewPr snapToGrid="0" snapToObjects="1">
      <p:cViewPr varScale="1">
        <p:scale>
          <a:sx n="71" d="100"/>
          <a:sy n="71" d="100"/>
        </p:scale>
        <p:origin x="153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Wiitala\Google%20Drive\CSU\Grant%20applications\TEA%20Assessment%20(version%202).xlsb.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C:\Users\Wiitala\Google%20Drive\CSU\Grant%20applications\TEA%20Assessment%20(version%202).xlsb.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 prefer team-based approach </a:t>
            </a:r>
          </a:p>
          <a:p>
            <a:pPr>
              <a:defRPr/>
            </a:pPr>
            <a:r>
              <a:rPr lang="en-US"/>
              <a:t>to a lecture-based approach</a:t>
            </a:r>
          </a:p>
        </c:rich>
      </c:tx>
      <c:layout>
        <c:manualLayout>
          <c:xMode val="edge"/>
          <c:yMode val="edge"/>
          <c:x val="0.22780126533070683"/>
          <c:y val="2.97397653446651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154-4806-81FD-1FC8DF7EE0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154-4806-81FD-1FC8DF7EE0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154-4806-81FD-1FC8DF7EE00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154-4806-81FD-1FC8DF7EE00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154-4806-81FD-1FC8DF7EE00A}"/>
              </c:ext>
            </c:extLst>
          </c:dPt>
          <c:dLbls>
            <c:dLbl>
              <c:idx val="0"/>
              <c:layout>
                <c:manualLayout>
                  <c:x val="-0.25222116668224442"/>
                  <c:y val="-0.20988962982448334"/>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1718935136538006"/>
                      <c:h val="0.13655521930279896"/>
                    </c:manualLayout>
                  </c15:layout>
                </c:ext>
                <c:ext xmlns:c16="http://schemas.microsoft.com/office/drawing/2014/chart" uri="{C3380CC4-5D6E-409C-BE32-E72D297353CC}">
                  <c16:uniqueId val="{00000001-C154-4806-81FD-1FC8DF7EE00A}"/>
                </c:ext>
              </c:extLst>
            </c:dLbl>
            <c:dLbl>
              <c:idx val="1"/>
              <c:layout>
                <c:manualLayout>
                  <c:x val="0.16811269685039371"/>
                  <c:y val="-8.2818511959983118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154-4806-81FD-1FC8DF7EE00A}"/>
                </c:ext>
              </c:extLst>
            </c:dLbl>
            <c:dLbl>
              <c:idx val="2"/>
              <c:layout>
                <c:manualLayout>
                  <c:x val="-8.9285714285714281E-3"/>
                  <c:y val="3.247645979603013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1800595238095238"/>
                      <c:h val="0.14702148757163455"/>
                    </c:manualLayout>
                  </c15:layout>
                </c:ext>
                <c:ext xmlns:c16="http://schemas.microsoft.com/office/drawing/2014/chart" uri="{C3380CC4-5D6E-409C-BE32-E72D297353CC}">
                  <c16:uniqueId val="{00000005-C154-4806-81FD-1FC8DF7EE00A}"/>
                </c:ext>
              </c:extLst>
            </c:dLbl>
            <c:dLbl>
              <c:idx val="3"/>
              <c:layout>
                <c:manualLayout>
                  <c:x val="-2.0912893700787402E-2"/>
                  <c:y val="1.034166894204642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154-4806-81FD-1FC8DF7EE00A}"/>
                </c:ext>
              </c:extLst>
            </c:dLbl>
            <c:dLbl>
              <c:idx val="4"/>
              <c:layout>
                <c:manualLayout>
                  <c:x val="0.10685004218222723"/>
                  <c:y val="0.17932044110970419"/>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154-4806-81FD-1FC8DF7EE00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Sheet2!$J$34:$N$34</c:f>
              <c:strCache>
                <c:ptCount val="5"/>
                <c:pt idx="0">
                  <c:v>Strongly Agree</c:v>
                </c:pt>
                <c:pt idx="1">
                  <c:v>Agree</c:v>
                </c:pt>
                <c:pt idx="2">
                  <c:v>Neither Agree nor Disagree</c:v>
                </c:pt>
                <c:pt idx="3">
                  <c:v>Disagree</c:v>
                </c:pt>
                <c:pt idx="4">
                  <c:v>Strongly Disagree</c:v>
                </c:pt>
              </c:strCache>
            </c:strRef>
          </c:cat>
          <c:val>
            <c:numRef>
              <c:f>Sheet2!$J$35:$N$35</c:f>
              <c:numCache>
                <c:formatCode>General</c:formatCode>
                <c:ptCount val="5"/>
                <c:pt idx="0">
                  <c:v>85</c:v>
                </c:pt>
                <c:pt idx="1">
                  <c:v>27</c:v>
                </c:pt>
                <c:pt idx="2">
                  <c:v>9</c:v>
                </c:pt>
                <c:pt idx="3">
                  <c:v>6</c:v>
                </c:pt>
                <c:pt idx="4">
                  <c:v>16</c:v>
                </c:pt>
              </c:numCache>
            </c:numRef>
          </c:val>
          <c:extLst>
            <c:ext xmlns:c16="http://schemas.microsoft.com/office/drawing/2014/chart" uri="{C3380CC4-5D6E-409C-BE32-E72D297353CC}">
              <c16:uniqueId val="{0000000A-C154-4806-81FD-1FC8DF7EE00A}"/>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The team-based approach is </a:t>
            </a:r>
          </a:p>
          <a:p>
            <a:pPr>
              <a:defRPr/>
            </a:pPr>
            <a:r>
              <a:rPr lang="en-US"/>
              <a:t>beneficial to my learning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4B4-47E1-AFC9-9F8B981D487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4B4-47E1-AFC9-9F8B981D487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4B4-47E1-AFC9-9F8B981D487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4B4-47E1-AFC9-9F8B981D487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4B4-47E1-AFC9-9F8B981D487A}"/>
              </c:ext>
            </c:extLst>
          </c:dPt>
          <c:dLbls>
            <c:dLbl>
              <c:idx val="0"/>
              <c:layout>
                <c:manualLayout>
                  <c:x val="-0.22586089238845145"/>
                  <c:y val="-0.19954851626612546"/>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4B4-47E1-AFC9-9F8B981D487A}"/>
                </c:ext>
              </c:extLst>
            </c:dLbl>
            <c:dLbl>
              <c:idx val="1"/>
              <c:layout>
                <c:manualLayout>
                  <c:x val="0.15367235345581803"/>
                  <c:y val="-4.3544474473041037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4B4-47E1-AFC9-9F8B981D487A}"/>
                </c:ext>
              </c:extLst>
            </c:dLbl>
            <c:dLbl>
              <c:idx val="4"/>
              <c:layout>
                <c:manualLayout>
                  <c:x val="8.5902887139107612E-2"/>
                  <c:y val="0.17014414977803927"/>
                </c:manualLayout>
              </c:layout>
              <c:tx>
                <c:rich>
                  <a:bodyPr/>
                  <a:lstStyle/>
                  <a:p>
                    <a:fld id="{5A8E3D22-D479-43F1-806C-A30B2207E79A}" type="CATEGORYNAME">
                      <a:rPr lang="en-US">
                        <a:solidFill>
                          <a:schemeClr val="bg1"/>
                        </a:solidFill>
                      </a:rPr>
                      <a:pPr/>
                      <a:t>[CATEGORY NAME]</a:t>
                    </a:fld>
                    <a:r>
                      <a:rPr lang="en-US" baseline="0">
                        <a:solidFill>
                          <a:schemeClr val="bg1"/>
                        </a:solidFill>
                      </a:rPr>
                      <a:t>
</a:t>
                    </a:r>
                    <a:fld id="{3E3DFE40-34D3-4151-B9C2-1EEAFA37D6EF}" type="PERCENTAGE">
                      <a:rPr lang="en-US" baseline="0">
                        <a:solidFill>
                          <a:schemeClr val="bg1"/>
                        </a:solidFill>
                      </a:rPr>
                      <a:pPr/>
                      <a:t>[PERCENTAGE]</a:t>
                    </a:fld>
                    <a:endParaRPr lang="en-US" baseline="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4B4-47E1-AFC9-9F8B981D487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Sheet2!$J$34:$N$34</c:f>
              <c:strCache>
                <c:ptCount val="5"/>
                <c:pt idx="0">
                  <c:v>Strongly Agree</c:v>
                </c:pt>
                <c:pt idx="1">
                  <c:v>Agree</c:v>
                </c:pt>
                <c:pt idx="2">
                  <c:v>Neither Agree nor Disagree</c:v>
                </c:pt>
                <c:pt idx="3">
                  <c:v>Disagree</c:v>
                </c:pt>
                <c:pt idx="4">
                  <c:v>Strongly Disagree</c:v>
                </c:pt>
              </c:strCache>
            </c:strRef>
          </c:cat>
          <c:val>
            <c:numRef>
              <c:f>Sheet2!$J$36:$N$36</c:f>
              <c:numCache>
                <c:formatCode>General</c:formatCode>
                <c:ptCount val="5"/>
                <c:pt idx="0">
                  <c:v>87</c:v>
                </c:pt>
                <c:pt idx="1">
                  <c:v>30</c:v>
                </c:pt>
                <c:pt idx="2">
                  <c:v>7</c:v>
                </c:pt>
                <c:pt idx="3">
                  <c:v>5</c:v>
                </c:pt>
                <c:pt idx="4">
                  <c:v>14</c:v>
                </c:pt>
              </c:numCache>
            </c:numRef>
          </c:val>
          <c:extLst>
            <c:ext xmlns:c16="http://schemas.microsoft.com/office/drawing/2014/chart" uri="{C3380CC4-5D6E-409C-BE32-E72D297353CC}">
              <c16:uniqueId val="{0000000A-54B4-47E1-AFC9-9F8B981D487A}"/>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The grading system in the course is fair</a:t>
            </a:r>
          </a:p>
          <a:p>
            <a:pPr>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05-4677-A7BB-36431A4A499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05-4677-A7BB-36431A4A499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D05-4677-A7BB-36431A4A499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D05-4677-A7BB-36431A4A499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D05-4677-A7BB-36431A4A4996}"/>
              </c:ext>
            </c:extLst>
          </c:dPt>
          <c:dLbls>
            <c:dLbl>
              <c:idx val="0"/>
              <c:layout>
                <c:manualLayout>
                  <c:x val="-0.2454831313391552"/>
                  <c:y val="-9.8761980331638077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186431122374733"/>
                      <c:h val="0.13662784643516146"/>
                    </c:manualLayout>
                  </c15:layout>
                </c:ext>
                <c:ext xmlns:c16="http://schemas.microsoft.com/office/drawing/2014/chart" uri="{C3380CC4-5D6E-409C-BE32-E72D297353CC}">
                  <c16:uniqueId val="{00000001-3D05-4677-A7BB-36431A4A4996}"/>
                </c:ext>
              </c:extLst>
            </c:dLbl>
            <c:dLbl>
              <c:idx val="1"/>
              <c:layout>
                <c:manualLayout>
                  <c:x val="0.14765749948450305"/>
                  <c:y val="-0.12202458694030814"/>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D05-4677-A7BB-36431A4A4996}"/>
                </c:ext>
              </c:extLst>
            </c:dLbl>
            <c:dLbl>
              <c:idx val="2"/>
              <c:layout>
                <c:manualLayout>
                  <c:x val="-5.932602970678056E-2"/>
                  <c:y val="9.5546398923696582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D05-4677-A7BB-36431A4A4996}"/>
                </c:ext>
              </c:extLst>
            </c:dLbl>
            <c:dLbl>
              <c:idx val="3"/>
              <c:layout>
                <c:manualLayout>
                  <c:x val="-0.10477477370651322"/>
                  <c:y val="9.461650442975495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D05-4677-A7BB-36431A4A499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Sheet2!$J$34:$N$34</c:f>
              <c:strCache>
                <c:ptCount val="5"/>
                <c:pt idx="0">
                  <c:v>Strongly Agree</c:v>
                </c:pt>
                <c:pt idx="1">
                  <c:v>Agree</c:v>
                </c:pt>
                <c:pt idx="2">
                  <c:v>Neither Agree nor Disagree</c:v>
                </c:pt>
                <c:pt idx="3">
                  <c:v>Disagree</c:v>
                </c:pt>
                <c:pt idx="4">
                  <c:v>Strongly Disagree</c:v>
                </c:pt>
              </c:strCache>
            </c:strRef>
          </c:cat>
          <c:val>
            <c:numRef>
              <c:f>Sheet2!$J$37:$N$37</c:f>
              <c:numCache>
                <c:formatCode>General</c:formatCode>
                <c:ptCount val="5"/>
                <c:pt idx="0">
                  <c:v>45</c:v>
                </c:pt>
                <c:pt idx="1">
                  <c:v>22</c:v>
                </c:pt>
                <c:pt idx="2">
                  <c:v>11</c:v>
                </c:pt>
                <c:pt idx="3">
                  <c:v>4</c:v>
                </c:pt>
                <c:pt idx="4">
                  <c:v>3</c:v>
                </c:pt>
              </c:numCache>
            </c:numRef>
          </c:val>
          <c:extLst>
            <c:ext xmlns:c16="http://schemas.microsoft.com/office/drawing/2014/chart" uri="{C3380CC4-5D6E-409C-BE32-E72D297353CC}">
              <c16:uniqueId val="{0000000A-3D05-4677-A7BB-36431A4A499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 prefer the grading system in this course to the traditional percent-based grading systems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346-43B2-A000-03E6D876401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346-43B2-A000-03E6D87640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346-43B2-A000-03E6D876401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346-43B2-A000-03E6D876401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346-43B2-A000-03E6D8764010}"/>
              </c:ext>
            </c:extLst>
          </c:dPt>
          <c:dLbls>
            <c:dLbl>
              <c:idx val="0"/>
              <c:layout>
                <c:manualLayout>
                  <c:x val="-0.25245562814819039"/>
                  <c:y val="6.6641813328414193E-2"/>
                </c:manualLayout>
              </c:layout>
              <c:showLegendKey val="0"/>
              <c:showVal val="0"/>
              <c:showCatName val="1"/>
              <c:showSerName val="0"/>
              <c:showPercent val="1"/>
              <c:showBubbleSize val="0"/>
              <c:extLst>
                <c:ext xmlns:c15="http://schemas.microsoft.com/office/drawing/2012/chart" uri="{CE6537A1-D6FC-4f65-9D91-7224C49458BB}">
                  <c15:layout>
                    <c:manualLayout>
                      <c:w val="0.21747802408553887"/>
                      <c:h val="0.13521487016277733"/>
                    </c:manualLayout>
                  </c15:layout>
                </c:ext>
                <c:ext xmlns:c16="http://schemas.microsoft.com/office/drawing/2014/chart" uri="{C3380CC4-5D6E-409C-BE32-E72D297353CC}">
                  <c16:uniqueId val="{00000001-C346-43B2-A000-03E6D8764010}"/>
                </c:ext>
              </c:extLst>
            </c:dLbl>
            <c:dLbl>
              <c:idx val="1"/>
              <c:layout>
                <c:manualLayout>
                  <c:x val="-3.2963184861846809E-2"/>
                  <c:y val="-0.194813931026060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46-43B2-A000-03E6D8764010}"/>
                </c:ext>
              </c:extLst>
            </c:dLbl>
            <c:dLbl>
              <c:idx val="2"/>
              <c:layout>
                <c:manualLayout>
                  <c:x val="0.21800572076455788"/>
                  <c:y val="-8.882663817550046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346-43B2-A000-03E6D8764010}"/>
                </c:ext>
              </c:extLst>
            </c:dLbl>
            <c:dLbl>
              <c:idx val="3"/>
              <c:layout>
                <c:manualLayout>
                  <c:x val="0.12527396587195166"/>
                  <c:y val="0.1002043830674051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346-43B2-A000-03E6D8764010}"/>
                </c:ext>
              </c:extLst>
            </c:dLbl>
            <c:dLbl>
              <c:idx val="4"/>
              <c:layout>
                <c:manualLayout>
                  <c:x val="9.0260646655613994E-2"/>
                  <c:y val="0.1723351428865133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346-43B2-A000-03E6D876401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Sheet2!$J$34:$N$34</c:f>
              <c:strCache>
                <c:ptCount val="5"/>
                <c:pt idx="0">
                  <c:v>Strongly Agree</c:v>
                </c:pt>
                <c:pt idx="1">
                  <c:v>Agree</c:v>
                </c:pt>
                <c:pt idx="2">
                  <c:v>Neither Agree nor Disagree</c:v>
                </c:pt>
                <c:pt idx="3">
                  <c:v>Disagree</c:v>
                </c:pt>
                <c:pt idx="4">
                  <c:v>Strongly Disagree</c:v>
                </c:pt>
              </c:strCache>
            </c:strRef>
          </c:cat>
          <c:val>
            <c:numRef>
              <c:f>Sheet2!$J$38:$N$38</c:f>
              <c:numCache>
                <c:formatCode>General</c:formatCode>
                <c:ptCount val="5"/>
                <c:pt idx="0">
                  <c:v>33</c:v>
                </c:pt>
                <c:pt idx="1">
                  <c:v>16</c:v>
                </c:pt>
                <c:pt idx="2">
                  <c:v>20</c:v>
                </c:pt>
                <c:pt idx="3">
                  <c:v>7</c:v>
                </c:pt>
                <c:pt idx="4">
                  <c:v>9</c:v>
                </c:pt>
              </c:numCache>
            </c:numRef>
          </c:val>
          <c:extLst>
            <c:ext xmlns:c16="http://schemas.microsoft.com/office/drawing/2014/chart" uri="{C3380CC4-5D6E-409C-BE32-E72D297353CC}">
              <c16:uniqueId val="{0000000A-C346-43B2-A000-03E6D876401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Lecture-based (Fall '15-'17)</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4.13</c:v>
                </c:pt>
              </c:numCache>
            </c:numRef>
          </c:val>
          <c:extLst>
            <c:ext xmlns:c16="http://schemas.microsoft.com/office/drawing/2014/chart" uri="{C3380CC4-5D6E-409C-BE32-E72D297353CC}">
              <c16:uniqueId val="{00000000-8DC3-4309-A8F3-88A7C0064378}"/>
            </c:ext>
          </c:extLst>
        </c:ser>
        <c:ser>
          <c:idx val="1"/>
          <c:order val="1"/>
          <c:tx>
            <c:strRef>
              <c:f>Sheet1!$C$1</c:f>
              <c:strCache>
                <c:ptCount val="1"/>
                <c:pt idx="0">
                  <c:v>Team-based (Spring '19-Fall '19)</c:v>
                </c:pt>
              </c:strCache>
            </c:strRef>
          </c:tx>
          <c:spPr>
            <a:solidFill>
              <a:schemeClr val="accent2"/>
            </a:solidFill>
            <a:ln>
              <a:noFill/>
            </a:ln>
            <a:effectLst/>
          </c:spPr>
          <c:invertIfNegative val="0"/>
          <c:cat>
            <c:strRef>
              <c:f>Sheet1!$A$2</c:f>
              <c:strCache>
                <c:ptCount val="1"/>
                <c:pt idx="0">
                  <c:v>Category 1</c:v>
                </c:pt>
              </c:strCache>
            </c:strRef>
          </c:cat>
          <c:val>
            <c:numRef>
              <c:f>Sheet1!$C$2</c:f>
              <c:numCache>
                <c:formatCode>General</c:formatCode>
                <c:ptCount val="1"/>
                <c:pt idx="0">
                  <c:v>4.6900000000000004</c:v>
                </c:pt>
              </c:numCache>
            </c:numRef>
          </c:val>
          <c:extLst>
            <c:ext xmlns:c16="http://schemas.microsoft.com/office/drawing/2014/chart" uri="{C3380CC4-5D6E-409C-BE32-E72D297353CC}">
              <c16:uniqueId val="{00000001-8DC3-4309-A8F3-88A7C0064378}"/>
            </c:ext>
          </c:extLst>
        </c:ser>
        <c:dLbls>
          <c:showLegendKey val="0"/>
          <c:showVal val="0"/>
          <c:showCatName val="0"/>
          <c:showSerName val="0"/>
          <c:showPercent val="0"/>
          <c:showBubbleSize val="0"/>
        </c:dLbls>
        <c:gapWidth val="102"/>
        <c:overlap val="-98"/>
        <c:axId val="507685568"/>
        <c:axId val="268089920"/>
      </c:barChart>
      <c:catAx>
        <c:axId val="507685568"/>
        <c:scaling>
          <c:orientation val="minMax"/>
        </c:scaling>
        <c:delete val="1"/>
        <c:axPos val="b"/>
        <c:numFmt formatCode="General" sourceLinked="1"/>
        <c:majorTickMark val="none"/>
        <c:minorTickMark val="none"/>
        <c:tickLblPos val="nextTo"/>
        <c:crossAx val="268089920"/>
        <c:crosses val="autoZero"/>
        <c:auto val="1"/>
        <c:lblAlgn val="ctr"/>
        <c:lblOffset val="100"/>
        <c:noMultiLvlLbl val="0"/>
      </c:catAx>
      <c:valAx>
        <c:axId val="2680899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7685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0.58544</cdr:x>
      <cdr:y>0.88394</cdr:y>
    </cdr:from>
    <cdr:to>
      <cdr:x>1</cdr:x>
      <cdr:y>0.98866</cdr:y>
    </cdr:to>
    <cdr:sp macro="" textlink="">
      <cdr:nvSpPr>
        <cdr:cNvPr id="2" name="TextBox 1">
          <a:extLst xmlns:a="http://schemas.openxmlformats.org/drawingml/2006/main">
            <a:ext uri="{FF2B5EF4-FFF2-40B4-BE49-F238E27FC236}">
              <a16:creationId xmlns:a16="http://schemas.microsoft.com/office/drawing/2014/main" id="{29A302CB-F2B6-47C6-9818-59586FE9EB4E}"/>
            </a:ext>
          </a:extLst>
        </cdr:cNvPr>
        <cdr:cNvSpPr txBox="1"/>
      </cdr:nvSpPr>
      <cdr:spPr>
        <a:xfrm xmlns:a="http://schemas.openxmlformats.org/drawingml/2006/main">
          <a:off x="2689178" y="3372023"/>
          <a:ext cx="1904253" cy="3994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dirty="0">
              <a:latin typeface="+mj-lt"/>
            </a:rPr>
            <a:t>Based on 143 student responses across 5 sections</a:t>
          </a:r>
        </a:p>
      </cdr:txBody>
    </cdr:sp>
  </cdr:relSizeAnchor>
</c:userShapes>
</file>

<file path=ppt/drawings/drawing2.xml><?xml version="1.0" encoding="utf-8"?>
<c:userShapes xmlns:c="http://schemas.openxmlformats.org/drawingml/2006/chart">
  <cdr:relSizeAnchor xmlns:cdr="http://schemas.openxmlformats.org/drawingml/2006/chartDrawing">
    <cdr:from>
      <cdr:x>0.58979</cdr:x>
      <cdr:y>0.88853</cdr:y>
    </cdr:from>
    <cdr:to>
      <cdr:x>1</cdr:x>
      <cdr:y>0.99248</cdr:y>
    </cdr:to>
    <cdr:sp macro="" textlink="">
      <cdr:nvSpPr>
        <cdr:cNvPr id="2" name="TextBox 1">
          <a:extLst xmlns:a="http://schemas.openxmlformats.org/drawingml/2006/main">
            <a:ext uri="{FF2B5EF4-FFF2-40B4-BE49-F238E27FC236}">
              <a16:creationId xmlns:a16="http://schemas.microsoft.com/office/drawing/2014/main" id="{A5CB9FD5-EBC0-4EBB-AD8E-8EAEBB219D10}"/>
            </a:ext>
          </a:extLst>
        </cdr:cNvPr>
        <cdr:cNvSpPr txBox="1"/>
      </cdr:nvSpPr>
      <cdr:spPr>
        <a:xfrm xmlns:a="http://schemas.openxmlformats.org/drawingml/2006/main">
          <a:off x="2735651" y="3413107"/>
          <a:ext cx="1902684" cy="3993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100" dirty="0">
              <a:latin typeface="+mj-lt"/>
            </a:rPr>
            <a:t>Based on 85 student responses across 3 sections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B9941C-A96B-6C49-8989-1D164D97263E}" type="datetime1">
              <a:rPr lang="en-US" altLang="x-none"/>
              <a:pPr/>
              <a:t>10/6/2023</a:t>
            </a:fld>
            <a:endParaRPr lang="en-US" altLang="x-none"/>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04EC342-2BA8-844B-90AA-5602CDFAF791}" type="slidenum">
              <a:rPr lang="en-US" altLang="x-none"/>
              <a:pPr/>
              <a:t>‹#›</a:t>
            </a:fld>
            <a:endParaRPr lang="en-US" altLang="x-none"/>
          </a:p>
        </p:txBody>
      </p:sp>
    </p:spTree>
    <p:extLst>
      <p:ext uri="{BB962C8B-B14F-4D97-AF65-F5344CB8AC3E}">
        <p14:creationId xmlns:p14="http://schemas.microsoft.com/office/powerpoint/2010/main" val="1755575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B8A09-4E65-0242-91D5-404A05852076}" type="datetimeFigureOut">
              <a:rPr lang="en-US" smtClean="0"/>
              <a:t>10/6/2023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9F855-4039-234C-A7E7-FFF05779A8A7}" type="slidenum">
              <a:rPr lang="en-US" smtClean="0"/>
              <a:t>‹#›</a:t>
            </a:fld>
            <a:endParaRPr lang="en-US"/>
          </a:p>
        </p:txBody>
      </p:sp>
    </p:spTree>
    <p:extLst>
      <p:ext uri="{BB962C8B-B14F-4D97-AF65-F5344CB8AC3E}">
        <p14:creationId xmlns:p14="http://schemas.microsoft.com/office/powerpoint/2010/main" val="108092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49F855-4039-234C-A7E7-FFF05779A8A7}" type="slidenum">
              <a:rPr lang="en-US" smtClean="0"/>
              <a:t>4</a:t>
            </a:fld>
            <a:endParaRPr lang="en-US"/>
          </a:p>
        </p:txBody>
      </p:sp>
    </p:spTree>
    <p:extLst>
      <p:ext uri="{BB962C8B-B14F-4D97-AF65-F5344CB8AC3E}">
        <p14:creationId xmlns:p14="http://schemas.microsoft.com/office/powerpoint/2010/main" val="1491094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0194ee1eb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0194ee1e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01c44c82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01c44c8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01c44c820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01c44c82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0194ee1eb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0194ee1e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9 students did not complete a project</a:t>
            </a:r>
            <a:endParaRPr/>
          </a:p>
          <a:p>
            <a:pPr marL="0" lvl="0" indent="0" algn="l" rtl="0">
              <a:spcBef>
                <a:spcPts val="0"/>
              </a:spcBef>
              <a:spcAft>
                <a:spcPts val="0"/>
              </a:spcAft>
              <a:buNone/>
            </a:pPr>
            <a:r>
              <a:rPr lang="en"/>
              <a:t>DFW  = 13</a:t>
            </a:r>
            <a:endParaRPr/>
          </a:p>
          <a:p>
            <a:pPr marL="0" lvl="0" indent="0" algn="l" rtl="0">
              <a:spcBef>
                <a:spcPts val="0"/>
              </a:spcBef>
              <a:spcAft>
                <a:spcPts val="0"/>
              </a:spcAft>
              <a:buNone/>
            </a:pPr>
            <a:endParaRPr/>
          </a:p>
          <a:p>
            <a:pPr marL="0" lvl="0" indent="0" algn="l" rtl="0">
              <a:spcBef>
                <a:spcPts val="0"/>
              </a:spcBef>
              <a:spcAft>
                <a:spcPts val="0"/>
              </a:spcAft>
              <a:buNone/>
            </a:pPr>
            <a:r>
              <a:rPr lang="en"/>
              <a:t>Or 95 % earned C or above</a:t>
            </a:r>
            <a:endParaRPr/>
          </a:p>
          <a:p>
            <a:pPr marL="0" lvl="0" indent="0" algn="l" rtl="0">
              <a:spcBef>
                <a:spcPts val="0"/>
              </a:spcBef>
              <a:spcAft>
                <a:spcPts val="0"/>
              </a:spcAft>
              <a:buNone/>
            </a:pPr>
            <a:r>
              <a:rPr lang="en"/>
              <a:t>75% earned C or above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4adc89fc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4adc89f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About  400 students a year, larger lectures of 160,60,</a:t>
            </a:r>
            <a:r>
              <a:rPr lang="en-US" baseline="0" dirty="0"/>
              <a:t> 140, 30</a:t>
            </a:r>
          </a:p>
          <a:p>
            <a:r>
              <a:rPr lang="en-US" baseline="0" dirty="0"/>
              <a:t>Higher DFW course</a:t>
            </a:r>
          </a:p>
          <a:p>
            <a:r>
              <a:rPr lang="en-US" baseline="0" dirty="0"/>
              <a:t>Talk about our TEA project and other innovations ongoing in the class</a:t>
            </a:r>
            <a:endParaRPr lang="en-US" dirty="0"/>
          </a:p>
        </p:txBody>
      </p:sp>
      <p:sp>
        <p:nvSpPr>
          <p:cNvPr id="4" name="Slide Number Placeholder 3"/>
          <p:cNvSpPr>
            <a:spLocks noGrp="1"/>
          </p:cNvSpPr>
          <p:nvPr>
            <p:ph type="sldNum" sz="quarter" idx="10"/>
          </p:nvPr>
        </p:nvSpPr>
        <p:spPr/>
        <p:txBody>
          <a:bodyPr/>
          <a:lstStyle/>
          <a:p>
            <a:fld id="{7ACDAAE9-C980-4C93-B648-108C9E4A29A1}" type="slidenum">
              <a:rPr lang="en-US" smtClean="0"/>
              <a:t>43</a:t>
            </a:fld>
            <a:endParaRPr lang="en-US"/>
          </a:p>
        </p:txBody>
      </p:sp>
    </p:spTree>
    <p:extLst>
      <p:ext uri="{BB962C8B-B14F-4D97-AF65-F5344CB8AC3E}">
        <p14:creationId xmlns:p14="http://schemas.microsoft.com/office/powerpoint/2010/main" val="2175712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State mandated course objectives (not learning objectives for a class)</a:t>
            </a:r>
          </a:p>
        </p:txBody>
      </p:sp>
      <p:sp>
        <p:nvSpPr>
          <p:cNvPr id="4" name="Slide Number Placeholder 3"/>
          <p:cNvSpPr>
            <a:spLocks noGrp="1"/>
          </p:cNvSpPr>
          <p:nvPr>
            <p:ph type="sldNum" sz="quarter" idx="10"/>
          </p:nvPr>
        </p:nvSpPr>
        <p:spPr/>
        <p:txBody>
          <a:bodyPr/>
          <a:lstStyle/>
          <a:p>
            <a:fld id="{7ACDAAE9-C980-4C93-B648-108C9E4A29A1}" type="slidenum">
              <a:rPr lang="en-US" smtClean="0"/>
              <a:t>44</a:t>
            </a:fld>
            <a:endParaRPr lang="en-US"/>
          </a:p>
        </p:txBody>
      </p:sp>
    </p:spTree>
    <p:extLst>
      <p:ext uri="{BB962C8B-B14F-4D97-AF65-F5344CB8AC3E}">
        <p14:creationId xmlns:p14="http://schemas.microsoft.com/office/powerpoint/2010/main" val="2318828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Performance varies widely</a:t>
            </a:r>
          </a:p>
          <a:p>
            <a:r>
              <a:rPr lang="en-US" dirty="0"/>
              <a:t>25-90 raw scores</a:t>
            </a:r>
          </a:p>
          <a:p>
            <a:r>
              <a:rPr lang="en-US" dirty="0"/>
              <a:t>Broad</a:t>
            </a:r>
            <a:r>
              <a:rPr lang="en-US" baseline="0" dirty="0"/>
              <a:t> flat distribution</a:t>
            </a:r>
          </a:p>
          <a:p>
            <a:r>
              <a:rPr lang="en-US" baseline="0" dirty="0"/>
              <a:t>Has been like this for a long time</a:t>
            </a:r>
          </a:p>
          <a:p>
            <a:r>
              <a:rPr lang="en-US" baseline="0" dirty="0"/>
              <a:t>Students usually panic after two midterms, at which point it’s too late</a:t>
            </a:r>
          </a:p>
          <a:p>
            <a:endParaRPr lang="en-US" dirty="0"/>
          </a:p>
        </p:txBody>
      </p:sp>
      <p:sp>
        <p:nvSpPr>
          <p:cNvPr id="4" name="Slide Number Placeholder 3"/>
          <p:cNvSpPr>
            <a:spLocks noGrp="1"/>
          </p:cNvSpPr>
          <p:nvPr>
            <p:ph type="sldNum" sz="quarter" idx="10"/>
          </p:nvPr>
        </p:nvSpPr>
        <p:spPr/>
        <p:txBody>
          <a:bodyPr/>
          <a:lstStyle/>
          <a:p>
            <a:fld id="{7ACDAAE9-C980-4C93-B648-108C9E4A29A1}" type="slidenum">
              <a:rPr lang="en-US" smtClean="0"/>
              <a:t>45</a:t>
            </a:fld>
            <a:endParaRPr lang="en-US"/>
          </a:p>
        </p:txBody>
      </p:sp>
    </p:spTree>
    <p:extLst>
      <p:ext uri="{BB962C8B-B14F-4D97-AF65-F5344CB8AC3E}">
        <p14:creationId xmlns:p14="http://schemas.microsoft.com/office/powerpoint/2010/main" val="3033939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Going from 3 midterms to quizzes every other week</a:t>
            </a:r>
          </a:p>
        </p:txBody>
      </p:sp>
      <p:sp>
        <p:nvSpPr>
          <p:cNvPr id="4" name="Slide Number Placeholder 3"/>
          <p:cNvSpPr>
            <a:spLocks noGrp="1"/>
          </p:cNvSpPr>
          <p:nvPr>
            <p:ph type="sldNum" sz="quarter" idx="10"/>
          </p:nvPr>
        </p:nvSpPr>
        <p:spPr/>
        <p:txBody>
          <a:bodyPr/>
          <a:lstStyle/>
          <a:p>
            <a:fld id="{7ACDAAE9-C980-4C93-B648-108C9E4A29A1}" type="slidenum">
              <a:rPr lang="en-US" smtClean="0"/>
              <a:t>46</a:t>
            </a:fld>
            <a:endParaRPr lang="en-US"/>
          </a:p>
        </p:txBody>
      </p:sp>
    </p:spTree>
    <p:extLst>
      <p:ext uri="{BB962C8B-B14F-4D97-AF65-F5344CB8AC3E}">
        <p14:creationId xmlns:p14="http://schemas.microsoft.com/office/powerpoint/2010/main" val="2797593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Some quizzes will be group tests</a:t>
            </a:r>
          </a:p>
        </p:txBody>
      </p:sp>
      <p:sp>
        <p:nvSpPr>
          <p:cNvPr id="4" name="Slide Number Placeholder 3"/>
          <p:cNvSpPr>
            <a:spLocks noGrp="1"/>
          </p:cNvSpPr>
          <p:nvPr>
            <p:ph type="sldNum" sz="quarter" idx="10"/>
          </p:nvPr>
        </p:nvSpPr>
        <p:spPr/>
        <p:txBody>
          <a:bodyPr/>
          <a:lstStyle/>
          <a:p>
            <a:fld id="{7ACDAAE9-C980-4C93-B648-108C9E4A29A1}" type="slidenum">
              <a:rPr lang="en-US" smtClean="0"/>
              <a:t>47</a:t>
            </a:fld>
            <a:endParaRPr lang="en-US"/>
          </a:p>
        </p:txBody>
      </p:sp>
    </p:spTree>
    <p:extLst>
      <p:ext uri="{BB962C8B-B14F-4D97-AF65-F5344CB8AC3E}">
        <p14:creationId xmlns:p14="http://schemas.microsoft.com/office/powerpoint/2010/main" val="67516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71d0b824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71d0b82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New peer-reviewed journal articles</a:t>
            </a:r>
            <a:r>
              <a:rPr lang="en-US" baseline="0" dirty="0"/>
              <a:t> will serve as basis for question sets. We will summarize at level of students, and they can read it several days in advance.</a:t>
            </a:r>
            <a:endParaRPr lang="en-US" dirty="0"/>
          </a:p>
          <a:p>
            <a:endParaRPr lang="en-US" dirty="0"/>
          </a:p>
          <a:p>
            <a:r>
              <a:rPr lang="en-US" dirty="0"/>
              <a:t>Mention assessment</a:t>
            </a:r>
          </a:p>
        </p:txBody>
      </p:sp>
      <p:sp>
        <p:nvSpPr>
          <p:cNvPr id="4" name="Slide Number Placeholder 3"/>
          <p:cNvSpPr>
            <a:spLocks noGrp="1"/>
          </p:cNvSpPr>
          <p:nvPr>
            <p:ph type="sldNum" sz="quarter" idx="10"/>
          </p:nvPr>
        </p:nvSpPr>
        <p:spPr/>
        <p:txBody>
          <a:bodyPr/>
          <a:lstStyle/>
          <a:p>
            <a:fld id="{7ACDAAE9-C980-4C93-B648-108C9E4A29A1}" type="slidenum">
              <a:rPr lang="en-US" smtClean="0"/>
              <a:t>48</a:t>
            </a:fld>
            <a:endParaRPr lang="en-US"/>
          </a:p>
        </p:txBody>
      </p:sp>
    </p:spTree>
    <p:extLst>
      <p:ext uri="{BB962C8B-B14F-4D97-AF65-F5344CB8AC3E}">
        <p14:creationId xmlns:p14="http://schemas.microsoft.com/office/powerpoint/2010/main" val="123849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71d0b8248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71d0b824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71d0b8248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71d0b824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identified the source material as a strength for this course (easily accessible and pertinent to course topics)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71d0b8248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71d0b824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Three themes with subtopics (weekly subjects)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71d0b8248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71d0b824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of a weekly topic with readings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71d0b8248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71d0b824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Readings are all available online (via CSU library catalogue; via BBC; via other internet sources)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0194ee1e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0194ee1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71d0b8248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71d0b824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sto MT"/>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C652C153-AAED-C646-B82E-B2057DA1586E}" type="datetime1">
              <a:rPr lang="en-US" altLang="x-none"/>
              <a:pPr/>
              <a:t>10/6/2023</a:t>
            </a:fld>
            <a:endParaRPr lang="en-US" altLang="x-none"/>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FFD938-340B-104D-ACA6-01C65020F067}" type="slidenum">
              <a:rPr lang="en-US" altLang="x-none"/>
              <a:pPr/>
              <a:t>‹#›</a:t>
            </a:fld>
            <a:endParaRPr lang="en-US" altLang="x-none"/>
          </a:p>
        </p:txBody>
      </p:sp>
    </p:spTree>
    <p:extLst>
      <p:ext uri="{BB962C8B-B14F-4D97-AF65-F5344CB8AC3E}">
        <p14:creationId xmlns:p14="http://schemas.microsoft.com/office/powerpoint/2010/main" val="131242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98C4230-A375-CD44-B949-CF62854B6EF5}" type="datetime1">
              <a:rPr lang="en-US" altLang="x-none"/>
              <a:pPr/>
              <a:t>10/6/2023</a:t>
            </a:fld>
            <a:endParaRPr lang="en-US" altLang="x-none"/>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7ADF16F-9939-9D41-948E-9729A630BC71}" type="slidenum">
              <a:rPr lang="en-US" altLang="x-none"/>
              <a:pPr/>
              <a:t>‹#›</a:t>
            </a:fld>
            <a:endParaRPr lang="en-US" altLang="x-none"/>
          </a:p>
        </p:txBody>
      </p:sp>
    </p:spTree>
    <p:extLst>
      <p:ext uri="{BB962C8B-B14F-4D97-AF65-F5344CB8AC3E}">
        <p14:creationId xmlns:p14="http://schemas.microsoft.com/office/powerpoint/2010/main" val="79814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F4EAE540-3F37-864A-9A25-8F7A87D7C2B9}" type="datetime1">
              <a:rPr lang="en-US" altLang="x-none"/>
              <a:pPr/>
              <a:t>10/6/2023</a:t>
            </a:fld>
            <a:endParaRPr lang="en-US" altLang="x-none"/>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0A9CC8-406E-1548-80FE-4D47F4AF26E1}" type="slidenum">
              <a:rPr lang="en-US" altLang="x-none"/>
              <a:pPr/>
              <a:t>‹#›</a:t>
            </a:fld>
            <a:endParaRPr lang="en-US" altLang="x-none"/>
          </a:p>
        </p:txBody>
      </p:sp>
    </p:spTree>
    <p:extLst>
      <p:ext uri="{BB962C8B-B14F-4D97-AF65-F5344CB8AC3E}">
        <p14:creationId xmlns:p14="http://schemas.microsoft.com/office/powerpoint/2010/main" val="1184037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1949891" y="527562"/>
            <a:ext cx="5244219"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131570" y="1591056"/>
            <a:ext cx="4279392" cy="3264408"/>
          </a:xfrm>
        </p:spPr>
        <p:txBody>
          <a:bodyPr anchor="b">
            <a:normAutofit/>
          </a:bodyPr>
          <a:lstStyle>
            <a:lvl1pPr algn="l">
              <a:defRPr sz="3600"/>
            </a:lvl1pPr>
          </a:lstStyle>
          <a:p>
            <a:r>
              <a:rPr lang="en-US"/>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143000" y="4928616"/>
            <a:ext cx="4279392" cy="996696"/>
          </a:xfrm>
        </p:spPr>
        <p:txBody>
          <a:bodyPr/>
          <a:lstStyle>
            <a:lvl1pPr marL="0" indent="0" algn="l">
              <a:buNone/>
              <a:defRPr sz="1800" cap="all" baseline="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10/6/2023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9716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2266157"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28650" y="2011680"/>
            <a:ext cx="78867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10/6/2023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79393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5407362" y="0"/>
            <a:ext cx="3107988"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623888" y="1078991"/>
            <a:ext cx="3950208" cy="3136392"/>
          </a:xfrm>
        </p:spPr>
        <p:txBody>
          <a:bodyPr anchor="b">
            <a:normAutofit/>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623888" y="4279393"/>
            <a:ext cx="3950208" cy="1500187"/>
          </a:xfrm>
        </p:spPr>
        <p:txBody>
          <a:bodyPr/>
          <a:lstStyle>
            <a:lvl1pPr marL="0" indent="0">
              <a:buNone/>
              <a:defRPr sz="1800" cap="all" baseline="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10/6/2023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57425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2266157"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628650" y="2011680"/>
            <a:ext cx="370332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4814316" y="2011680"/>
            <a:ext cx="370332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10/6/2023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11581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2266157"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629841" y="365126"/>
            <a:ext cx="7886700" cy="1325563"/>
          </a:xfrm>
        </p:spPr>
        <p:txBody>
          <a:bodyPr>
            <a:normAutofit/>
          </a:bodyPr>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629841" y="2011680"/>
            <a:ext cx="3703320" cy="950976"/>
          </a:xfrm>
        </p:spPr>
        <p:txBody>
          <a:bodyPr anchor="b">
            <a:normAutofit/>
          </a:bodyPr>
          <a:lstStyle>
            <a:lvl1pPr marL="0" indent="0">
              <a:buNone/>
              <a:defRPr sz="21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629841" y="3127248"/>
            <a:ext cx="370332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814316" y="2011680"/>
            <a:ext cx="3703320" cy="950976"/>
          </a:xfrm>
        </p:spPr>
        <p:txBody>
          <a:bodyPr anchor="b">
            <a:normAutofit/>
          </a:bodyPr>
          <a:lstStyle>
            <a:lvl1pPr marL="0" indent="0">
              <a:buNone/>
              <a:defRPr sz="21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814316" y="3127248"/>
            <a:ext cx="370332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10/6/2023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36011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477229" y="181596"/>
            <a:ext cx="618954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132838" y="1572768"/>
            <a:ext cx="4876038" cy="4096512"/>
          </a:xfrm>
        </p:spPr>
        <p:txBody>
          <a:bodyPr>
            <a:normAutofit/>
          </a:bodyPr>
          <a:lstStyle>
            <a:lvl1pPr algn="ctr">
              <a:defRPr sz="3000"/>
            </a:lvl1pPr>
          </a:lstStyle>
          <a:p>
            <a:r>
              <a:rPr lang="en-US"/>
              <a:t>Click to edit Master title style</a:t>
            </a:r>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10/6/2023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40830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10/6/2023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71130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10/6/2023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1255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Content Placeholder 2"/>
          <p:cNvSpPr>
            <a:spLocks noGrp="1"/>
          </p:cNvSpPr>
          <p:nvPr>
            <p:ph idx="1"/>
          </p:nvPr>
        </p:nvSpPr>
        <p:spPr>
          <a:xfrm>
            <a:off x="685800" y="16764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5DFCB83-62FC-704D-92F5-F0ACC214C4CD}" type="datetime1">
              <a:rPr lang="en-US" altLang="x-none"/>
              <a:pPr/>
              <a:t>10/6/2023</a:t>
            </a:fld>
            <a:endParaRPr lang="en-US" altLang="x-none"/>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68F5FF9-788A-ED42-AFCF-D4BF75125671}" type="slidenum">
              <a:rPr lang="en-US" altLang="x-none"/>
              <a:pPr/>
              <a:t>‹#›</a:t>
            </a:fld>
            <a:endParaRPr lang="en-US" altLang="x-none"/>
          </a:p>
        </p:txBody>
      </p:sp>
    </p:spTree>
    <p:extLst>
      <p:ext uri="{BB962C8B-B14F-4D97-AF65-F5344CB8AC3E}">
        <p14:creationId xmlns:p14="http://schemas.microsoft.com/office/powerpoint/2010/main" val="1047393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3545046" y="0"/>
            <a:ext cx="5604286"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629841" y="640080"/>
            <a:ext cx="2914650" cy="295351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5294376" y="640080"/>
            <a:ext cx="3367278" cy="5596128"/>
          </a:xfr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629841" y="3776472"/>
            <a:ext cx="2914650" cy="2468880"/>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10/6/2023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39434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513724" y="1332237"/>
            <a:ext cx="3947799"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049274" y="2523744"/>
            <a:ext cx="2873502" cy="1453896"/>
          </a:xfrm>
        </p:spPr>
        <p:txBody>
          <a:bodyPr anchor="b"/>
          <a:lstStyle>
            <a:lvl1pPr algn="ctr">
              <a:defRPr sz="2400"/>
            </a:lvl1pPr>
          </a:lstStyle>
          <a:p>
            <a:r>
              <a:rPr lang="en-US"/>
              <a:t>Click to edit Master title style</a:t>
            </a:r>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5033772" y="640079"/>
            <a:ext cx="3627882" cy="556869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241298" y="4087368"/>
            <a:ext cx="2489454" cy="649224"/>
          </a:xfrm>
        </p:spPr>
        <p:txBody>
          <a:bodyPr>
            <a:noAutofit/>
          </a:bodyPr>
          <a:lstStyle>
            <a:lvl1pPr marL="0" indent="0" algn="ctr">
              <a:buNone/>
              <a:defRPr sz="1500" cap="all" baseline="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10/6/2023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76908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10/6/2023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86586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10/6/2023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82755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33"/>
            <a:ext cx="9144000" cy="228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4796667"/>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2524400"/>
            <a:ext cx="8118600" cy="20304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5120852"/>
            <a:ext cx="8118600" cy="105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4796667"/>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2524400"/>
            <a:ext cx="8118600" cy="20304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593367"/>
            <a:ext cx="8520600" cy="817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562133"/>
            <a:ext cx="8520600" cy="45296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817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562233"/>
            <a:ext cx="3999900" cy="4529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562233"/>
            <a:ext cx="3999900" cy="4529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817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01788B4-678B-7F4D-A45D-4CFCB075B835}" type="datetime1">
              <a:rPr lang="en-US" altLang="x-none"/>
              <a:pPr/>
              <a:t>10/6/2023</a:t>
            </a:fld>
            <a:endParaRPr lang="en-US" altLang="x-none"/>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8A56043-52D0-914F-B7AB-4A8CF56B304D}" type="slidenum">
              <a:rPr lang="en-US" altLang="x-none"/>
              <a:pPr/>
              <a:t>‹#›</a:t>
            </a:fld>
            <a:endParaRPr lang="en-US" altLang="x-none"/>
          </a:p>
        </p:txBody>
      </p:sp>
    </p:spTree>
    <p:extLst>
      <p:ext uri="{BB962C8B-B14F-4D97-AF65-F5344CB8AC3E}">
        <p14:creationId xmlns:p14="http://schemas.microsoft.com/office/powerpoint/2010/main" val="617553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701800"/>
            <a:ext cx="5604000" cy="5454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33"/>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59940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843133"/>
            <a:ext cx="4045200" cy="1777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3692001"/>
            <a:ext cx="4045200" cy="179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386200"/>
            <a:ext cx="8520600" cy="28084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43045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BA28677-3D60-4367-9A31-5DE206401247}"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878C0-6E3E-48ED-8DF7-BD2BE67160A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443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28677-3D60-4367-9A31-5DE206401247}"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878C0-6E3E-48ED-8DF7-BD2BE67160A5}" type="slidenum">
              <a:rPr lang="en-US" smtClean="0"/>
              <a:t>‹#›</a:t>
            </a:fld>
            <a:endParaRPr lang="en-US"/>
          </a:p>
        </p:txBody>
      </p:sp>
    </p:spTree>
    <p:extLst>
      <p:ext uri="{BB962C8B-B14F-4D97-AF65-F5344CB8AC3E}">
        <p14:creationId xmlns:p14="http://schemas.microsoft.com/office/powerpoint/2010/main" val="4070498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A28677-3D60-4367-9A31-5DE206401247}"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878C0-6E3E-48ED-8DF7-BD2BE67160A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157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A28677-3D60-4367-9A31-5DE206401247}"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878C0-6E3E-48ED-8DF7-BD2BE67160A5}" type="slidenum">
              <a:rPr lang="en-US" smtClean="0"/>
              <a:t>‹#›</a:t>
            </a:fld>
            <a:endParaRPr lang="en-US"/>
          </a:p>
        </p:txBody>
      </p:sp>
    </p:spTree>
    <p:extLst>
      <p:ext uri="{BB962C8B-B14F-4D97-AF65-F5344CB8AC3E}">
        <p14:creationId xmlns:p14="http://schemas.microsoft.com/office/powerpoint/2010/main" val="1438004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A28677-3D60-4367-9A31-5DE206401247}" type="datetimeFigureOut">
              <a:rPr lang="en-US" smtClean="0"/>
              <a:t>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878C0-6E3E-48ED-8DF7-BD2BE67160A5}" type="slidenum">
              <a:rPr lang="en-US" smtClean="0"/>
              <a:t>‹#›</a:t>
            </a:fld>
            <a:endParaRPr lang="en-US"/>
          </a:p>
        </p:txBody>
      </p:sp>
    </p:spTree>
    <p:extLst>
      <p:ext uri="{BB962C8B-B14F-4D97-AF65-F5344CB8AC3E}">
        <p14:creationId xmlns:p14="http://schemas.microsoft.com/office/powerpoint/2010/main" val="280382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31DECFC-EFE6-4048-81D6-F99E8C087B76}" type="datetime1">
              <a:rPr lang="en-US" altLang="x-none"/>
              <a:pPr/>
              <a:t>10/6/2023</a:t>
            </a:fld>
            <a:endParaRPr lang="en-US" altLang="x-none"/>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320BD98-069C-C943-98EB-073E674F17AB}" type="slidenum">
              <a:rPr lang="en-US" altLang="x-none"/>
              <a:pPr/>
              <a:t>‹#›</a:t>
            </a:fld>
            <a:endParaRPr lang="en-US" altLang="x-none"/>
          </a:p>
        </p:txBody>
      </p:sp>
    </p:spTree>
    <p:extLst>
      <p:ext uri="{BB962C8B-B14F-4D97-AF65-F5344CB8AC3E}">
        <p14:creationId xmlns:p14="http://schemas.microsoft.com/office/powerpoint/2010/main" val="4382002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A28677-3D60-4367-9A31-5DE206401247}" type="datetimeFigureOut">
              <a:rPr lang="en-US" smtClean="0"/>
              <a:t>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1878C0-6E3E-48ED-8DF7-BD2BE67160A5}" type="slidenum">
              <a:rPr lang="en-US" smtClean="0"/>
              <a:t>‹#›</a:t>
            </a:fld>
            <a:endParaRPr lang="en-US"/>
          </a:p>
        </p:txBody>
      </p:sp>
    </p:spTree>
    <p:extLst>
      <p:ext uri="{BB962C8B-B14F-4D97-AF65-F5344CB8AC3E}">
        <p14:creationId xmlns:p14="http://schemas.microsoft.com/office/powerpoint/2010/main" val="1847830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BA28677-3D60-4367-9A31-5DE206401247}" type="datetimeFigureOut">
              <a:rPr lang="en-US" smtClean="0"/>
              <a:t>10/6/2023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41878C0-6E3E-48ED-8DF7-BD2BE67160A5}" type="slidenum">
              <a:rPr lang="en-US" smtClean="0"/>
              <a:t>‹#›</a:t>
            </a:fld>
            <a:endParaRPr lang="en-US"/>
          </a:p>
        </p:txBody>
      </p:sp>
    </p:spTree>
    <p:extLst>
      <p:ext uri="{BB962C8B-B14F-4D97-AF65-F5344CB8AC3E}">
        <p14:creationId xmlns:p14="http://schemas.microsoft.com/office/powerpoint/2010/main" val="1913516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BA28677-3D60-4367-9A31-5DE206401247}" type="datetimeFigureOut">
              <a:rPr lang="en-US" smtClean="0"/>
              <a:t>10/6/2023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41878C0-6E3E-48ED-8DF7-BD2BE67160A5}" type="slidenum">
              <a:rPr lang="en-US" smtClean="0"/>
              <a:t>‹#›</a:t>
            </a:fld>
            <a:endParaRPr lang="en-US"/>
          </a:p>
        </p:txBody>
      </p:sp>
    </p:spTree>
    <p:extLst>
      <p:ext uri="{BB962C8B-B14F-4D97-AF65-F5344CB8AC3E}">
        <p14:creationId xmlns:p14="http://schemas.microsoft.com/office/powerpoint/2010/main" val="696540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A28677-3D60-4367-9A31-5DE206401247}"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878C0-6E3E-48ED-8DF7-BD2BE67160A5}" type="slidenum">
              <a:rPr lang="en-US" smtClean="0"/>
              <a:t>‹#›</a:t>
            </a:fld>
            <a:endParaRPr lang="en-US"/>
          </a:p>
        </p:txBody>
      </p:sp>
    </p:spTree>
    <p:extLst>
      <p:ext uri="{BB962C8B-B14F-4D97-AF65-F5344CB8AC3E}">
        <p14:creationId xmlns:p14="http://schemas.microsoft.com/office/powerpoint/2010/main" val="7672578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28677-3D60-4367-9A31-5DE206401247}"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878C0-6E3E-48ED-8DF7-BD2BE67160A5}" type="slidenum">
              <a:rPr lang="en-US" smtClean="0"/>
              <a:t>‹#›</a:t>
            </a:fld>
            <a:endParaRPr lang="en-US"/>
          </a:p>
        </p:txBody>
      </p:sp>
    </p:spTree>
    <p:extLst>
      <p:ext uri="{BB962C8B-B14F-4D97-AF65-F5344CB8AC3E}">
        <p14:creationId xmlns:p14="http://schemas.microsoft.com/office/powerpoint/2010/main" val="38393163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28677-3D60-4367-9A31-5DE206401247}"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878C0-6E3E-48ED-8DF7-BD2BE67160A5}" type="slidenum">
              <a:rPr lang="en-US" smtClean="0"/>
              <a:t>‹#›</a:t>
            </a:fld>
            <a:endParaRPr lang="en-US"/>
          </a:p>
        </p:txBody>
      </p:sp>
    </p:spTree>
    <p:extLst>
      <p:ext uri="{BB962C8B-B14F-4D97-AF65-F5344CB8AC3E}">
        <p14:creationId xmlns:p14="http://schemas.microsoft.com/office/powerpoint/2010/main" val="1394956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180B84-CC22-42E1-B5CD-71BC75EA111F}"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745DC-A2CB-4561-8F80-2A48EA41569B}"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334333"/>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80B84-CC22-42E1-B5CD-71BC75EA111F}"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745DC-A2CB-4561-8F80-2A48EA41569B}" type="slidenum">
              <a:rPr lang="en-US" smtClean="0"/>
              <a:t>‹#›</a:t>
            </a:fld>
            <a:endParaRPr lang="en-US"/>
          </a:p>
        </p:txBody>
      </p:sp>
    </p:spTree>
    <p:extLst>
      <p:ext uri="{BB962C8B-B14F-4D97-AF65-F5344CB8AC3E}">
        <p14:creationId xmlns:p14="http://schemas.microsoft.com/office/powerpoint/2010/main" val="3679793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180B84-CC22-42E1-B5CD-71BC75EA111F}"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745DC-A2CB-4561-8F80-2A48EA41569B}"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830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180B84-CC22-42E1-B5CD-71BC75EA111F}"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745DC-A2CB-4561-8F80-2A48EA41569B}" type="slidenum">
              <a:rPr lang="en-US" smtClean="0"/>
              <a:t>‹#›</a:t>
            </a:fld>
            <a:endParaRPr lang="en-US"/>
          </a:p>
        </p:txBody>
      </p:sp>
    </p:spTree>
    <p:extLst>
      <p:ext uri="{BB962C8B-B14F-4D97-AF65-F5344CB8AC3E}">
        <p14:creationId xmlns:p14="http://schemas.microsoft.com/office/powerpoint/2010/main" val="172827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13266755-93D9-4447-AF39-48A90BB15936}" type="datetime1">
              <a:rPr lang="en-US" altLang="x-none"/>
              <a:pPr/>
              <a:t>10/6/2023</a:t>
            </a:fld>
            <a:endParaRPr lang="en-US" altLang="x-none"/>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E2AA8E3-64B3-DE4E-B6CE-4049118BDDBD}" type="slidenum">
              <a:rPr lang="en-US" altLang="x-none"/>
              <a:pPr/>
              <a:t>‹#›</a:t>
            </a:fld>
            <a:endParaRPr lang="en-US" altLang="x-none"/>
          </a:p>
        </p:txBody>
      </p:sp>
    </p:spTree>
    <p:extLst>
      <p:ext uri="{BB962C8B-B14F-4D97-AF65-F5344CB8AC3E}">
        <p14:creationId xmlns:p14="http://schemas.microsoft.com/office/powerpoint/2010/main" val="11098064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180B84-CC22-42E1-B5CD-71BC75EA111F}" type="datetimeFigureOut">
              <a:rPr lang="en-US" smtClean="0"/>
              <a:t>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8745DC-A2CB-4561-8F80-2A48EA41569B}" type="slidenum">
              <a:rPr lang="en-US" smtClean="0"/>
              <a:t>‹#›</a:t>
            </a:fld>
            <a:endParaRPr lang="en-US"/>
          </a:p>
        </p:txBody>
      </p:sp>
    </p:spTree>
    <p:extLst>
      <p:ext uri="{BB962C8B-B14F-4D97-AF65-F5344CB8AC3E}">
        <p14:creationId xmlns:p14="http://schemas.microsoft.com/office/powerpoint/2010/main" val="33668243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180B84-CC22-42E1-B5CD-71BC75EA111F}" type="datetimeFigureOut">
              <a:rPr lang="en-US" smtClean="0"/>
              <a:t>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8745DC-A2CB-4561-8F80-2A48EA41569B}" type="slidenum">
              <a:rPr lang="en-US" smtClean="0"/>
              <a:t>‹#›</a:t>
            </a:fld>
            <a:endParaRPr lang="en-US"/>
          </a:p>
        </p:txBody>
      </p:sp>
    </p:spTree>
    <p:extLst>
      <p:ext uri="{BB962C8B-B14F-4D97-AF65-F5344CB8AC3E}">
        <p14:creationId xmlns:p14="http://schemas.microsoft.com/office/powerpoint/2010/main" val="15719438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180B84-CC22-42E1-B5CD-71BC75EA111F}" type="datetimeFigureOut">
              <a:rPr lang="en-US" smtClean="0"/>
              <a:t>10/6/2023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38745DC-A2CB-4561-8F80-2A48EA41569B}" type="slidenum">
              <a:rPr lang="en-US" smtClean="0"/>
              <a:t>‹#›</a:t>
            </a:fld>
            <a:endParaRPr lang="en-US"/>
          </a:p>
        </p:txBody>
      </p:sp>
    </p:spTree>
    <p:extLst>
      <p:ext uri="{BB962C8B-B14F-4D97-AF65-F5344CB8AC3E}">
        <p14:creationId xmlns:p14="http://schemas.microsoft.com/office/powerpoint/2010/main" val="1394948553"/>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0180B84-CC22-42E1-B5CD-71BC75EA111F}" type="datetimeFigureOut">
              <a:rPr lang="en-US" smtClean="0"/>
              <a:t>10/6/2023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38745DC-A2CB-4561-8F80-2A48EA41569B}" type="slidenum">
              <a:rPr lang="en-US" smtClean="0"/>
              <a:t>‹#›</a:t>
            </a:fld>
            <a:endParaRPr lang="en-US"/>
          </a:p>
        </p:txBody>
      </p:sp>
    </p:spTree>
    <p:extLst>
      <p:ext uri="{BB962C8B-B14F-4D97-AF65-F5344CB8AC3E}">
        <p14:creationId xmlns:p14="http://schemas.microsoft.com/office/powerpoint/2010/main" val="381242170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80180B84-CC22-42E1-B5CD-71BC75EA111F}"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8745DC-A2CB-4561-8F80-2A48EA41569B}" type="slidenum">
              <a:rPr lang="en-US" smtClean="0"/>
              <a:t>‹#›</a:t>
            </a:fld>
            <a:endParaRPr lang="en-US"/>
          </a:p>
        </p:txBody>
      </p:sp>
    </p:spTree>
    <p:extLst>
      <p:ext uri="{BB962C8B-B14F-4D97-AF65-F5344CB8AC3E}">
        <p14:creationId xmlns:p14="http://schemas.microsoft.com/office/powerpoint/2010/main" val="5559199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80B84-CC22-42E1-B5CD-71BC75EA111F}"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745DC-A2CB-4561-8F80-2A48EA41569B}" type="slidenum">
              <a:rPr lang="en-US" smtClean="0"/>
              <a:t>‹#›</a:t>
            </a:fld>
            <a:endParaRPr lang="en-US"/>
          </a:p>
        </p:txBody>
      </p:sp>
    </p:spTree>
    <p:extLst>
      <p:ext uri="{BB962C8B-B14F-4D97-AF65-F5344CB8AC3E}">
        <p14:creationId xmlns:p14="http://schemas.microsoft.com/office/powerpoint/2010/main" val="29501446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80B84-CC22-42E1-B5CD-71BC75EA111F}"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8745DC-A2CB-4561-8F80-2A48EA41569B}" type="slidenum">
              <a:rPr lang="en-US" smtClean="0"/>
              <a:t>‹#›</a:t>
            </a:fld>
            <a:endParaRPr lang="en-US"/>
          </a:p>
        </p:txBody>
      </p:sp>
    </p:spTree>
    <p:extLst>
      <p:ext uri="{BB962C8B-B14F-4D97-AF65-F5344CB8AC3E}">
        <p14:creationId xmlns:p14="http://schemas.microsoft.com/office/powerpoint/2010/main" val="411438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8D270E1-2682-C04E-B888-B114BCDE954D}" type="datetime1">
              <a:rPr lang="en-US" altLang="x-none"/>
              <a:pPr/>
              <a:t>10/6/2023</a:t>
            </a:fld>
            <a:endParaRPr lang="en-US" altLang="x-none"/>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5A91B97-3902-504B-9E79-09212A96F451}" type="slidenum">
              <a:rPr lang="en-US" altLang="x-none"/>
              <a:pPr/>
              <a:t>‹#›</a:t>
            </a:fld>
            <a:endParaRPr lang="en-US" altLang="x-none"/>
          </a:p>
        </p:txBody>
      </p:sp>
    </p:spTree>
    <p:extLst>
      <p:ext uri="{BB962C8B-B14F-4D97-AF65-F5344CB8AC3E}">
        <p14:creationId xmlns:p14="http://schemas.microsoft.com/office/powerpoint/2010/main" val="162124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81D52F1-BCF7-1543-B1C4-144C43E6E518}" type="datetime1">
              <a:rPr lang="en-US" altLang="x-none"/>
              <a:pPr/>
              <a:t>10/6/2023</a:t>
            </a:fld>
            <a:endParaRPr lang="en-US" altLang="x-none"/>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D8AE69D-D0AE-964C-8899-30C1E13D66F8}" type="slidenum">
              <a:rPr lang="en-US" altLang="x-none"/>
              <a:pPr/>
              <a:t>‹#›</a:t>
            </a:fld>
            <a:endParaRPr lang="en-US" altLang="x-none"/>
          </a:p>
        </p:txBody>
      </p:sp>
    </p:spTree>
    <p:extLst>
      <p:ext uri="{BB962C8B-B14F-4D97-AF65-F5344CB8AC3E}">
        <p14:creationId xmlns:p14="http://schemas.microsoft.com/office/powerpoint/2010/main" val="99616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7FAD7E4-62AA-0B40-B79E-2C0FCEBADE85}" type="datetime1">
              <a:rPr lang="en-US" altLang="x-none"/>
              <a:pPr/>
              <a:t>10/6/2023</a:t>
            </a:fld>
            <a:endParaRPr lang="en-US" altLang="x-none"/>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FA190FE-4632-C744-9501-6D6D95DBADC4}" type="slidenum">
              <a:rPr lang="en-US" altLang="x-none"/>
              <a:pPr/>
              <a:t>‹#›</a:t>
            </a:fld>
            <a:endParaRPr lang="en-US" altLang="x-none"/>
          </a:p>
        </p:txBody>
      </p:sp>
    </p:spTree>
    <p:extLst>
      <p:ext uri="{BB962C8B-B14F-4D97-AF65-F5344CB8AC3E}">
        <p14:creationId xmlns:p14="http://schemas.microsoft.com/office/powerpoint/2010/main" val="81837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E339C10-E26E-7C4A-BA7E-6789FBCE9D39}" type="datetime1">
              <a:rPr lang="en-US" altLang="x-none"/>
              <a:pPr/>
              <a:t>10/6/2023</a:t>
            </a:fld>
            <a:endParaRPr lang="en-US" altLang="x-none"/>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960DD7D-9B8A-7041-853C-F2E9CC507F27}" type="slidenum">
              <a:rPr lang="en-US" altLang="x-none"/>
              <a:pPr/>
              <a:t>‹#›</a:t>
            </a:fld>
            <a:endParaRPr lang="en-US" altLang="x-none"/>
          </a:p>
        </p:txBody>
      </p:sp>
    </p:spTree>
    <p:extLst>
      <p:ext uri="{BB962C8B-B14F-4D97-AF65-F5344CB8AC3E}">
        <p14:creationId xmlns:p14="http://schemas.microsoft.com/office/powerpoint/2010/main" val="194334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832A47F-81F8-E443-B0D5-01D660803B1B}" type="datetime1">
              <a:rPr lang="en-US" altLang="x-none"/>
              <a:pPr/>
              <a:t>10/6/2023</a:t>
            </a:fld>
            <a:endParaRPr lang="en-US" altLang="x-non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18CB71E-8EFB-9F41-80D6-E31B776274B1}"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Calisto MT"/>
          <a:ea typeface="ＭＳ Ｐゴシック" pitchFamily="-109" charset="-128"/>
          <a:cs typeface="ＭＳ Ｐゴシック" pitchFamily="-109" charset="-128"/>
        </a:defRPr>
      </a:lvl1pPr>
      <a:lvl2pPr algn="ctr" rtl="0" eaLnBrk="1" fontAlgn="base" hangingPunct="1">
        <a:spcBef>
          <a:spcPct val="0"/>
        </a:spcBef>
        <a:spcAft>
          <a:spcPct val="0"/>
        </a:spcAft>
        <a:defRPr sz="4400">
          <a:solidFill>
            <a:schemeClr val="tx2"/>
          </a:solidFill>
          <a:latin typeface="Calisto MT" pitchFamily="-109" charset="0"/>
          <a:ea typeface="ＭＳ Ｐゴシック" pitchFamily="-109" charset="-128"/>
          <a:cs typeface="ＭＳ Ｐゴシック" pitchFamily="-109" charset="-128"/>
        </a:defRPr>
      </a:lvl2pPr>
      <a:lvl3pPr algn="ctr" rtl="0" eaLnBrk="1" fontAlgn="base" hangingPunct="1">
        <a:spcBef>
          <a:spcPct val="0"/>
        </a:spcBef>
        <a:spcAft>
          <a:spcPct val="0"/>
        </a:spcAft>
        <a:defRPr sz="4400">
          <a:solidFill>
            <a:schemeClr val="tx2"/>
          </a:solidFill>
          <a:latin typeface="Calisto MT" pitchFamily="-109" charset="0"/>
          <a:ea typeface="ＭＳ Ｐゴシック" pitchFamily="-109" charset="-128"/>
          <a:cs typeface="ＭＳ Ｐゴシック" pitchFamily="-109" charset="-128"/>
        </a:defRPr>
      </a:lvl3pPr>
      <a:lvl4pPr algn="ctr" rtl="0" eaLnBrk="1" fontAlgn="base" hangingPunct="1">
        <a:spcBef>
          <a:spcPct val="0"/>
        </a:spcBef>
        <a:spcAft>
          <a:spcPct val="0"/>
        </a:spcAft>
        <a:defRPr sz="4400">
          <a:solidFill>
            <a:schemeClr val="tx2"/>
          </a:solidFill>
          <a:latin typeface="Calisto MT" pitchFamily="-109" charset="0"/>
          <a:ea typeface="ＭＳ Ｐゴシック" pitchFamily="-109" charset="-128"/>
          <a:cs typeface="ＭＳ Ｐゴシック" pitchFamily="-109" charset="-128"/>
        </a:defRPr>
      </a:lvl4pPr>
      <a:lvl5pPr algn="ctr" rtl="0" eaLnBrk="1" fontAlgn="base" hangingPunct="1">
        <a:spcBef>
          <a:spcPct val="0"/>
        </a:spcBef>
        <a:spcAft>
          <a:spcPct val="0"/>
        </a:spcAft>
        <a:defRPr sz="4400">
          <a:solidFill>
            <a:schemeClr val="tx2"/>
          </a:solidFill>
          <a:latin typeface="Calisto MT" pitchFamily="-109"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4400">
          <a:solidFill>
            <a:schemeClr val="tx2"/>
          </a:solidFill>
          <a:latin typeface="Times" charset="0"/>
        </a:defRPr>
      </a:lvl6pPr>
      <a:lvl7pPr marL="914400" algn="ctr" rtl="0" eaLnBrk="1" fontAlgn="base" hangingPunct="1">
        <a:spcBef>
          <a:spcPct val="0"/>
        </a:spcBef>
        <a:spcAft>
          <a:spcPct val="0"/>
        </a:spcAft>
        <a:defRPr sz="4400">
          <a:solidFill>
            <a:schemeClr val="tx2"/>
          </a:solidFill>
          <a:latin typeface="Times" charset="0"/>
        </a:defRPr>
      </a:lvl7pPr>
      <a:lvl8pPr marL="1371600" algn="ctr" rtl="0" eaLnBrk="1" fontAlgn="base" hangingPunct="1">
        <a:spcBef>
          <a:spcPct val="0"/>
        </a:spcBef>
        <a:spcAft>
          <a:spcPct val="0"/>
        </a:spcAft>
        <a:defRPr sz="4400">
          <a:solidFill>
            <a:schemeClr val="tx2"/>
          </a:solidFill>
          <a:latin typeface="Times" charset="0"/>
        </a:defRPr>
      </a:lvl8pPr>
      <a:lvl9pPr marL="1828800" algn="ctr" rtl="0" eaLnBrk="1" fontAlgn="base" hangingPunct="1">
        <a:spcBef>
          <a:spcPct val="0"/>
        </a:spcBef>
        <a:spcAft>
          <a:spcPct val="0"/>
        </a:spcAft>
        <a:defRPr sz="44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Calisto MT"/>
          <a:ea typeface="ＭＳ Ｐゴシック" pitchFamily="-109" charset="-128"/>
          <a:cs typeface="ＭＳ Ｐゴシック" pitchFamily="-109" charset="-128"/>
        </a:defRPr>
      </a:lvl1pPr>
      <a:lvl2pPr marL="742950" indent="-285750" algn="l" rtl="0" eaLnBrk="1" fontAlgn="base" hangingPunct="1">
        <a:spcBef>
          <a:spcPct val="20000"/>
        </a:spcBef>
        <a:spcAft>
          <a:spcPct val="0"/>
        </a:spcAft>
        <a:buChar char="–"/>
        <a:defRPr sz="2800">
          <a:solidFill>
            <a:schemeClr val="tx1"/>
          </a:solidFill>
          <a:latin typeface="Calisto M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Calisto M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Calisto M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Calisto M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C04E684-10F4-4CC3-A0B9-F03AA7BE37CF}" type="datetimeFigureOut">
              <a:rPr lang="en-US" smtClean="0"/>
              <a:t>10/6/2023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21713836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25" r:id="rId6"/>
    <p:sldLayoutId id="2147483720" r:id="rId7"/>
    <p:sldLayoutId id="2147483721" r:id="rId8"/>
    <p:sldLayoutId id="2147483722" r:id="rId9"/>
    <p:sldLayoutId id="2147483723" r:id="rId10"/>
    <p:sldLayoutId id="2147483724" r:id="rId11"/>
    <p:sldLayoutId id="2147483726" r:id="rId12"/>
  </p:sldLayoutIdLst>
  <p:txStyles>
    <p:titleStyle>
      <a:lvl1pPr algn="l" defTabSz="685800" rtl="0" eaLnBrk="1" latinLnBrk="0" hangingPunct="1">
        <a:lnSpc>
          <a:spcPct val="90000"/>
        </a:lnSpc>
        <a:spcBef>
          <a:spcPct val="0"/>
        </a:spcBef>
        <a:buNone/>
        <a:defRPr sz="3300" i="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817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562133"/>
            <a:ext cx="8520600" cy="4529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BA28677-3D60-4367-9A31-5DE206401247}" type="datetimeFigureOut">
              <a:rPr lang="en-US" smtClean="0"/>
              <a:t>10/6/2023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41878C0-6E3E-48ED-8DF7-BD2BE67160A5}"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44524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700">
                <a:solidFill>
                  <a:srgbClr val="FFFFFF"/>
                </a:solidFill>
              </a:defRPr>
            </a:lvl1pPr>
          </a:lstStyle>
          <a:p>
            <a:fld id="{80180B84-CC22-42E1-B5CD-71BC75EA111F}" type="datetimeFigureOut">
              <a:rPr lang="en-US" smtClean="0"/>
              <a:t>10/6/2023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7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800">
                <a:solidFill>
                  <a:srgbClr val="FFFFFF"/>
                </a:solidFill>
              </a:defRPr>
            </a:lvl1pPr>
          </a:lstStyle>
          <a:p>
            <a:fld id="{038745DC-A2CB-4561-8F80-2A48EA41569B}"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5090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Exgircy7nbe4oii506ba2qhOqzuDRIxqMW5qZXbBR5A/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hyperlink" Target="https://bit.ly/103PBLAssig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hyperlink" Target="https://archiveofourown.org/works/21663709" TargetMode="External"/><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7.xml"/><Relationship Id="rId4" Type="http://schemas.openxmlformats.org/officeDocument/2006/relationships/hyperlink" Target="https://www.sigarch.or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7.xml"/><Relationship Id="rId4" Type="http://schemas.openxmlformats.org/officeDocument/2006/relationships/hyperlink" Target="https://www.facultyfocus.co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7.xml"/><Relationship Id="rId4" Type="http://schemas.openxmlformats.org/officeDocument/2006/relationships/hyperlink" Target="https://www.health.org.uk/journal-article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8" descr="A picture containing computer, food&#10;&#10;Description generated with very high confidence">
            <a:extLst>
              <a:ext uri="{FF2B5EF4-FFF2-40B4-BE49-F238E27FC236}">
                <a16:creationId xmlns:a16="http://schemas.microsoft.com/office/drawing/2014/main" id="{1EC4286E-53D1-44C3-B23A-C79361199F5F}"/>
              </a:ext>
            </a:extLst>
          </p:cNvPr>
          <p:cNvPicPr>
            <a:picLocks noGrp="1" noChangeAspect="1"/>
          </p:cNvPicPr>
          <p:nvPr>
            <p:ph idx="1"/>
          </p:nvPr>
        </p:nvPicPr>
        <p:blipFill>
          <a:blip r:embed="rId2"/>
          <a:stretch>
            <a:fillRect/>
          </a:stretch>
        </p:blipFill>
        <p:spPr>
          <a:xfrm>
            <a:off x="-6239" y="1144872"/>
            <a:ext cx="9158973" cy="4574496"/>
          </a:xfrm>
        </p:spPr>
      </p:pic>
    </p:spTree>
    <p:extLst>
      <p:ext uri="{BB962C8B-B14F-4D97-AF65-F5344CB8AC3E}">
        <p14:creationId xmlns:p14="http://schemas.microsoft.com/office/powerpoint/2010/main" val="2834405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1032700"/>
            <a:ext cx="8520600" cy="613200"/>
          </a:xfrm>
          <a:prstGeom prst="rect">
            <a:avLst/>
          </a:prstGeom>
        </p:spPr>
        <p:txBody>
          <a:bodyPr spcFirstLastPara="1" wrap="square" lIns="91425" tIns="91425" rIns="91425" bIns="91425" anchor="t" anchorCtr="0">
            <a:noAutofit/>
          </a:bodyPr>
          <a:lstStyle/>
          <a:p>
            <a:r>
              <a:rPr lang="en"/>
              <a:t>Presentation Talking Points</a:t>
            </a:r>
            <a:endParaRPr/>
          </a:p>
        </p:txBody>
      </p:sp>
      <p:sp>
        <p:nvSpPr>
          <p:cNvPr id="72" name="Google Shape;72;p15"/>
          <p:cNvSpPr txBox="1">
            <a:spLocks noGrp="1"/>
          </p:cNvSpPr>
          <p:nvPr>
            <p:ph type="body" idx="1"/>
          </p:nvPr>
        </p:nvSpPr>
        <p:spPr>
          <a:xfrm>
            <a:off x="311700" y="2028850"/>
            <a:ext cx="8520600" cy="3397200"/>
          </a:xfrm>
          <a:prstGeom prst="rect">
            <a:avLst/>
          </a:prstGeom>
        </p:spPr>
        <p:txBody>
          <a:bodyPr spcFirstLastPara="1" wrap="square" lIns="91425" tIns="91425" rIns="91425" bIns="91425" anchor="t" anchorCtr="0">
            <a:noAutofit/>
          </a:bodyPr>
          <a:lstStyle/>
          <a:p>
            <a:pPr>
              <a:buAutoNum type="arabicPeriod"/>
            </a:pPr>
            <a:r>
              <a:rPr lang="en"/>
              <a:t>Open Educational Resource (course textbook): Kelly Wrenhaven</a:t>
            </a:r>
            <a:br>
              <a:rPr lang="en"/>
            </a:br>
            <a:endParaRPr/>
          </a:p>
          <a:p>
            <a:pPr>
              <a:buAutoNum type="arabicPeriod"/>
            </a:pPr>
            <a:r>
              <a:rPr lang="en"/>
              <a:t>Project Based Learning: Shelley Rose</a:t>
            </a:r>
            <a:br>
              <a:rPr lang="en"/>
            </a:br>
            <a:endParaRPr/>
          </a:p>
          <a:p>
            <a:pPr>
              <a:buAutoNum type="arabicPeriod"/>
            </a:pPr>
            <a:r>
              <a:rPr lang="en"/>
              <a:t>Student Success - outcomes and future plans for success: Kelly Wrenhaven and Shelley Rose</a:t>
            </a:r>
            <a:endParaRPr/>
          </a:p>
        </p:txBody>
      </p:sp>
    </p:spTree>
    <p:extLst>
      <p:ext uri="{BB962C8B-B14F-4D97-AF65-F5344CB8AC3E}">
        <p14:creationId xmlns:p14="http://schemas.microsoft.com/office/powerpoint/2010/main" val="140350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48000" y="857250"/>
            <a:ext cx="8520600" cy="613200"/>
          </a:xfrm>
          <a:prstGeom prst="rect">
            <a:avLst/>
          </a:prstGeom>
        </p:spPr>
        <p:txBody>
          <a:bodyPr spcFirstLastPara="1" wrap="square" lIns="91425" tIns="91425" rIns="91425" bIns="91425" anchor="t" anchorCtr="0">
            <a:noAutofit/>
          </a:bodyPr>
          <a:lstStyle/>
          <a:p>
            <a:r>
              <a:rPr lang="en"/>
              <a:t>OER Textbook Screenshots (</a:t>
            </a:r>
            <a:r>
              <a:rPr lang="en" i="1"/>
              <a:t>via</a:t>
            </a:r>
            <a:r>
              <a:rPr lang="en"/>
              <a:t> Pressbooks)</a:t>
            </a:r>
            <a:endParaRPr/>
          </a:p>
        </p:txBody>
      </p:sp>
      <p:sp>
        <p:nvSpPr>
          <p:cNvPr id="78" name="Google Shape;78;p16"/>
          <p:cNvSpPr txBox="1">
            <a:spLocks noGrp="1"/>
          </p:cNvSpPr>
          <p:nvPr>
            <p:ph type="body" idx="1"/>
          </p:nvPr>
        </p:nvSpPr>
        <p:spPr>
          <a:xfrm>
            <a:off x="311700" y="2028850"/>
            <a:ext cx="8520600" cy="3397200"/>
          </a:xfrm>
          <a:prstGeom prst="rect">
            <a:avLst/>
          </a:prstGeom>
        </p:spPr>
        <p:txBody>
          <a:bodyPr spcFirstLastPara="1" wrap="square" lIns="91425" tIns="91425" rIns="91425" bIns="91425" anchor="t" anchorCtr="0">
            <a:noAutofit/>
          </a:bodyPr>
          <a:lstStyle/>
          <a:p>
            <a:pPr marL="0" indent="0">
              <a:spcAft>
                <a:spcPts val="1600"/>
              </a:spcAft>
              <a:buNone/>
            </a:pPr>
            <a:endParaRPr/>
          </a:p>
        </p:txBody>
      </p:sp>
      <p:pic>
        <p:nvPicPr>
          <p:cNvPr id="79" name="Google Shape;79;p16"/>
          <p:cNvPicPr preferRelativeResize="0"/>
          <p:nvPr/>
        </p:nvPicPr>
        <p:blipFill>
          <a:blip r:embed="rId3">
            <a:alphaModFix/>
          </a:blip>
          <a:stretch>
            <a:fillRect/>
          </a:stretch>
        </p:blipFill>
        <p:spPr>
          <a:xfrm>
            <a:off x="1" y="1470450"/>
            <a:ext cx="9144001" cy="4600896"/>
          </a:xfrm>
          <a:prstGeom prst="rect">
            <a:avLst/>
          </a:prstGeom>
          <a:noFill/>
          <a:ln>
            <a:noFill/>
          </a:ln>
        </p:spPr>
      </p:pic>
    </p:spTree>
    <p:extLst>
      <p:ext uri="{BB962C8B-B14F-4D97-AF65-F5344CB8AC3E}">
        <p14:creationId xmlns:p14="http://schemas.microsoft.com/office/powerpoint/2010/main" val="30287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1302275"/>
            <a:ext cx="8520600" cy="613200"/>
          </a:xfrm>
          <a:prstGeom prst="rect">
            <a:avLst/>
          </a:prstGeom>
        </p:spPr>
        <p:txBody>
          <a:bodyPr spcFirstLastPara="1" wrap="square" lIns="91425" tIns="91425" rIns="91425" bIns="91425" anchor="t" anchorCtr="0">
            <a:noAutofit/>
          </a:bodyPr>
          <a:lstStyle/>
          <a:p>
            <a:endParaRPr/>
          </a:p>
        </p:txBody>
      </p:sp>
      <p:sp>
        <p:nvSpPr>
          <p:cNvPr id="85" name="Google Shape;85;p17"/>
          <p:cNvSpPr txBox="1">
            <a:spLocks noGrp="1"/>
          </p:cNvSpPr>
          <p:nvPr>
            <p:ph type="body" idx="1"/>
          </p:nvPr>
        </p:nvSpPr>
        <p:spPr>
          <a:xfrm>
            <a:off x="311700" y="2028850"/>
            <a:ext cx="8520600" cy="3397200"/>
          </a:xfrm>
          <a:prstGeom prst="rect">
            <a:avLst/>
          </a:prstGeom>
        </p:spPr>
        <p:txBody>
          <a:bodyPr spcFirstLastPara="1" wrap="square" lIns="91425" tIns="91425" rIns="91425" bIns="91425" anchor="t" anchorCtr="0">
            <a:noAutofit/>
          </a:bodyPr>
          <a:lstStyle/>
          <a:p>
            <a:pPr marL="0" indent="0">
              <a:spcAft>
                <a:spcPts val="1600"/>
              </a:spcAft>
              <a:buNone/>
            </a:pPr>
            <a:endParaRPr/>
          </a:p>
        </p:txBody>
      </p:sp>
      <p:pic>
        <p:nvPicPr>
          <p:cNvPr id="86" name="Google Shape;86;p17"/>
          <p:cNvPicPr preferRelativeResize="0"/>
          <p:nvPr/>
        </p:nvPicPr>
        <p:blipFill>
          <a:blip r:embed="rId3">
            <a:alphaModFix/>
          </a:blip>
          <a:stretch>
            <a:fillRect/>
          </a:stretch>
        </p:blipFill>
        <p:spPr>
          <a:xfrm>
            <a:off x="1" y="997425"/>
            <a:ext cx="9144001" cy="4732024"/>
          </a:xfrm>
          <a:prstGeom prst="rect">
            <a:avLst/>
          </a:prstGeom>
          <a:noFill/>
          <a:ln>
            <a:noFill/>
          </a:ln>
        </p:spPr>
      </p:pic>
    </p:spTree>
    <p:extLst>
      <p:ext uri="{BB962C8B-B14F-4D97-AF65-F5344CB8AC3E}">
        <p14:creationId xmlns:p14="http://schemas.microsoft.com/office/powerpoint/2010/main" val="252603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1302275"/>
            <a:ext cx="8520600" cy="613200"/>
          </a:xfrm>
          <a:prstGeom prst="rect">
            <a:avLst/>
          </a:prstGeom>
        </p:spPr>
        <p:txBody>
          <a:bodyPr spcFirstLastPara="1" wrap="square" lIns="91425" tIns="91425" rIns="91425" bIns="91425" anchor="t" anchorCtr="0">
            <a:noAutofit/>
          </a:bodyPr>
          <a:lstStyle/>
          <a:p>
            <a:endParaRPr/>
          </a:p>
        </p:txBody>
      </p:sp>
      <p:sp>
        <p:nvSpPr>
          <p:cNvPr id="92" name="Google Shape;92;p18"/>
          <p:cNvSpPr txBox="1">
            <a:spLocks noGrp="1"/>
          </p:cNvSpPr>
          <p:nvPr>
            <p:ph type="body" idx="1"/>
          </p:nvPr>
        </p:nvSpPr>
        <p:spPr>
          <a:xfrm>
            <a:off x="311700" y="2028850"/>
            <a:ext cx="8520600" cy="3397200"/>
          </a:xfrm>
          <a:prstGeom prst="rect">
            <a:avLst/>
          </a:prstGeom>
        </p:spPr>
        <p:txBody>
          <a:bodyPr spcFirstLastPara="1" wrap="square" lIns="91425" tIns="91425" rIns="91425" bIns="91425" anchor="t" anchorCtr="0">
            <a:noAutofit/>
          </a:bodyPr>
          <a:lstStyle/>
          <a:p>
            <a:pPr marL="0" indent="0">
              <a:spcAft>
                <a:spcPts val="1600"/>
              </a:spcAft>
              <a:buNone/>
            </a:pPr>
            <a:endParaRPr/>
          </a:p>
        </p:txBody>
      </p:sp>
      <p:pic>
        <p:nvPicPr>
          <p:cNvPr id="93" name="Google Shape;93;p18"/>
          <p:cNvPicPr preferRelativeResize="0"/>
          <p:nvPr/>
        </p:nvPicPr>
        <p:blipFill>
          <a:blip r:embed="rId3">
            <a:alphaModFix/>
          </a:blip>
          <a:stretch>
            <a:fillRect/>
          </a:stretch>
        </p:blipFill>
        <p:spPr>
          <a:xfrm>
            <a:off x="152401" y="943527"/>
            <a:ext cx="9144001" cy="4938325"/>
          </a:xfrm>
          <a:prstGeom prst="rect">
            <a:avLst/>
          </a:prstGeom>
          <a:noFill/>
          <a:ln>
            <a:noFill/>
          </a:ln>
        </p:spPr>
      </p:pic>
    </p:spTree>
    <p:extLst>
      <p:ext uri="{BB962C8B-B14F-4D97-AF65-F5344CB8AC3E}">
        <p14:creationId xmlns:p14="http://schemas.microsoft.com/office/powerpoint/2010/main" val="2359008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1302275"/>
            <a:ext cx="8520600" cy="613200"/>
          </a:xfrm>
          <a:prstGeom prst="rect">
            <a:avLst/>
          </a:prstGeom>
        </p:spPr>
        <p:txBody>
          <a:bodyPr spcFirstLastPara="1" wrap="square" lIns="91425" tIns="91425" rIns="91425" bIns="91425" anchor="t" anchorCtr="0">
            <a:noAutofit/>
          </a:bodyPr>
          <a:lstStyle/>
          <a:p>
            <a:endParaRPr/>
          </a:p>
        </p:txBody>
      </p:sp>
      <p:sp>
        <p:nvSpPr>
          <p:cNvPr id="99" name="Google Shape;99;p19"/>
          <p:cNvSpPr txBox="1">
            <a:spLocks noGrp="1"/>
          </p:cNvSpPr>
          <p:nvPr>
            <p:ph type="body" idx="1"/>
          </p:nvPr>
        </p:nvSpPr>
        <p:spPr>
          <a:xfrm>
            <a:off x="311700" y="2028850"/>
            <a:ext cx="8520600" cy="3397200"/>
          </a:xfrm>
          <a:prstGeom prst="rect">
            <a:avLst/>
          </a:prstGeom>
        </p:spPr>
        <p:txBody>
          <a:bodyPr spcFirstLastPara="1" wrap="square" lIns="91425" tIns="91425" rIns="91425" bIns="91425" anchor="t" anchorCtr="0">
            <a:noAutofit/>
          </a:bodyPr>
          <a:lstStyle/>
          <a:p>
            <a:pPr marL="0" indent="0">
              <a:spcAft>
                <a:spcPts val="1600"/>
              </a:spcAft>
              <a:buNone/>
            </a:pPr>
            <a:endParaRPr/>
          </a:p>
        </p:txBody>
      </p:sp>
      <p:pic>
        <p:nvPicPr>
          <p:cNvPr id="100" name="Google Shape;100;p19"/>
          <p:cNvPicPr preferRelativeResize="0"/>
          <p:nvPr/>
        </p:nvPicPr>
        <p:blipFill>
          <a:blip r:embed="rId3">
            <a:alphaModFix/>
          </a:blip>
          <a:stretch>
            <a:fillRect/>
          </a:stretch>
        </p:blipFill>
        <p:spPr>
          <a:xfrm>
            <a:off x="1" y="997425"/>
            <a:ext cx="9144001" cy="4732024"/>
          </a:xfrm>
          <a:prstGeom prst="rect">
            <a:avLst/>
          </a:prstGeom>
          <a:noFill/>
          <a:ln>
            <a:noFill/>
          </a:ln>
        </p:spPr>
      </p:pic>
    </p:spTree>
    <p:extLst>
      <p:ext uri="{BB962C8B-B14F-4D97-AF65-F5344CB8AC3E}">
        <p14:creationId xmlns:p14="http://schemas.microsoft.com/office/powerpoint/2010/main" val="1334922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1302275"/>
            <a:ext cx="8520600" cy="613200"/>
          </a:xfrm>
          <a:prstGeom prst="rect">
            <a:avLst/>
          </a:prstGeom>
        </p:spPr>
        <p:txBody>
          <a:bodyPr spcFirstLastPara="1" wrap="square" lIns="91425" tIns="91425" rIns="91425" bIns="91425" anchor="t" anchorCtr="0">
            <a:noAutofit/>
          </a:bodyPr>
          <a:lstStyle/>
          <a:p>
            <a:r>
              <a:rPr lang="en"/>
              <a:t>Project Based Learning (PBL)</a:t>
            </a:r>
            <a:endParaRPr/>
          </a:p>
        </p:txBody>
      </p:sp>
      <p:sp>
        <p:nvSpPr>
          <p:cNvPr id="106" name="Google Shape;106;p20"/>
          <p:cNvSpPr txBox="1">
            <a:spLocks noGrp="1"/>
          </p:cNvSpPr>
          <p:nvPr>
            <p:ph type="body" idx="1"/>
          </p:nvPr>
        </p:nvSpPr>
        <p:spPr>
          <a:xfrm>
            <a:off x="311700" y="2028850"/>
            <a:ext cx="8520600" cy="3120900"/>
          </a:xfrm>
          <a:prstGeom prst="rect">
            <a:avLst/>
          </a:prstGeom>
        </p:spPr>
        <p:txBody>
          <a:bodyPr spcFirstLastPara="1" wrap="square" lIns="91425" tIns="91425" rIns="91425" bIns="91425" anchor="t" anchorCtr="0">
            <a:noAutofit/>
          </a:bodyPr>
          <a:lstStyle/>
          <a:p>
            <a:pPr indent="-330200">
              <a:buSzPts val="1600"/>
              <a:buAutoNum type="arabicPeriod"/>
            </a:pPr>
            <a:r>
              <a:rPr lang="en" sz="1600"/>
              <a:t>Information Literacy </a:t>
            </a:r>
            <a:r>
              <a:rPr lang="en" sz="1600" err="1"/>
              <a:t>GenEd</a:t>
            </a:r>
            <a:r>
              <a:rPr lang="en" sz="1600"/>
              <a:t> built on diverse assessments rather than essay writing- often referred to in history as an “</a:t>
            </a:r>
            <a:r>
              <a:rPr lang="en" sz="1600" err="1"/>
              <a:t>unessay</a:t>
            </a:r>
            <a:r>
              <a:rPr lang="en" sz="1600"/>
              <a:t>”</a:t>
            </a:r>
            <a:endParaRPr sz="1600"/>
          </a:p>
          <a:p>
            <a:pPr indent="0">
              <a:buNone/>
            </a:pPr>
            <a:endParaRPr sz="1600"/>
          </a:p>
          <a:p>
            <a:pPr indent="-330200">
              <a:buSzPts val="1600"/>
              <a:buAutoNum type="arabicPeriod"/>
            </a:pPr>
            <a:r>
              <a:rPr lang="en" sz="1600"/>
              <a:t>Literature/Epic Project based learning (PBL) Assignment:</a:t>
            </a:r>
            <a:endParaRPr sz="1600"/>
          </a:p>
          <a:p>
            <a:pPr lvl="1" indent="-330200">
              <a:spcBef>
                <a:spcPts val="0"/>
              </a:spcBef>
              <a:buSzPts val="1600"/>
              <a:buAutoNum type="alphaLcPeriod"/>
            </a:pPr>
            <a:r>
              <a:rPr lang="en" sz="1600"/>
              <a:t>Students completed a literature project on one of three ancient epics such as the </a:t>
            </a:r>
            <a:r>
              <a:rPr lang="en" sz="1600" i="1" err="1"/>
              <a:t>Illiad</a:t>
            </a:r>
            <a:r>
              <a:rPr lang="en" sz="1600"/>
              <a:t>, </a:t>
            </a:r>
            <a:r>
              <a:rPr lang="en" sz="1600" i="1"/>
              <a:t>Sundiata</a:t>
            </a:r>
            <a:r>
              <a:rPr lang="en" sz="1600"/>
              <a:t>, or </a:t>
            </a:r>
            <a:r>
              <a:rPr lang="en" sz="1600" i="1"/>
              <a:t>The Epic of Gilgamesh</a:t>
            </a:r>
            <a:r>
              <a:rPr lang="en" sz="1600"/>
              <a:t>. Each instructor supervised ⅓ of the students with an even distribution of first-year students.</a:t>
            </a:r>
            <a:endParaRPr sz="1600"/>
          </a:p>
          <a:p>
            <a:pPr marL="914400" indent="0">
              <a:buNone/>
            </a:pPr>
            <a:endParaRPr sz="1600"/>
          </a:p>
          <a:p>
            <a:pPr indent="-330200">
              <a:buSzPts val="1600"/>
              <a:buAutoNum type="arabicPeriod"/>
            </a:pPr>
            <a:r>
              <a:rPr lang="en" sz="1600"/>
              <a:t>Formative assessments were </a:t>
            </a:r>
            <a:r>
              <a:rPr lang="en" sz="1600" u="sng">
                <a:solidFill>
                  <a:schemeClr val="hlink"/>
                </a:solidFill>
                <a:hlinkClick r:id="rId3"/>
              </a:rPr>
              <a:t>research plan</a:t>
            </a:r>
            <a:r>
              <a:rPr lang="en" sz="1600"/>
              <a:t> and individual meetings with instructor.</a:t>
            </a:r>
            <a:endParaRPr sz="1600"/>
          </a:p>
          <a:p>
            <a:pPr indent="0">
              <a:buNone/>
            </a:pPr>
            <a:endParaRPr sz="1600"/>
          </a:p>
          <a:p>
            <a:pPr indent="-330200">
              <a:buSzPts val="1600"/>
              <a:buAutoNum type="arabicPeriod"/>
            </a:pPr>
            <a:r>
              <a:rPr lang="en" sz="1600"/>
              <a:t>Assignment Instructions &amp; Rubric available at </a:t>
            </a:r>
            <a:r>
              <a:rPr lang="en" sz="1600" u="sng">
                <a:solidFill>
                  <a:schemeClr val="hlink"/>
                </a:solidFill>
                <a:hlinkClick r:id="rId4"/>
              </a:rPr>
              <a:t>https://bit.ly/103PBLAssign</a:t>
            </a:r>
            <a:r>
              <a:rPr lang="en" sz="1600"/>
              <a:t> </a:t>
            </a:r>
            <a:endParaRPr sz="1600"/>
          </a:p>
          <a:p>
            <a:pPr marL="0" indent="0">
              <a:buNone/>
            </a:pPr>
            <a:endParaRPr sz="1600">
              <a:latin typeface="Times New Roman"/>
              <a:ea typeface="Times New Roman"/>
              <a:cs typeface="Times New Roman"/>
              <a:sym typeface="Times New Roman"/>
            </a:endParaRPr>
          </a:p>
        </p:txBody>
      </p:sp>
    </p:spTree>
    <p:extLst>
      <p:ext uri="{BB962C8B-B14F-4D97-AF65-F5344CB8AC3E}">
        <p14:creationId xmlns:p14="http://schemas.microsoft.com/office/powerpoint/2010/main" val="2645997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857250"/>
            <a:ext cx="8520600" cy="613200"/>
          </a:xfrm>
          <a:prstGeom prst="rect">
            <a:avLst/>
          </a:prstGeom>
        </p:spPr>
        <p:txBody>
          <a:bodyPr spcFirstLastPara="1" wrap="square" lIns="91425" tIns="91425" rIns="91425" bIns="91425" anchor="t" anchorCtr="0">
            <a:noAutofit/>
          </a:bodyPr>
          <a:lstStyle/>
          <a:p>
            <a:r>
              <a:rPr lang="en"/>
              <a:t>PBL Example #1: Greek Art</a:t>
            </a:r>
            <a:endParaRPr/>
          </a:p>
        </p:txBody>
      </p:sp>
      <p:sp>
        <p:nvSpPr>
          <p:cNvPr id="112" name="Google Shape;112;p21"/>
          <p:cNvSpPr txBox="1">
            <a:spLocks noGrp="1"/>
          </p:cNvSpPr>
          <p:nvPr>
            <p:ph type="body" idx="1"/>
          </p:nvPr>
        </p:nvSpPr>
        <p:spPr>
          <a:xfrm>
            <a:off x="0" y="2028850"/>
            <a:ext cx="4248600" cy="3397200"/>
          </a:xfrm>
          <a:prstGeom prst="rect">
            <a:avLst/>
          </a:prstGeom>
        </p:spPr>
        <p:txBody>
          <a:bodyPr spcFirstLastPara="1" wrap="square" lIns="91425" tIns="91425" rIns="91425" bIns="91425" anchor="t" anchorCtr="0">
            <a:noAutofit/>
          </a:bodyPr>
          <a:lstStyle/>
          <a:p>
            <a:pPr>
              <a:buChar char="❏"/>
            </a:pPr>
            <a:r>
              <a:rPr lang="en"/>
              <a:t>This student chose Greek art as her primary source focus</a:t>
            </a:r>
            <a:endParaRPr/>
          </a:p>
          <a:p>
            <a:pPr>
              <a:buChar char="❏"/>
            </a:pPr>
            <a:r>
              <a:rPr lang="en"/>
              <a:t>She studied books on Greek pottery</a:t>
            </a:r>
            <a:endParaRPr/>
          </a:p>
          <a:p>
            <a:pPr>
              <a:buChar char="❏"/>
            </a:pPr>
            <a:r>
              <a:rPr lang="en"/>
              <a:t>She visited the Cleveland Museum of Art</a:t>
            </a:r>
            <a:endParaRPr/>
          </a:p>
          <a:p>
            <a:pPr>
              <a:buChar char="❏"/>
            </a:pPr>
            <a:r>
              <a:rPr lang="en"/>
              <a:t>She created a pot based upon the myth of </a:t>
            </a:r>
            <a:r>
              <a:rPr lang="en" err="1"/>
              <a:t>Dionysos</a:t>
            </a:r>
            <a:r>
              <a:rPr lang="en"/>
              <a:t> and Persephone</a:t>
            </a:r>
            <a:endParaRPr/>
          </a:p>
          <a:p>
            <a:pPr marL="0" indent="0">
              <a:spcBef>
                <a:spcPts val="1600"/>
              </a:spcBef>
              <a:spcAft>
                <a:spcPts val="1600"/>
              </a:spcAft>
              <a:buNone/>
            </a:pPr>
            <a:endParaRPr/>
          </a:p>
        </p:txBody>
      </p:sp>
      <p:pic>
        <p:nvPicPr>
          <p:cNvPr id="113" name="Google Shape;113;p21"/>
          <p:cNvPicPr preferRelativeResize="0"/>
          <p:nvPr/>
        </p:nvPicPr>
        <p:blipFill>
          <a:blip r:embed="rId3">
            <a:alphaModFix/>
          </a:blip>
          <a:stretch>
            <a:fillRect/>
          </a:stretch>
        </p:blipFill>
        <p:spPr>
          <a:xfrm>
            <a:off x="4464175" y="1510000"/>
            <a:ext cx="4368124" cy="44349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174157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1043475"/>
            <a:ext cx="8520600" cy="613200"/>
          </a:xfrm>
          <a:prstGeom prst="rect">
            <a:avLst/>
          </a:prstGeom>
        </p:spPr>
        <p:txBody>
          <a:bodyPr spcFirstLastPara="1" wrap="square" lIns="91425" tIns="91425" rIns="91425" bIns="91425" anchor="t" anchorCtr="0">
            <a:noAutofit/>
          </a:bodyPr>
          <a:lstStyle/>
          <a:p>
            <a:r>
              <a:rPr lang="en"/>
              <a:t>PBL Example #2: Fanfiction	</a:t>
            </a:r>
            <a:endParaRPr/>
          </a:p>
        </p:txBody>
      </p:sp>
      <p:sp>
        <p:nvSpPr>
          <p:cNvPr id="119" name="Google Shape;119;p22"/>
          <p:cNvSpPr txBox="1">
            <a:spLocks noGrp="1"/>
          </p:cNvSpPr>
          <p:nvPr>
            <p:ph type="body" idx="1"/>
          </p:nvPr>
        </p:nvSpPr>
        <p:spPr>
          <a:xfrm>
            <a:off x="311700" y="2028925"/>
            <a:ext cx="3999900" cy="3397200"/>
          </a:xfrm>
          <a:prstGeom prst="rect">
            <a:avLst/>
          </a:prstGeom>
        </p:spPr>
        <p:txBody>
          <a:bodyPr spcFirstLastPara="1" wrap="square" lIns="91425" tIns="91425" rIns="91425" bIns="91425" anchor="t" anchorCtr="0">
            <a:noAutofit/>
          </a:bodyPr>
          <a:lstStyle/>
          <a:p>
            <a:pPr marL="0" indent="0">
              <a:buNone/>
            </a:pPr>
            <a:r>
              <a:rPr lang="en" sz="1800"/>
              <a:t>Katherine Faulhaber- </a:t>
            </a:r>
            <a:r>
              <a:rPr lang="en" sz="1800" i="1" u="sng">
                <a:solidFill>
                  <a:schemeClr val="hlink"/>
                </a:solidFill>
                <a:hlinkClick r:id="rId3"/>
              </a:rPr>
              <a:t>Dust in the Wind: A Lost Tale of Gilgamesh</a:t>
            </a:r>
            <a:endParaRPr sz="1800" i="1"/>
          </a:p>
          <a:p>
            <a:pPr marL="0" indent="0">
              <a:spcBef>
                <a:spcPts val="1600"/>
              </a:spcBef>
              <a:spcAft>
                <a:spcPts val="1600"/>
              </a:spcAft>
              <a:buNone/>
            </a:pPr>
            <a:endParaRPr/>
          </a:p>
        </p:txBody>
      </p:sp>
      <p:sp>
        <p:nvSpPr>
          <p:cNvPr id="120" name="Google Shape;120;p22"/>
          <p:cNvSpPr txBox="1">
            <a:spLocks noGrp="1"/>
          </p:cNvSpPr>
          <p:nvPr>
            <p:ph type="body" idx="2"/>
          </p:nvPr>
        </p:nvSpPr>
        <p:spPr>
          <a:xfrm>
            <a:off x="4891600" y="2102925"/>
            <a:ext cx="3999900" cy="3527700"/>
          </a:xfrm>
          <a:prstGeom prst="rect">
            <a:avLst/>
          </a:prstGeom>
        </p:spPr>
        <p:txBody>
          <a:bodyPr spcFirstLastPara="1" wrap="square" lIns="91425" tIns="91425" rIns="91425" bIns="91425" anchor="t" anchorCtr="0">
            <a:noAutofit/>
          </a:bodyPr>
          <a:lstStyle/>
          <a:p>
            <a:pPr indent="-330200">
              <a:buSzPts val="1600"/>
            </a:pPr>
            <a:r>
              <a:rPr lang="en" sz="1600"/>
              <a:t>A new chapter for the </a:t>
            </a:r>
            <a:r>
              <a:rPr lang="en" sz="1600" i="1"/>
              <a:t>Epic of Gilgamesh</a:t>
            </a:r>
            <a:r>
              <a:rPr lang="en" sz="1600"/>
              <a:t> based on the format of fanfiction</a:t>
            </a:r>
            <a:endParaRPr sz="1600"/>
          </a:p>
          <a:p>
            <a:pPr indent="-330200">
              <a:spcBef>
                <a:spcPts val="1000"/>
              </a:spcBef>
              <a:buSzPts val="1600"/>
            </a:pPr>
            <a:r>
              <a:rPr lang="en" sz="1600"/>
              <a:t>Student read the epic and did additional research to craft this narrative</a:t>
            </a:r>
            <a:endParaRPr sz="1600"/>
          </a:p>
          <a:p>
            <a:pPr indent="-330200">
              <a:spcBef>
                <a:spcPts val="1000"/>
              </a:spcBef>
              <a:spcAft>
                <a:spcPts val="1000"/>
              </a:spcAft>
              <a:buSzPts val="1600"/>
            </a:pPr>
            <a:r>
              <a:rPr lang="en" sz="1600"/>
              <a:t>Published the finished product on a fanfiction site.</a:t>
            </a:r>
            <a:endParaRPr sz="1600"/>
          </a:p>
        </p:txBody>
      </p:sp>
      <p:pic>
        <p:nvPicPr>
          <p:cNvPr id="121" name="Google Shape;121;p22"/>
          <p:cNvPicPr preferRelativeResize="0"/>
          <p:nvPr/>
        </p:nvPicPr>
        <p:blipFill>
          <a:blip r:embed="rId4">
            <a:alphaModFix/>
          </a:blip>
          <a:stretch>
            <a:fillRect/>
          </a:stretch>
        </p:blipFill>
        <p:spPr>
          <a:xfrm>
            <a:off x="385275" y="2966476"/>
            <a:ext cx="3440274" cy="2605023"/>
          </a:xfrm>
          <a:prstGeom prst="rect">
            <a:avLst/>
          </a:prstGeom>
          <a:noFill/>
          <a:ln>
            <a:noFill/>
          </a:ln>
        </p:spPr>
      </p:pic>
    </p:spTree>
    <p:extLst>
      <p:ext uri="{BB962C8B-B14F-4D97-AF65-F5344CB8AC3E}">
        <p14:creationId xmlns:p14="http://schemas.microsoft.com/office/powerpoint/2010/main" val="3481615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220025" y="909525"/>
            <a:ext cx="8520600" cy="613200"/>
          </a:xfrm>
          <a:prstGeom prst="rect">
            <a:avLst/>
          </a:prstGeom>
        </p:spPr>
        <p:txBody>
          <a:bodyPr spcFirstLastPara="1" wrap="square" lIns="91425" tIns="91425" rIns="91425" bIns="91425" anchor="t" anchorCtr="0">
            <a:noAutofit/>
          </a:bodyPr>
          <a:lstStyle/>
          <a:p>
            <a:r>
              <a:rPr lang="en"/>
              <a:t>PBL Example #3: Lesson Plan</a:t>
            </a:r>
            <a:endParaRPr/>
          </a:p>
        </p:txBody>
      </p:sp>
      <p:pic>
        <p:nvPicPr>
          <p:cNvPr id="127" name="Google Shape;127;p23"/>
          <p:cNvPicPr preferRelativeResize="0"/>
          <p:nvPr/>
        </p:nvPicPr>
        <p:blipFill>
          <a:blip r:embed="rId3">
            <a:alphaModFix/>
          </a:blip>
          <a:stretch>
            <a:fillRect/>
          </a:stretch>
        </p:blipFill>
        <p:spPr>
          <a:xfrm>
            <a:off x="560700" y="1522727"/>
            <a:ext cx="7839250" cy="4409600"/>
          </a:xfrm>
          <a:prstGeom prst="rect">
            <a:avLst/>
          </a:prstGeom>
          <a:noFill/>
          <a:ln>
            <a:noFill/>
          </a:ln>
        </p:spPr>
      </p:pic>
    </p:spTree>
    <p:extLst>
      <p:ext uri="{BB962C8B-B14F-4D97-AF65-F5344CB8AC3E}">
        <p14:creationId xmlns:p14="http://schemas.microsoft.com/office/powerpoint/2010/main" val="3099918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220025" y="909525"/>
            <a:ext cx="8520600" cy="613200"/>
          </a:xfrm>
          <a:prstGeom prst="rect">
            <a:avLst/>
          </a:prstGeom>
        </p:spPr>
        <p:txBody>
          <a:bodyPr spcFirstLastPara="1" wrap="square" lIns="91425" tIns="91425" rIns="91425" bIns="91425" anchor="t" anchorCtr="0">
            <a:noAutofit/>
          </a:bodyPr>
          <a:lstStyle/>
          <a:p>
            <a:r>
              <a:rPr lang="en"/>
              <a:t>PBL #3 (cont’d): Lesson Plan</a:t>
            </a:r>
            <a:endParaRPr/>
          </a:p>
        </p:txBody>
      </p:sp>
      <p:pic>
        <p:nvPicPr>
          <p:cNvPr id="133" name="Google Shape;133;p24"/>
          <p:cNvPicPr preferRelativeResize="0"/>
          <p:nvPr/>
        </p:nvPicPr>
        <p:blipFill>
          <a:blip r:embed="rId3">
            <a:alphaModFix/>
          </a:blip>
          <a:stretch>
            <a:fillRect/>
          </a:stretch>
        </p:blipFill>
        <p:spPr>
          <a:xfrm>
            <a:off x="682950" y="1522728"/>
            <a:ext cx="7684700" cy="4322625"/>
          </a:xfrm>
          <a:prstGeom prst="rect">
            <a:avLst/>
          </a:prstGeom>
          <a:noFill/>
          <a:ln>
            <a:noFill/>
          </a:ln>
        </p:spPr>
      </p:pic>
    </p:spTree>
    <p:extLst>
      <p:ext uri="{BB962C8B-B14F-4D97-AF65-F5344CB8AC3E}">
        <p14:creationId xmlns:p14="http://schemas.microsoft.com/office/powerpoint/2010/main" val="3925551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1219200"/>
            <a:ext cx="7772400" cy="1470025"/>
          </a:xfrm>
        </p:spPr>
        <p:txBody>
          <a:bodyPr/>
          <a:lstStyle/>
          <a:p>
            <a:r>
              <a:rPr lang="en-US" altLang="x-none">
                <a:latin typeface="Cambria"/>
                <a:ea typeface="ＭＳ Ｐゴシック"/>
              </a:rPr>
              <a:t>Provost’s Teaching Summit</a:t>
            </a:r>
            <a:br>
              <a:rPr lang="en-US" altLang="x-none">
                <a:latin typeface="Cambria" panose="02040503050406030204" pitchFamily="18" charset="0"/>
                <a:ea typeface="ＭＳ Ｐゴシック" charset="-128"/>
              </a:rPr>
            </a:br>
            <a:r>
              <a:rPr lang="en-US" altLang="x-none">
                <a:latin typeface="Cambria"/>
                <a:ea typeface="ＭＳ Ｐゴシック"/>
              </a:rPr>
              <a:t>May 7</a:t>
            </a:r>
            <a:r>
              <a:rPr lang="en-US" altLang="x-none" baseline="30000">
                <a:latin typeface="Cambria"/>
                <a:ea typeface="ＭＳ Ｐゴシック"/>
              </a:rPr>
              <a:t>th</a:t>
            </a:r>
            <a:r>
              <a:rPr lang="en-US" altLang="x-none">
                <a:latin typeface="Cambria"/>
                <a:ea typeface="ＭＳ Ｐゴシック"/>
              </a:rPr>
              <a:t>, 2020</a:t>
            </a:r>
          </a:p>
        </p:txBody>
      </p:sp>
      <p:sp>
        <p:nvSpPr>
          <p:cNvPr id="14338" name="Subtitle 2"/>
          <p:cNvSpPr>
            <a:spLocks noGrp="1"/>
          </p:cNvSpPr>
          <p:nvPr>
            <p:ph type="subTitle" idx="1"/>
          </p:nvPr>
        </p:nvSpPr>
        <p:spPr>
          <a:xfrm>
            <a:off x="923400" y="3088800"/>
            <a:ext cx="7315200" cy="2230800"/>
          </a:xfrm>
        </p:spPr>
        <p:txBody>
          <a:bodyPr/>
          <a:lstStyle/>
          <a:p>
            <a:pPr>
              <a:lnSpc>
                <a:spcPct val="90000"/>
              </a:lnSpc>
            </a:pPr>
            <a:r>
              <a:rPr lang="en-US" altLang="x-none">
                <a:latin typeface="Cambria" panose="02040503050406030204" pitchFamily="18" charset="0"/>
                <a:ea typeface="ＭＳ Ｐゴシック" charset="-128"/>
              </a:rPr>
              <a:t>Presented by the</a:t>
            </a:r>
          </a:p>
          <a:p>
            <a:pPr>
              <a:lnSpc>
                <a:spcPct val="90000"/>
              </a:lnSpc>
            </a:pPr>
            <a:r>
              <a:rPr lang="en-US" altLang="x-none" b="1">
                <a:latin typeface="Cambria"/>
                <a:ea typeface="ＭＳ Ｐゴシック"/>
              </a:rPr>
              <a:t>Center for Faculty Excellence</a:t>
            </a:r>
          </a:p>
          <a:p>
            <a:pPr>
              <a:lnSpc>
                <a:spcPct val="90000"/>
              </a:lnSpc>
            </a:pPr>
            <a:r>
              <a:rPr lang="en-US" altLang="x-none" sz="2800">
                <a:latin typeface="Cambria" panose="02040503050406030204" pitchFamily="18" charset="0"/>
                <a:ea typeface="ＭＳ Ｐゴシック" charset="-128"/>
              </a:rPr>
              <a:t>Joanne Goodell, Director</a:t>
            </a:r>
          </a:p>
          <a:p>
            <a:pPr>
              <a:lnSpc>
                <a:spcPct val="90000"/>
              </a:lnSpc>
            </a:pPr>
            <a:r>
              <a:rPr lang="en-US" altLang="x-none" sz="2800">
                <a:latin typeface="Cambria" panose="02040503050406030204" pitchFamily="18" charset="0"/>
                <a:ea typeface="ＭＳ Ｐゴシック"/>
              </a:rPr>
              <a:t>Allison Negron, Coordinator</a:t>
            </a:r>
            <a:endParaRPr lang="en-US" altLang="x-none" sz="2800">
              <a:latin typeface="Cambria" panose="02040503050406030204" pitchFamily="18" charset="0"/>
              <a:ea typeface="ＭＳ Ｐゴシック"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253250" y="1292525"/>
            <a:ext cx="8520600" cy="613200"/>
          </a:xfrm>
          <a:prstGeom prst="rect">
            <a:avLst/>
          </a:prstGeom>
        </p:spPr>
        <p:txBody>
          <a:bodyPr spcFirstLastPara="1" wrap="square" lIns="91425" tIns="91425" rIns="91425" bIns="91425" anchor="t" anchorCtr="0">
            <a:noAutofit/>
          </a:bodyPr>
          <a:lstStyle/>
          <a:p>
            <a:r>
              <a:rPr lang="en"/>
              <a:t>PBL and Student Success</a:t>
            </a:r>
            <a:endParaRPr/>
          </a:p>
        </p:txBody>
      </p:sp>
      <p:sp>
        <p:nvSpPr>
          <p:cNvPr id="139" name="Google Shape;139;p25"/>
          <p:cNvSpPr txBox="1">
            <a:spLocks noGrp="1"/>
          </p:cNvSpPr>
          <p:nvPr>
            <p:ph type="body" idx="2"/>
          </p:nvPr>
        </p:nvSpPr>
        <p:spPr>
          <a:xfrm>
            <a:off x="4773950" y="1996950"/>
            <a:ext cx="3999900" cy="3464400"/>
          </a:xfrm>
          <a:prstGeom prst="rect">
            <a:avLst/>
          </a:prstGeom>
        </p:spPr>
        <p:txBody>
          <a:bodyPr spcFirstLastPara="1" wrap="square" lIns="91425" tIns="91425" rIns="91425" bIns="91425" anchor="t" anchorCtr="0">
            <a:noAutofit/>
          </a:bodyPr>
          <a:lstStyle/>
          <a:p>
            <a:pPr marL="0" indent="0" algn="ctr">
              <a:buNone/>
            </a:pPr>
            <a:r>
              <a:rPr lang="en" sz="1600" b="1"/>
              <a:t>Preliminary Conclusions</a:t>
            </a:r>
            <a:endParaRPr sz="1600" b="1"/>
          </a:p>
          <a:p>
            <a:pPr>
              <a:spcBef>
                <a:spcPts val="1600"/>
              </a:spcBef>
            </a:pPr>
            <a:r>
              <a:rPr lang="en"/>
              <a:t>Project Based Learning fostered a higher rate of success for students who chose projects</a:t>
            </a:r>
            <a:endParaRPr/>
          </a:p>
          <a:p>
            <a:pPr>
              <a:spcBef>
                <a:spcPts val="1000"/>
              </a:spcBef>
            </a:pPr>
            <a:r>
              <a:rPr lang="en"/>
              <a:t>Formative assessments increased student confidence &amp; performance on final product</a:t>
            </a:r>
            <a:endParaRPr/>
          </a:p>
          <a:p>
            <a:pPr>
              <a:spcBef>
                <a:spcPts val="1000"/>
              </a:spcBef>
            </a:pPr>
            <a:r>
              <a:rPr lang="en"/>
              <a:t>“Choice and Voice” in the final product led to increased student engagement</a:t>
            </a:r>
            <a:endParaRPr/>
          </a:p>
          <a:p>
            <a:pPr>
              <a:spcBef>
                <a:spcPts val="1000"/>
              </a:spcBef>
            </a:pPr>
            <a:r>
              <a:rPr lang="en"/>
              <a:t>Need longitudinal data from future classes to confirm impact and expand dataset</a:t>
            </a:r>
            <a:endParaRPr/>
          </a:p>
          <a:p>
            <a:pPr indent="0">
              <a:spcBef>
                <a:spcPts val="1000"/>
              </a:spcBef>
              <a:buNone/>
            </a:pPr>
            <a:endParaRPr/>
          </a:p>
          <a:p>
            <a:pPr marL="0" indent="0">
              <a:spcBef>
                <a:spcPts val="1000"/>
              </a:spcBef>
              <a:spcAft>
                <a:spcPts val="1600"/>
              </a:spcAft>
              <a:buNone/>
            </a:pPr>
            <a:endParaRPr/>
          </a:p>
        </p:txBody>
      </p:sp>
      <p:sp>
        <p:nvSpPr>
          <p:cNvPr id="140" name="Google Shape;140;p25"/>
          <p:cNvSpPr txBox="1"/>
          <p:nvPr/>
        </p:nvSpPr>
        <p:spPr>
          <a:xfrm>
            <a:off x="306050" y="4076425"/>
            <a:ext cx="4093500" cy="1546800"/>
          </a:xfrm>
          <a:prstGeom prst="rect">
            <a:avLst/>
          </a:prstGeom>
          <a:noFill/>
          <a:ln>
            <a:noFill/>
          </a:ln>
        </p:spPr>
        <p:txBody>
          <a:bodyPr spcFirstLastPara="1" wrap="square" lIns="91425" tIns="91425" rIns="91425" bIns="91425" anchor="t" anchorCtr="0">
            <a:noAutofit/>
          </a:bodyPr>
          <a:lstStyle/>
          <a:p>
            <a:pPr algn="ctr"/>
            <a:r>
              <a:rPr lang="en" b="1">
                <a:latin typeface="Old Standard TT"/>
                <a:ea typeface="Old Standard TT"/>
                <a:cs typeface="Old Standard TT"/>
                <a:sym typeface="Old Standard TT"/>
              </a:rPr>
              <a:t>Summary</a:t>
            </a:r>
            <a:endParaRPr b="1">
              <a:latin typeface="Old Standard TT"/>
              <a:ea typeface="Old Standard TT"/>
              <a:cs typeface="Old Standard TT"/>
              <a:sym typeface="Old Standard TT"/>
            </a:endParaRPr>
          </a:p>
          <a:p>
            <a:endParaRPr>
              <a:latin typeface="Old Standard TT"/>
              <a:ea typeface="Old Standard TT"/>
              <a:cs typeface="Old Standard TT"/>
              <a:sym typeface="Old Standard TT"/>
            </a:endParaRPr>
          </a:p>
          <a:p>
            <a:r>
              <a:rPr lang="en" sz="1200">
                <a:latin typeface="Old Standard TT"/>
                <a:ea typeface="Old Standard TT"/>
                <a:cs typeface="Old Standard TT"/>
                <a:sym typeface="Old Standard TT"/>
              </a:rPr>
              <a:t>95% of students who chose projects earned a C or above</a:t>
            </a:r>
            <a:endParaRPr sz="1200">
              <a:latin typeface="Old Standard TT"/>
              <a:ea typeface="Old Standard TT"/>
              <a:cs typeface="Old Standard TT"/>
              <a:sym typeface="Old Standard TT"/>
            </a:endParaRPr>
          </a:p>
          <a:p>
            <a:endParaRPr sz="1200">
              <a:latin typeface="Old Standard TT"/>
              <a:ea typeface="Old Standard TT"/>
              <a:cs typeface="Old Standard TT"/>
              <a:sym typeface="Old Standard TT"/>
            </a:endParaRPr>
          </a:p>
          <a:p>
            <a:r>
              <a:rPr lang="en" sz="1200">
                <a:latin typeface="Old Standard TT"/>
                <a:ea typeface="Old Standard TT"/>
                <a:cs typeface="Old Standard TT"/>
                <a:sym typeface="Old Standard TT"/>
              </a:rPr>
              <a:t>75% of students who wrote essays earned a C or above </a:t>
            </a:r>
            <a:endParaRPr sz="1200">
              <a:latin typeface="Old Standard TT"/>
              <a:ea typeface="Old Standard TT"/>
              <a:cs typeface="Old Standard TT"/>
              <a:sym typeface="Old Standard TT"/>
            </a:endParaRPr>
          </a:p>
          <a:p>
            <a:r>
              <a:rPr lang="en" sz="1200">
                <a:latin typeface="Old Standard TT"/>
                <a:ea typeface="Old Standard TT"/>
                <a:cs typeface="Old Standard TT"/>
                <a:sym typeface="Old Standard TT"/>
              </a:rPr>
              <a:t> </a:t>
            </a:r>
            <a:endParaRPr sz="1200">
              <a:latin typeface="Old Standard TT"/>
              <a:ea typeface="Old Standard TT"/>
              <a:cs typeface="Old Standard TT"/>
              <a:sym typeface="Old Standard TT"/>
            </a:endParaRPr>
          </a:p>
          <a:p>
            <a:endParaRPr sz="1200">
              <a:latin typeface="Old Standard TT"/>
              <a:ea typeface="Old Standard TT"/>
              <a:cs typeface="Old Standard TT"/>
              <a:sym typeface="Old Standard TT"/>
            </a:endParaRPr>
          </a:p>
        </p:txBody>
      </p:sp>
      <p:graphicFrame>
        <p:nvGraphicFramePr>
          <p:cNvPr id="141" name="Google Shape;141;p25"/>
          <p:cNvGraphicFramePr/>
          <p:nvPr>
            <p:extLst>
              <p:ext uri="{D42A27DB-BD31-4B8C-83A1-F6EECF244321}">
                <p14:modId xmlns:p14="http://schemas.microsoft.com/office/powerpoint/2010/main" val="2488239918"/>
              </p:ext>
            </p:extLst>
          </p:nvPr>
        </p:nvGraphicFramePr>
        <p:xfrm>
          <a:off x="287276" y="2064185"/>
          <a:ext cx="4093425" cy="1853800"/>
        </p:xfrm>
        <a:graphic>
          <a:graphicData uri="http://schemas.openxmlformats.org/drawingml/2006/table">
            <a:tbl>
              <a:tblPr>
                <a:noFill/>
              </a:tblPr>
              <a:tblGrid>
                <a:gridCol w="1364475">
                  <a:extLst>
                    <a:ext uri="{9D8B030D-6E8A-4147-A177-3AD203B41FA5}">
                      <a16:colId xmlns:a16="http://schemas.microsoft.com/office/drawing/2014/main" val="20000"/>
                    </a:ext>
                  </a:extLst>
                </a:gridCol>
                <a:gridCol w="1364475">
                  <a:extLst>
                    <a:ext uri="{9D8B030D-6E8A-4147-A177-3AD203B41FA5}">
                      <a16:colId xmlns:a16="http://schemas.microsoft.com/office/drawing/2014/main" val="20001"/>
                    </a:ext>
                  </a:extLst>
                </a:gridCol>
                <a:gridCol w="1364475">
                  <a:extLst>
                    <a:ext uri="{9D8B030D-6E8A-4147-A177-3AD203B41FA5}">
                      <a16:colId xmlns:a16="http://schemas.microsoft.com/office/drawing/2014/main" val="20002"/>
                    </a:ext>
                  </a:extLst>
                </a:gridCol>
              </a:tblGrid>
              <a:tr h="308950">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5F9"/>
                    </a:solidFill>
                  </a:tcPr>
                </a:tc>
                <a:tc>
                  <a:txBody>
                    <a:bodyPr/>
                    <a:lstStyle/>
                    <a:p>
                      <a:pPr marL="0" lvl="0" indent="0" algn="l" rtl="0">
                        <a:lnSpc>
                          <a:spcPct val="115000"/>
                        </a:lnSpc>
                        <a:spcBef>
                          <a:spcPts val="0"/>
                        </a:spcBef>
                        <a:spcAft>
                          <a:spcPts val="0"/>
                        </a:spcAft>
                        <a:buNone/>
                      </a:pPr>
                      <a:r>
                        <a:rPr lang="en" sz="1000"/>
                        <a:t>Projects</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5F9"/>
                    </a:solidFill>
                  </a:tcPr>
                </a:tc>
                <a:tc>
                  <a:txBody>
                    <a:bodyPr/>
                    <a:lstStyle/>
                    <a:p>
                      <a:pPr marL="0" lvl="0" indent="0" algn="l" rtl="0">
                        <a:lnSpc>
                          <a:spcPct val="115000"/>
                        </a:lnSpc>
                        <a:spcBef>
                          <a:spcPts val="0"/>
                        </a:spcBef>
                        <a:spcAft>
                          <a:spcPts val="0"/>
                        </a:spcAft>
                        <a:buNone/>
                      </a:pPr>
                      <a:r>
                        <a:rPr lang="en" sz="1000"/>
                        <a:t>Essays</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5F9"/>
                    </a:solidFill>
                  </a:tcPr>
                </a:tc>
                <a:extLst>
                  <a:ext uri="{0D108BD9-81ED-4DB2-BD59-A6C34878D82A}">
                    <a16:rowId xmlns:a16="http://schemas.microsoft.com/office/drawing/2014/main" val="10000"/>
                  </a:ext>
                </a:extLst>
              </a:tr>
              <a:tr h="257475">
                <a:tc>
                  <a:txBody>
                    <a:bodyPr/>
                    <a:lstStyle/>
                    <a:p>
                      <a:pPr marL="0" lvl="0" indent="0" algn="l" rtl="0">
                        <a:lnSpc>
                          <a:spcPct val="115000"/>
                        </a:lnSpc>
                        <a:spcBef>
                          <a:spcPts val="0"/>
                        </a:spcBef>
                        <a:spcAft>
                          <a:spcPts val="0"/>
                        </a:spcAft>
                        <a:buNone/>
                      </a:pPr>
                      <a:r>
                        <a:rPr lang="en" sz="1000"/>
                        <a:t>A- to A</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000"/>
                        <a:t>13</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000"/>
                        <a:t>5</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57475">
                <a:tc>
                  <a:txBody>
                    <a:bodyPr/>
                    <a:lstStyle/>
                    <a:p>
                      <a:pPr marL="0" lvl="0" indent="0" algn="l" rtl="0">
                        <a:lnSpc>
                          <a:spcPct val="115000"/>
                        </a:lnSpc>
                        <a:spcBef>
                          <a:spcPts val="0"/>
                        </a:spcBef>
                        <a:spcAft>
                          <a:spcPts val="0"/>
                        </a:spcAft>
                        <a:buNone/>
                      </a:pPr>
                      <a:r>
                        <a:rPr lang="en" sz="1000"/>
                        <a:t>B- to B+</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8F0FE"/>
                    </a:solidFill>
                  </a:tcPr>
                </a:tc>
                <a:tc>
                  <a:txBody>
                    <a:bodyPr/>
                    <a:lstStyle/>
                    <a:p>
                      <a:pPr marL="0" lvl="0" indent="0" algn="r" rtl="0">
                        <a:lnSpc>
                          <a:spcPct val="115000"/>
                        </a:lnSpc>
                        <a:spcBef>
                          <a:spcPts val="0"/>
                        </a:spcBef>
                        <a:spcAft>
                          <a:spcPts val="0"/>
                        </a:spcAft>
                        <a:buNone/>
                      </a:pPr>
                      <a:r>
                        <a:rPr lang="en" sz="1000"/>
                        <a:t>3</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8F0FE"/>
                    </a:solidFill>
                  </a:tcPr>
                </a:tc>
                <a:tc>
                  <a:txBody>
                    <a:bodyPr/>
                    <a:lstStyle/>
                    <a:p>
                      <a:pPr marL="0" lvl="0" indent="0" algn="r" rtl="0">
                        <a:lnSpc>
                          <a:spcPct val="115000"/>
                        </a:lnSpc>
                        <a:spcBef>
                          <a:spcPts val="0"/>
                        </a:spcBef>
                        <a:spcAft>
                          <a:spcPts val="0"/>
                        </a:spcAft>
                        <a:buNone/>
                      </a:pPr>
                      <a:r>
                        <a:rPr lang="en" sz="1000"/>
                        <a:t>2</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8F0FE"/>
                    </a:solidFill>
                  </a:tcPr>
                </a:tc>
                <a:extLst>
                  <a:ext uri="{0D108BD9-81ED-4DB2-BD59-A6C34878D82A}">
                    <a16:rowId xmlns:a16="http://schemas.microsoft.com/office/drawing/2014/main" val="10002"/>
                  </a:ext>
                </a:extLst>
              </a:tr>
              <a:tr h="257475">
                <a:tc>
                  <a:txBody>
                    <a:bodyPr/>
                    <a:lstStyle/>
                    <a:p>
                      <a:pPr marL="0" lvl="0" indent="0" algn="l" rtl="0">
                        <a:lnSpc>
                          <a:spcPct val="115000"/>
                        </a:lnSpc>
                        <a:spcBef>
                          <a:spcPts val="0"/>
                        </a:spcBef>
                        <a:spcAft>
                          <a:spcPts val="0"/>
                        </a:spcAft>
                        <a:buNone/>
                      </a:pPr>
                      <a:r>
                        <a:rPr lang="en" sz="1000"/>
                        <a:t>C to C+</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000"/>
                        <a:t>2</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000"/>
                        <a:t>2</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57475">
                <a:tc>
                  <a:txBody>
                    <a:bodyPr/>
                    <a:lstStyle/>
                    <a:p>
                      <a:pPr marL="0" lvl="0" indent="0" algn="l" rtl="0">
                        <a:lnSpc>
                          <a:spcPct val="115000"/>
                        </a:lnSpc>
                        <a:spcBef>
                          <a:spcPts val="0"/>
                        </a:spcBef>
                        <a:spcAft>
                          <a:spcPts val="0"/>
                        </a:spcAft>
                        <a:buNone/>
                      </a:pPr>
                      <a:r>
                        <a:rPr lang="en" sz="1000"/>
                        <a:t>D</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8F0FE"/>
                    </a:solidFill>
                  </a:tcPr>
                </a:tc>
                <a:tc>
                  <a:txBody>
                    <a:bodyPr/>
                    <a:lstStyle/>
                    <a:p>
                      <a:pPr marL="0" lvl="0" indent="0" algn="r" rtl="0">
                        <a:lnSpc>
                          <a:spcPct val="115000"/>
                        </a:lnSpc>
                        <a:spcBef>
                          <a:spcPts val="0"/>
                        </a:spcBef>
                        <a:spcAft>
                          <a:spcPts val="0"/>
                        </a:spcAft>
                        <a:buNone/>
                      </a:pPr>
                      <a:r>
                        <a:rPr lang="en" sz="1000"/>
                        <a:t>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8F0FE"/>
                    </a:solidFill>
                  </a:tcPr>
                </a:tc>
                <a:tc>
                  <a:txBody>
                    <a:bodyPr/>
                    <a:lstStyle/>
                    <a:p>
                      <a:pPr marL="0" lvl="0" indent="0" algn="r" rtl="0">
                        <a:lnSpc>
                          <a:spcPct val="115000"/>
                        </a:lnSpc>
                        <a:spcBef>
                          <a:spcPts val="0"/>
                        </a:spcBef>
                        <a:spcAft>
                          <a:spcPts val="0"/>
                        </a:spcAft>
                        <a:buNone/>
                      </a:pPr>
                      <a:r>
                        <a:rPr lang="en" sz="1000"/>
                        <a:t>1</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8F0FE"/>
                    </a:solidFill>
                  </a:tcPr>
                </a:tc>
                <a:extLst>
                  <a:ext uri="{0D108BD9-81ED-4DB2-BD59-A6C34878D82A}">
                    <a16:rowId xmlns:a16="http://schemas.microsoft.com/office/drawing/2014/main" val="10004"/>
                  </a:ext>
                </a:extLst>
              </a:tr>
              <a:tr h="257475">
                <a:tc>
                  <a:txBody>
                    <a:bodyPr/>
                    <a:lstStyle/>
                    <a:p>
                      <a:pPr marL="0" lvl="0" indent="0" algn="l" rtl="0">
                        <a:lnSpc>
                          <a:spcPct val="115000"/>
                        </a:lnSpc>
                        <a:spcBef>
                          <a:spcPts val="0"/>
                        </a:spcBef>
                        <a:spcAft>
                          <a:spcPts val="0"/>
                        </a:spcAft>
                        <a:buNone/>
                      </a:pPr>
                      <a:r>
                        <a:rPr lang="en" sz="1000"/>
                        <a:t>F</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000"/>
                        <a:t>1</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000"/>
                        <a:t>2</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57475">
                <a:tc>
                  <a:txBody>
                    <a:bodyPr/>
                    <a:lstStyle/>
                    <a:p>
                      <a:pPr marL="0" lvl="0" indent="0" algn="l" rtl="0">
                        <a:lnSpc>
                          <a:spcPct val="115000"/>
                        </a:lnSpc>
                        <a:spcBef>
                          <a:spcPts val="0"/>
                        </a:spcBef>
                        <a:spcAft>
                          <a:spcPts val="0"/>
                        </a:spcAft>
                        <a:buNone/>
                      </a:pPr>
                      <a:r>
                        <a:rPr lang="en" sz="1000" b="1"/>
                        <a:t>n=</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8F0FE"/>
                    </a:solidFill>
                  </a:tcPr>
                </a:tc>
                <a:tc>
                  <a:txBody>
                    <a:bodyPr/>
                    <a:lstStyle/>
                    <a:p>
                      <a:pPr marL="0" lvl="0" indent="0" algn="r" rtl="0">
                        <a:lnSpc>
                          <a:spcPct val="115000"/>
                        </a:lnSpc>
                        <a:spcBef>
                          <a:spcPts val="0"/>
                        </a:spcBef>
                        <a:spcAft>
                          <a:spcPts val="0"/>
                        </a:spcAft>
                        <a:buNone/>
                      </a:pPr>
                      <a:r>
                        <a:rPr lang="en" sz="1000" b="1"/>
                        <a:t>19</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8F0FE"/>
                    </a:solidFill>
                  </a:tcPr>
                </a:tc>
                <a:tc>
                  <a:txBody>
                    <a:bodyPr/>
                    <a:lstStyle/>
                    <a:p>
                      <a:pPr marL="0" lvl="0" indent="0" algn="r" rtl="0">
                        <a:lnSpc>
                          <a:spcPct val="115000"/>
                        </a:lnSpc>
                        <a:spcBef>
                          <a:spcPts val="0"/>
                        </a:spcBef>
                        <a:spcAft>
                          <a:spcPts val="0"/>
                        </a:spcAft>
                        <a:buNone/>
                      </a:pPr>
                      <a:r>
                        <a:rPr lang="en" sz="1000" b="1"/>
                        <a:t>12</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8F0FE"/>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6084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11700" y="1000350"/>
            <a:ext cx="8520600" cy="613200"/>
          </a:xfrm>
          <a:prstGeom prst="rect">
            <a:avLst/>
          </a:prstGeom>
        </p:spPr>
        <p:txBody>
          <a:bodyPr spcFirstLastPara="1" wrap="square" lIns="91425" tIns="91425" rIns="91425" bIns="91425" anchor="t" anchorCtr="0">
            <a:noAutofit/>
          </a:bodyPr>
          <a:lstStyle/>
          <a:p>
            <a:r>
              <a:rPr lang="en"/>
              <a:t>Enrollment &amp; Success Rate</a:t>
            </a:r>
            <a:endParaRPr/>
          </a:p>
        </p:txBody>
      </p:sp>
      <p:sp>
        <p:nvSpPr>
          <p:cNvPr id="147" name="Google Shape;147;p26"/>
          <p:cNvSpPr txBox="1">
            <a:spLocks noGrp="1"/>
          </p:cNvSpPr>
          <p:nvPr>
            <p:ph type="body" idx="1"/>
          </p:nvPr>
        </p:nvSpPr>
        <p:spPr>
          <a:xfrm>
            <a:off x="311700" y="1661400"/>
            <a:ext cx="8520600" cy="3535200"/>
          </a:xfrm>
          <a:prstGeom prst="rect">
            <a:avLst/>
          </a:prstGeom>
        </p:spPr>
        <p:txBody>
          <a:bodyPr spcFirstLastPara="1" wrap="square" lIns="91425" tIns="91425" rIns="91425" bIns="91425" anchor="t" anchorCtr="0">
            <a:noAutofit/>
          </a:bodyPr>
          <a:lstStyle/>
          <a:p>
            <a:pPr>
              <a:buChar char="❏"/>
            </a:pPr>
            <a:r>
              <a:rPr lang="en"/>
              <a:t>46 / 50 students (92% enrollment)</a:t>
            </a:r>
            <a:br>
              <a:rPr lang="en"/>
            </a:br>
            <a:endParaRPr/>
          </a:p>
          <a:p>
            <a:pPr>
              <a:buChar char="❏"/>
            </a:pPr>
            <a:r>
              <a:rPr lang="en"/>
              <a:t>DFW rate: mid-range for HIS survey courses in Fall 19</a:t>
            </a:r>
            <a:br>
              <a:rPr lang="en"/>
            </a:br>
            <a:endParaRPr/>
          </a:p>
          <a:p>
            <a:pPr>
              <a:buChar char="❏"/>
            </a:pPr>
            <a:r>
              <a:rPr lang="en"/>
              <a:t>Poor grades linked to poor attendance; those who attended regularly typically earned higher grades</a:t>
            </a:r>
            <a:br>
              <a:rPr lang="en"/>
            </a:br>
            <a:endParaRPr/>
          </a:p>
          <a:p>
            <a:pPr>
              <a:buChar char="❏"/>
            </a:pPr>
            <a:r>
              <a:rPr lang="en"/>
              <a:t>Student evaluations: low response rate (7/46): too low to utilize</a:t>
            </a:r>
            <a:br>
              <a:rPr lang="en"/>
            </a:br>
            <a:endParaRPr/>
          </a:p>
          <a:p>
            <a:pPr>
              <a:buChar char="❏"/>
            </a:pPr>
            <a:r>
              <a:rPr lang="en"/>
              <a:t>Sum: Good start for a new course with a novel structure; course began in the mid-range of the departmental norm for freshmen surveys (History)</a:t>
            </a:r>
            <a:endParaRPr/>
          </a:p>
        </p:txBody>
      </p:sp>
    </p:spTree>
    <p:extLst>
      <p:ext uri="{BB962C8B-B14F-4D97-AF65-F5344CB8AC3E}">
        <p14:creationId xmlns:p14="http://schemas.microsoft.com/office/powerpoint/2010/main" val="1755817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63C16-883F-AB46-BBBC-D278E4BD56E8}"/>
              </a:ext>
            </a:extLst>
          </p:cNvPr>
          <p:cNvSpPr>
            <a:spLocks noGrp="1"/>
          </p:cNvSpPr>
          <p:nvPr>
            <p:ph type="title"/>
          </p:nvPr>
        </p:nvSpPr>
        <p:spPr>
          <a:xfrm>
            <a:off x="400050" y="121187"/>
            <a:ext cx="8343900" cy="2241014"/>
          </a:xfrm>
        </p:spPr>
        <p:txBody>
          <a:bodyPr/>
          <a:lstStyle/>
          <a:p>
            <a:r>
              <a:rPr lang="en-US">
                <a:latin typeface="Cambria"/>
                <a:ea typeface="ＭＳ Ｐゴシック"/>
              </a:rPr>
              <a:t>2018-2020 TEA Award</a:t>
            </a:r>
            <a:br>
              <a:rPr lang="en-US">
                <a:latin typeface="Cambria"/>
              </a:rPr>
            </a:br>
            <a:r>
              <a:rPr lang="en-US" sz="4000" i="1">
                <a:latin typeface="Cambria"/>
                <a:ea typeface="ＭＳ Ｐゴシック"/>
              </a:rPr>
              <a:t>Philosophy and Comparative Religion</a:t>
            </a:r>
            <a:endParaRPr lang="en-US" sz="4000">
              <a:latin typeface="Cambria"/>
              <a:ea typeface="ＭＳ Ｐゴシック"/>
            </a:endParaRPr>
          </a:p>
        </p:txBody>
      </p:sp>
      <p:sp>
        <p:nvSpPr>
          <p:cNvPr id="3" name="Content Placeholder 2">
            <a:extLst>
              <a:ext uri="{FF2B5EF4-FFF2-40B4-BE49-F238E27FC236}">
                <a16:creationId xmlns:a16="http://schemas.microsoft.com/office/drawing/2014/main" id="{C1A92FD5-9DE4-4545-B63C-863F85DA0676}"/>
              </a:ext>
            </a:extLst>
          </p:cNvPr>
          <p:cNvSpPr>
            <a:spLocks noGrp="1"/>
          </p:cNvSpPr>
          <p:nvPr>
            <p:ph idx="1"/>
          </p:nvPr>
        </p:nvSpPr>
        <p:spPr>
          <a:xfrm>
            <a:off x="342900" y="2358528"/>
            <a:ext cx="8458200" cy="3432672"/>
          </a:xfrm>
        </p:spPr>
        <p:txBody>
          <a:bodyPr/>
          <a:lstStyle/>
          <a:p>
            <a:pPr marL="0" indent="0" algn="ctr">
              <a:buNone/>
            </a:pPr>
            <a:r>
              <a:rPr lang="en-US" i="1">
                <a:latin typeface="Cambria"/>
                <a:ea typeface="ＭＳ Ｐゴシック"/>
              </a:rPr>
              <a:t>Redesigning Introduction to Philosophy</a:t>
            </a:r>
            <a:endParaRPr lang="en-US" i="1">
              <a:latin typeface="Cambria"/>
            </a:endParaRPr>
          </a:p>
          <a:p>
            <a:pPr marL="0" indent="0" algn="ctr">
              <a:buNone/>
            </a:pPr>
            <a:endParaRPr lang="en-US" sz="1600" b="1">
              <a:latin typeface="Cambria" panose="02040503050406030204" pitchFamily="18" charset="0"/>
            </a:endParaRPr>
          </a:p>
          <a:p>
            <a:pPr marL="0" indent="0" algn="ctr">
              <a:buNone/>
            </a:pPr>
            <a:r>
              <a:rPr lang="en-US" b="1">
                <a:latin typeface="Cambria"/>
                <a:ea typeface="ＭＳ Ｐゴシック"/>
              </a:rPr>
              <a:t>Michael </a:t>
            </a:r>
            <a:r>
              <a:rPr lang="en-US" b="1" err="1">
                <a:latin typeface="Cambria"/>
                <a:ea typeface="ＭＳ Ｐゴシック"/>
              </a:rPr>
              <a:t>Wiitala</a:t>
            </a:r>
          </a:p>
          <a:p>
            <a:pPr marL="0" indent="0" algn="ctr">
              <a:buNone/>
            </a:pPr>
            <a:r>
              <a:rPr lang="en-US" sz="2400">
                <a:latin typeface="Cambria"/>
                <a:ea typeface="ＭＳ Ｐゴシック"/>
              </a:rPr>
              <a:t>Assistant College Lecturer</a:t>
            </a:r>
            <a:endParaRPr lang="en-US" sz="2400"/>
          </a:p>
          <a:p>
            <a:pPr marL="0" indent="0" algn="ctr">
              <a:buNone/>
            </a:pPr>
            <a:r>
              <a:rPr lang="en-US" b="1">
                <a:latin typeface="Cambria"/>
                <a:ea typeface="ＭＳ Ｐゴシック"/>
              </a:rPr>
              <a:t>Marcus Schultz-Bergin</a:t>
            </a:r>
            <a:endParaRPr lang="en-US" b="1"/>
          </a:p>
          <a:p>
            <a:pPr marL="0" indent="0" algn="ctr">
              <a:buNone/>
            </a:pPr>
            <a:r>
              <a:rPr lang="en-US" sz="2400">
                <a:latin typeface="Cambria"/>
                <a:ea typeface="ＭＳ Ｐゴシック"/>
              </a:rPr>
              <a:t>Assistant College Lecturer</a:t>
            </a:r>
          </a:p>
        </p:txBody>
      </p:sp>
    </p:spTree>
    <p:extLst>
      <p:ext uri="{BB962C8B-B14F-4D97-AF65-F5344CB8AC3E}">
        <p14:creationId xmlns:p14="http://schemas.microsoft.com/office/powerpoint/2010/main" val="3650966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A97B-0D1A-4B98-B0DE-509A050F4D7A}"/>
              </a:ext>
            </a:extLst>
          </p:cNvPr>
          <p:cNvSpPr>
            <a:spLocks noGrp="1"/>
          </p:cNvSpPr>
          <p:nvPr>
            <p:ph type="title"/>
          </p:nvPr>
        </p:nvSpPr>
        <p:spPr/>
        <p:txBody>
          <a:bodyPr/>
          <a:lstStyle/>
          <a:p>
            <a:r>
              <a:rPr lang="en-US"/>
              <a:t>PHL 101: Course Description</a:t>
            </a:r>
          </a:p>
        </p:txBody>
      </p:sp>
      <p:sp>
        <p:nvSpPr>
          <p:cNvPr id="3" name="Content Placeholder 2">
            <a:extLst>
              <a:ext uri="{FF2B5EF4-FFF2-40B4-BE49-F238E27FC236}">
                <a16:creationId xmlns:a16="http://schemas.microsoft.com/office/drawing/2014/main" id="{A52F6754-8DE3-46E9-90B5-F11D6328F2F5}"/>
              </a:ext>
            </a:extLst>
          </p:cNvPr>
          <p:cNvSpPr>
            <a:spLocks noGrp="1"/>
          </p:cNvSpPr>
          <p:nvPr>
            <p:ph idx="1"/>
          </p:nvPr>
        </p:nvSpPr>
        <p:spPr/>
        <p:txBody>
          <a:bodyPr>
            <a:normAutofit/>
          </a:bodyPr>
          <a:lstStyle/>
          <a:p>
            <a:r>
              <a:rPr lang="en-US" sz="2400"/>
              <a:t>An elementary survey of leading themes, thinkers, movements, branches, and problems in philosophy</a:t>
            </a:r>
          </a:p>
          <a:p>
            <a:endParaRPr lang="en-US" sz="2400"/>
          </a:p>
          <a:p>
            <a:r>
              <a:rPr lang="en-US" sz="2400"/>
              <a:t>General Education course that satisfies the Arts and Humanities General Education requirement (GE08) </a:t>
            </a:r>
          </a:p>
          <a:p>
            <a:endParaRPr lang="en-US" sz="2400"/>
          </a:p>
          <a:p>
            <a:r>
              <a:rPr lang="en-US" sz="2400"/>
              <a:t>The vast majority of enrolled students take the course to fill that requirement</a:t>
            </a:r>
          </a:p>
          <a:p>
            <a:pPr marL="0" indent="0">
              <a:buNone/>
            </a:pPr>
            <a:endParaRPr lang="en-US"/>
          </a:p>
        </p:txBody>
      </p:sp>
    </p:spTree>
    <p:extLst>
      <p:ext uri="{BB962C8B-B14F-4D97-AF65-F5344CB8AC3E}">
        <p14:creationId xmlns:p14="http://schemas.microsoft.com/office/powerpoint/2010/main" val="206099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4DA28-D060-4822-9ED5-EBA8C001D87A}"/>
              </a:ext>
            </a:extLst>
          </p:cNvPr>
          <p:cNvSpPr>
            <a:spLocks noGrp="1"/>
          </p:cNvSpPr>
          <p:nvPr>
            <p:ph type="title"/>
          </p:nvPr>
        </p:nvSpPr>
        <p:spPr/>
        <p:txBody>
          <a:bodyPr/>
          <a:lstStyle/>
          <a:p>
            <a:r>
              <a:rPr lang="en-US"/>
              <a:t>Primary Challenges</a:t>
            </a:r>
          </a:p>
        </p:txBody>
      </p:sp>
      <p:sp>
        <p:nvSpPr>
          <p:cNvPr id="3" name="Content Placeholder 2">
            <a:extLst>
              <a:ext uri="{FF2B5EF4-FFF2-40B4-BE49-F238E27FC236}">
                <a16:creationId xmlns:a16="http://schemas.microsoft.com/office/drawing/2014/main" id="{A57BA808-29FD-4D1A-A443-94E907B996AA}"/>
              </a:ext>
            </a:extLst>
          </p:cNvPr>
          <p:cNvSpPr>
            <a:spLocks noGrp="1"/>
          </p:cNvSpPr>
          <p:nvPr>
            <p:ph idx="1"/>
          </p:nvPr>
        </p:nvSpPr>
        <p:spPr>
          <a:xfrm>
            <a:off x="822960" y="1897551"/>
            <a:ext cx="7543800" cy="4358869"/>
          </a:xfrm>
        </p:spPr>
        <p:txBody>
          <a:bodyPr>
            <a:normAutofit/>
          </a:bodyPr>
          <a:lstStyle/>
          <a:p>
            <a:pPr marL="0" indent="0">
              <a:buNone/>
            </a:pPr>
            <a:r>
              <a:rPr lang="en-US" sz="2400"/>
              <a:t>As with many “Gen Ed” courses, there are three basic “types” of students</a:t>
            </a:r>
          </a:p>
          <a:p>
            <a:pPr marL="971550" lvl="1" indent="-514350">
              <a:buFont typeface="+mj-lt"/>
              <a:buAutoNum type="arabicPeriod"/>
            </a:pPr>
            <a:r>
              <a:rPr lang="en-US" sz="2000"/>
              <a:t>Those already interested and eager to learn more</a:t>
            </a:r>
          </a:p>
          <a:p>
            <a:pPr marL="971550" lvl="1" indent="-514350">
              <a:buFont typeface="+mj-lt"/>
              <a:buAutoNum type="arabicPeriod"/>
            </a:pPr>
            <a:r>
              <a:rPr lang="en-US" sz="2000"/>
              <a:t>Those uninterested and only willing to do the minimum</a:t>
            </a:r>
          </a:p>
          <a:p>
            <a:pPr marL="971550" lvl="1" indent="-514350">
              <a:buFont typeface="+mj-lt"/>
              <a:buAutoNum type="arabicPeriod"/>
            </a:pPr>
            <a:r>
              <a:rPr lang="en-US" sz="2000"/>
              <a:t>Those unsure whether they are interested and of the amount of work they are willing to do</a:t>
            </a:r>
          </a:p>
          <a:p>
            <a:pPr marL="0" indent="0">
              <a:buNone/>
            </a:pPr>
            <a:endParaRPr lang="en-US" sz="2400"/>
          </a:p>
          <a:p>
            <a:pPr marL="0" indent="0">
              <a:buNone/>
            </a:pPr>
            <a:r>
              <a:rPr lang="en-US" sz="2400"/>
              <a:t>Our goal has been to design a course that</a:t>
            </a:r>
          </a:p>
          <a:p>
            <a:pPr marL="914400" lvl="1" indent="-457200">
              <a:buFont typeface="+mj-lt"/>
              <a:buAutoNum type="arabicPeriod"/>
            </a:pPr>
            <a:r>
              <a:rPr lang="en-US" sz="2000"/>
              <a:t>Challenges students who are already interested</a:t>
            </a:r>
          </a:p>
          <a:p>
            <a:pPr marL="914400" lvl="1" indent="-457200">
              <a:buFont typeface="+mj-lt"/>
              <a:buAutoNum type="arabicPeriod"/>
            </a:pPr>
            <a:r>
              <a:rPr lang="en-US" sz="2000"/>
              <a:t>Does not alienate students who only want to pass</a:t>
            </a:r>
          </a:p>
          <a:p>
            <a:pPr marL="914400" lvl="1" indent="-457200">
              <a:buFont typeface="+mj-lt"/>
              <a:buAutoNum type="arabicPeriod"/>
            </a:pPr>
            <a:r>
              <a:rPr lang="en-US" sz="2000"/>
              <a:t>Piques the interest of students who are unsure</a:t>
            </a:r>
          </a:p>
        </p:txBody>
      </p:sp>
    </p:spTree>
    <p:extLst>
      <p:ext uri="{BB962C8B-B14F-4D97-AF65-F5344CB8AC3E}">
        <p14:creationId xmlns:p14="http://schemas.microsoft.com/office/powerpoint/2010/main" val="169989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BA431-DE10-49CA-B22D-E177C915EA0A}"/>
              </a:ext>
            </a:extLst>
          </p:cNvPr>
          <p:cNvSpPr>
            <a:spLocks noGrp="1"/>
          </p:cNvSpPr>
          <p:nvPr>
            <p:ph type="title"/>
          </p:nvPr>
        </p:nvSpPr>
        <p:spPr/>
        <p:txBody>
          <a:bodyPr/>
          <a:lstStyle/>
          <a:p>
            <a:r>
              <a:rPr lang="en-US"/>
              <a:t>Previous Course Structure</a:t>
            </a:r>
          </a:p>
        </p:txBody>
      </p:sp>
      <p:sp>
        <p:nvSpPr>
          <p:cNvPr id="3" name="Content Placeholder 2">
            <a:extLst>
              <a:ext uri="{FF2B5EF4-FFF2-40B4-BE49-F238E27FC236}">
                <a16:creationId xmlns:a16="http://schemas.microsoft.com/office/drawing/2014/main" id="{E42938F9-836D-4FD7-BBDC-7FF05BADD9BC}"/>
              </a:ext>
            </a:extLst>
          </p:cNvPr>
          <p:cNvSpPr>
            <a:spLocks noGrp="1"/>
          </p:cNvSpPr>
          <p:nvPr>
            <p:ph idx="1"/>
          </p:nvPr>
        </p:nvSpPr>
        <p:spPr>
          <a:xfrm>
            <a:off x="822959" y="1973178"/>
            <a:ext cx="7543801" cy="4042611"/>
          </a:xfrm>
        </p:spPr>
        <p:txBody>
          <a:bodyPr>
            <a:normAutofit lnSpcReduction="10000"/>
          </a:bodyPr>
          <a:lstStyle/>
          <a:p>
            <a:pPr marL="0" indent="0">
              <a:buNone/>
            </a:pPr>
            <a:r>
              <a:rPr lang="en-US" sz="2800"/>
              <a:t>Traditional grading scheme</a:t>
            </a:r>
          </a:p>
          <a:p>
            <a:pPr lvl="1"/>
            <a:r>
              <a:rPr lang="en-US" sz="2400"/>
              <a:t>Students are given identical assignments and can put in more or less effort</a:t>
            </a:r>
          </a:p>
          <a:p>
            <a:pPr lvl="1"/>
            <a:r>
              <a:rPr lang="en-US" sz="2400"/>
              <a:t>However, students can feel their grade is outside of their control, which ultimately decreases motivation</a:t>
            </a:r>
          </a:p>
          <a:p>
            <a:pPr marL="0" indent="0">
              <a:buNone/>
            </a:pPr>
            <a:endParaRPr lang="en-US" sz="2800"/>
          </a:p>
          <a:p>
            <a:pPr marL="0" indent="0">
              <a:buNone/>
            </a:pPr>
            <a:r>
              <a:rPr lang="en-US" sz="2800"/>
              <a:t>Traditional lecture-based course design</a:t>
            </a:r>
          </a:p>
          <a:p>
            <a:pPr lvl="1"/>
            <a:r>
              <a:rPr lang="en-US" sz="2400"/>
              <a:t>Presents the same information to all students</a:t>
            </a:r>
          </a:p>
          <a:p>
            <a:pPr lvl="1"/>
            <a:r>
              <a:rPr lang="en-US" sz="2400"/>
              <a:t>Nearly impossible to challenge advanced students without leaving other students behind</a:t>
            </a:r>
          </a:p>
        </p:txBody>
      </p:sp>
    </p:spTree>
    <p:extLst>
      <p:ext uri="{BB962C8B-B14F-4D97-AF65-F5344CB8AC3E}">
        <p14:creationId xmlns:p14="http://schemas.microsoft.com/office/powerpoint/2010/main" val="132791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6F32-1342-4D1B-8F7F-CFB972CAB552}"/>
              </a:ext>
            </a:extLst>
          </p:cNvPr>
          <p:cNvSpPr>
            <a:spLocks noGrp="1"/>
          </p:cNvSpPr>
          <p:nvPr>
            <p:ph type="title"/>
          </p:nvPr>
        </p:nvSpPr>
        <p:spPr/>
        <p:txBody>
          <a:bodyPr/>
          <a:lstStyle/>
          <a:p>
            <a:r>
              <a:rPr lang="en-US"/>
              <a:t>Changes Made</a:t>
            </a:r>
          </a:p>
        </p:txBody>
      </p:sp>
      <p:sp>
        <p:nvSpPr>
          <p:cNvPr id="3" name="Content Placeholder 2">
            <a:extLst>
              <a:ext uri="{FF2B5EF4-FFF2-40B4-BE49-F238E27FC236}">
                <a16:creationId xmlns:a16="http://schemas.microsoft.com/office/drawing/2014/main" id="{5D836357-B97A-41EF-AB4F-EB68D43BA9CB}"/>
              </a:ext>
            </a:extLst>
          </p:cNvPr>
          <p:cNvSpPr>
            <a:spLocks noGrp="1"/>
          </p:cNvSpPr>
          <p:nvPr>
            <p:ph idx="1"/>
          </p:nvPr>
        </p:nvSpPr>
        <p:spPr>
          <a:xfrm>
            <a:off x="822959" y="1973178"/>
            <a:ext cx="7543801" cy="3895915"/>
          </a:xfrm>
        </p:spPr>
        <p:txBody>
          <a:bodyPr>
            <a:normAutofit/>
          </a:bodyPr>
          <a:lstStyle/>
          <a:p>
            <a:pPr marL="514350" indent="-514350">
              <a:buFont typeface="+mj-lt"/>
              <a:buAutoNum type="arabicPeriod"/>
            </a:pPr>
            <a:r>
              <a:rPr lang="en-US" sz="2800"/>
              <a:t>Specification grading scheme</a:t>
            </a:r>
          </a:p>
          <a:p>
            <a:pPr lvl="2"/>
            <a:r>
              <a:rPr lang="en-US" sz="2000"/>
              <a:t>Assignments are pass/fail (or “pass”/“not yet”) </a:t>
            </a:r>
          </a:p>
          <a:p>
            <a:pPr lvl="2"/>
            <a:r>
              <a:rPr lang="en-US" sz="2000"/>
              <a:t>Assignments have clear specifications that must be met in order to pass</a:t>
            </a:r>
          </a:p>
          <a:p>
            <a:r>
              <a:rPr lang="en-US" sz="2800"/>
              <a:t>Main Benefits</a:t>
            </a:r>
          </a:p>
          <a:p>
            <a:pPr lvl="1"/>
            <a:r>
              <a:rPr lang="en-US" sz="2400"/>
              <a:t>Reduces stress for students</a:t>
            </a:r>
          </a:p>
          <a:p>
            <a:pPr lvl="2"/>
            <a:r>
              <a:rPr lang="en-US" sz="2000"/>
              <a:t>Expectations are clear</a:t>
            </a:r>
          </a:p>
          <a:p>
            <a:pPr lvl="1"/>
            <a:r>
              <a:rPr lang="en-US" sz="2400"/>
              <a:t>By eliminating partial credit, students will tend to hand in higher-quality work</a:t>
            </a:r>
            <a:endParaRPr lang="en-US" sz="1800"/>
          </a:p>
          <a:p>
            <a:pPr lvl="1"/>
            <a:r>
              <a:rPr lang="en-US" sz="2400"/>
              <a:t>Gives students ownership over their grade in the course</a:t>
            </a:r>
            <a:endParaRPr lang="en-US" sz="2000"/>
          </a:p>
        </p:txBody>
      </p:sp>
    </p:spTree>
    <p:extLst>
      <p:ext uri="{BB962C8B-B14F-4D97-AF65-F5344CB8AC3E}">
        <p14:creationId xmlns:p14="http://schemas.microsoft.com/office/powerpoint/2010/main" val="206668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6F32-1342-4D1B-8F7F-CFB972CAB552}"/>
              </a:ext>
            </a:extLst>
          </p:cNvPr>
          <p:cNvSpPr>
            <a:spLocks noGrp="1"/>
          </p:cNvSpPr>
          <p:nvPr>
            <p:ph type="title"/>
          </p:nvPr>
        </p:nvSpPr>
        <p:spPr/>
        <p:txBody>
          <a:bodyPr/>
          <a:lstStyle/>
          <a:p>
            <a:r>
              <a:rPr lang="en-US"/>
              <a:t>Changes Made</a:t>
            </a:r>
          </a:p>
        </p:txBody>
      </p:sp>
      <p:sp>
        <p:nvSpPr>
          <p:cNvPr id="3" name="Content Placeholder 2">
            <a:extLst>
              <a:ext uri="{FF2B5EF4-FFF2-40B4-BE49-F238E27FC236}">
                <a16:creationId xmlns:a16="http://schemas.microsoft.com/office/drawing/2014/main" id="{5D836357-B97A-41EF-AB4F-EB68D43BA9CB}"/>
              </a:ext>
            </a:extLst>
          </p:cNvPr>
          <p:cNvSpPr>
            <a:spLocks noGrp="1"/>
          </p:cNvSpPr>
          <p:nvPr>
            <p:ph idx="1"/>
          </p:nvPr>
        </p:nvSpPr>
        <p:spPr>
          <a:xfrm>
            <a:off x="822959" y="1973178"/>
            <a:ext cx="7543801" cy="4076987"/>
          </a:xfrm>
        </p:spPr>
        <p:txBody>
          <a:bodyPr>
            <a:normAutofit/>
          </a:bodyPr>
          <a:lstStyle/>
          <a:p>
            <a:pPr marL="514350" indent="-514350">
              <a:buFont typeface="+mj-lt"/>
              <a:buAutoNum type="arabicPeriod" startAt="2"/>
            </a:pPr>
            <a:r>
              <a:rPr lang="en-US" sz="2800"/>
              <a:t>Team-based Learning course design</a:t>
            </a:r>
          </a:p>
          <a:p>
            <a:pPr lvl="2"/>
            <a:r>
              <a:rPr lang="en-US" sz="2000"/>
              <a:t>Permanent teams are formed by instructor to ensure diversity </a:t>
            </a:r>
          </a:p>
          <a:p>
            <a:pPr lvl="2"/>
            <a:r>
              <a:rPr lang="en-US" sz="2000"/>
              <a:t>Students complete pre-class reading assignments</a:t>
            </a:r>
          </a:p>
          <a:p>
            <a:pPr lvl="2"/>
            <a:r>
              <a:rPr lang="en-US" sz="2000"/>
              <a:t>Class-time is spent practicing applying the concepts and ideas they read about with their peers </a:t>
            </a:r>
          </a:p>
          <a:p>
            <a:r>
              <a:rPr lang="en-US" sz="3000"/>
              <a:t>Main Benefits</a:t>
            </a:r>
          </a:p>
          <a:p>
            <a:pPr lvl="1"/>
            <a:r>
              <a:rPr lang="en-US" sz="2000"/>
              <a:t>More advanced students can explain what they’ve learned to their team, further cementing their own understanding </a:t>
            </a:r>
          </a:p>
          <a:p>
            <a:pPr lvl="1"/>
            <a:r>
              <a:rPr lang="en-US" sz="2000"/>
              <a:t>Less advanced students can ask questions and learn from their team</a:t>
            </a:r>
          </a:p>
          <a:p>
            <a:pPr lvl="1"/>
            <a:r>
              <a:rPr lang="en-US" sz="2000"/>
              <a:t>All students learn important teamwork skills</a:t>
            </a:r>
          </a:p>
        </p:txBody>
      </p:sp>
    </p:spTree>
    <p:extLst>
      <p:ext uri="{BB962C8B-B14F-4D97-AF65-F5344CB8AC3E}">
        <p14:creationId xmlns:p14="http://schemas.microsoft.com/office/powerpoint/2010/main" val="72979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826D-C250-49E0-9B1A-EBC77D19B9F9}"/>
              </a:ext>
            </a:extLst>
          </p:cNvPr>
          <p:cNvSpPr>
            <a:spLocks noGrp="1"/>
          </p:cNvSpPr>
          <p:nvPr>
            <p:ph type="title"/>
          </p:nvPr>
        </p:nvSpPr>
        <p:spPr/>
        <p:txBody>
          <a:bodyPr/>
          <a:lstStyle/>
          <a:p>
            <a:r>
              <a:rPr lang="en-US"/>
              <a:t>Evaluation</a:t>
            </a:r>
          </a:p>
        </p:txBody>
      </p:sp>
      <p:sp>
        <p:nvSpPr>
          <p:cNvPr id="3" name="Content Placeholder 2">
            <a:extLst>
              <a:ext uri="{FF2B5EF4-FFF2-40B4-BE49-F238E27FC236}">
                <a16:creationId xmlns:a16="http://schemas.microsoft.com/office/drawing/2014/main" id="{5A0E001B-6E75-4A28-B571-2D0013C95F26}"/>
              </a:ext>
            </a:extLst>
          </p:cNvPr>
          <p:cNvSpPr>
            <a:spLocks noGrp="1"/>
          </p:cNvSpPr>
          <p:nvPr>
            <p:ph idx="1"/>
          </p:nvPr>
        </p:nvSpPr>
        <p:spPr/>
        <p:txBody>
          <a:bodyPr>
            <a:normAutofit/>
          </a:bodyPr>
          <a:lstStyle/>
          <a:p>
            <a:r>
              <a:rPr lang="en-US" sz="2800"/>
              <a:t>We are evaluating the efficacy of our proposal in three major ways:</a:t>
            </a:r>
          </a:p>
          <a:p>
            <a:pPr marL="971550" lvl="1" indent="-514350">
              <a:buFont typeface="+mj-lt"/>
              <a:buAutoNum type="arabicPeriod"/>
            </a:pPr>
            <a:r>
              <a:rPr lang="en-US" sz="2400" b="1"/>
              <a:t>Quantitative student satisfaction surveys</a:t>
            </a:r>
          </a:p>
          <a:p>
            <a:pPr marL="971550" lvl="1" indent="-514350">
              <a:buFont typeface="+mj-lt"/>
              <a:buAutoNum type="arabicPeriod"/>
            </a:pPr>
            <a:r>
              <a:rPr lang="en-US" sz="2400" b="1"/>
              <a:t>The “Overall Evaluation of the Course” scores in the university administered student course evaluations prior to and after our interventions</a:t>
            </a:r>
          </a:p>
          <a:p>
            <a:pPr marL="971550" lvl="1" indent="-514350">
              <a:buFont typeface="+mj-lt"/>
              <a:buAutoNum type="arabicPeriod"/>
            </a:pPr>
            <a:r>
              <a:rPr lang="en-US" sz="2400"/>
              <a:t>The DFW rate prior to and after our interventions</a:t>
            </a:r>
          </a:p>
          <a:p>
            <a:endParaRPr lang="en-US"/>
          </a:p>
        </p:txBody>
      </p:sp>
    </p:spTree>
    <p:extLst>
      <p:ext uri="{BB962C8B-B14F-4D97-AF65-F5344CB8AC3E}">
        <p14:creationId xmlns:p14="http://schemas.microsoft.com/office/powerpoint/2010/main" val="211723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826D-C250-49E0-9B1A-EBC77D19B9F9}"/>
              </a:ext>
            </a:extLst>
          </p:cNvPr>
          <p:cNvSpPr>
            <a:spLocks noGrp="1"/>
          </p:cNvSpPr>
          <p:nvPr>
            <p:ph type="title"/>
          </p:nvPr>
        </p:nvSpPr>
        <p:spPr/>
        <p:txBody>
          <a:bodyPr>
            <a:normAutofit/>
          </a:bodyPr>
          <a:lstStyle/>
          <a:p>
            <a:r>
              <a:rPr lang="en-US" sz="4400"/>
              <a:t>Student Surveys:</a:t>
            </a:r>
            <a:br>
              <a:rPr lang="en-US" sz="4400"/>
            </a:br>
            <a:r>
              <a:rPr lang="en-US" sz="4400"/>
              <a:t>Team-Based Learning </a:t>
            </a:r>
          </a:p>
        </p:txBody>
      </p:sp>
      <p:sp>
        <p:nvSpPr>
          <p:cNvPr id="3" name="Content Placeholder 2">
            <a:extLst>
              <a:ext uri="{FF2B5EF4-FFF2-40B4-BE49-F238E27FC236}">
                <a16:creationId xmlns:a16="http://schemas.microsoft.com/office/drawing/2014/main" id="{5A0E001B-6E75-4A28-B571-2D0013C95F26}"/>
              </a:ext>
            </a:extLst>
          </p:cNvPr>
          <p:cNvSpPr>
            <a:spLocks noGrp="1"/>
          </p:cNvSpPr>
          <p:nvPr>
            <p:ph idx="1"/>
          </p:nvPr>
        </p:nvSpPr>
        <p:spPr/>
        <p:txBody>
          <a:bodyPr>
            <a:normAutofit/>
          </a:bodyPr>
          <a:lstStyle/>
          <a:p>
            <a:pPr marL="0" indent="0">
              <a:buNone/>
            </a:pPr>
            <a:r>
              <a:rPr lang="en-US" sz="2800"/>
              <a:t>Spring 2019-2020</a:t>
            </a:r>
          </a:p>
          <a:p>
            <a:pPr marL="201168" lvl="1" indent="0">
              <a:buNone/>
            </a:pPr>
            <a:endParaRPr lang="en-US" sz="2400"/>
          </a:p>
          <a:p>
            <a:pPr lvl="1"/>
            <a:endParaRPr lang="en-US" sz="2400"/>
          </a:p>
          <a:p>
            <a:endParaRPr lang="en-US"/>
          </a:p>
        </p:txBody>
      </p:sp>
      <p:graphicFrame>
        <p:nvGraphicFramePr>
          <p:cNvPr id="6" name="Chart 5">
            <a:extLst>
              <a:ext uri="{FF2B5EF4-FFF2-40B4-BE49-F238E27FC236}">
                <a16:creationId xmlns:a16="http://schemas.microsoft.com/office/drawing/2014/main" id="{758F9E32-84AC-46E2-BDFA-FA0B8112E9EA}"/>
              </a:ext>
            </a:extLst>
          </p:cNvPr>
          <p:cNvGraphicFramePr>
            <a:graphicFrameLocks/>
          </p:cNvGraphicFramePr>
          <p:nvPr>
            <p:extLst>
              <p:ext uri="{D42A27DB-BD31-4B8C-83A1-F6EECF244321}">
                <p14:modId xmlns:p14="http://schemas.microsoft.com/office/powerpoint/2010/main" val="2864728991"/>
              </p:ext>
            </p:extLst>
          </p:nvPr>
        </p:nvGraphicFramePr>
        <p:xfrm>
          <a:off x="204502" y="2513170"/>
          <a:ext cx="4504277" cy="38433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39E5B9F4-62D4-4ABC-8980-DEE70C2E1AC8}"/>
              </a:ext>
            </a:extLst>
          </p:cNvPr>
          <p:cNvGraphicFramePr>
            <a:graphicFrameLocks/>
          </p:cNvGraphicFramePr>
          <p:nvPr>
            <p:extLst>
              <p:ext uri="{D42A27DB-BD31-4B8C-83A1-F6EECF244321}">
                <p14:modId xmlns:p14="http://schemas.microsoft.com/office/powerpoint/2010/main" val="4238752086"/>
              </p:ext>
            </p:extLst>
          </p:nvPr>
        </p:nvGraphicFramePr>
        <p:xfrm>
          <a:off x="4277106" y="2540329"/>
          <a:ext cx="4593431" cy="3814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665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p:bldAsOne/>
      </p:bldGraphic>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ambria" panose="02040503050406030204" pitchFamily="18" charset="0"/>
              </a:rPr>
              <a:t>Agenda</a:t>
            </a:r>
          </a:p>
        </p:txBody>
      </p:sp>
      <p:sp>
        <p:nvSpPr>
          <p:cNvPr id="3" name="Content Placeholder 2"/>
          <p:cNvSpPr>
            <a:spLocks noGrp="1"/>
          </p:cNvSpPr>
          <p:nvPr>
            <p:ph idx="1"/>
          </p:nvPr>
        </p:nvSpPr>
        <p:spPr>
          <a:xfrm>
            <a:off x="685800" y="1524000"/>
            <a:ext cx="7772400" cy="3484200"/>
          </a:xfrm>
        </p:spPr>
        <p:txBody>
          <a:bodyPr vert="horz" wrap="square" lIns="91440" tIns="45720" rIns="91440" bIns="45720" numCol="1" anchor="ctr" anchorCtr="0" compatLnSpc="1">
            <a:prstTxWarp prst="textNoShape">
              <a:avLst/>
            </a:prstTxWarp>
          </a:bodyPr>
          <a:lstStyle/>
          <a:p>
            <a:pPr marL="0" indent="0">
              <a:buNone/>
              <a:tabLst>
                <a:tab pos="908050" algn="l"/>
              </a:tabLst>
            </a:pPr>
            <a:r>
              <a:rPr lang="en-US" sz="2400">
                <a:latin typeface="Cambria"/>
                <a:ea typeface="ＭＳ Ｐゴシック"/>
              </a:rPr>
              <a:t>1:00 - Virtual Posters &amp; Reflections in Action Available</a:t>
            </a:r>
          </a:p>
          <a:p>
            <a:pPr marL="0" indent="0">
              <a:buNone/>
              <a:tabLst>
                <a:tab pos="908050" algn="l"/>
              </a:tabLst>
            </a:pPr>
            <a:r>
              <a:rPr lang="en-US" sz="2400">
                <a:latin typeface="Cambria"/>
                <a:ea typeface="ＭＳ Ｐゴシック"/>
              </a:rPr>
              <a:t>4:00 - Welcome from the Center for Faculty Excellence</a:t>
            </a:r>
            <a:endParaRPr lang="en-US"/>
          </a:p>
          <a:p>
            <a:pPr marL="0" indent="0">
              <a:buNone/>
              <a:tabLst>
                <a:tab pos="908050" algn="l"/>
              </a:tabLst>
            </a:pPr>
            <a:r>
              <a:rPr lang="en-US" sz="2400">
                <a:latin typeface="Cambria"/>
                <a:ea typeface="ＭＳ Ｐゴシック"/>
              </a:rPr>
              <a:t>4:05 - Provost's Remarks</a:t>
            </a:r>
          </a:p>
          <a:p>
            <a:pPr marL="0" indent="0">
              <a:buNone/>
              <a:tabLst>
                <a:tab pos="908050" algn="l"/>
              </a:tabLst>
            </a:pPr>
            <a:r>
              <a:rPr lang="en-US" sz="2400">
                <a:latin typeface="Cambria"/>
                <a:ea typeface="ＭＳ Ｐゴシック"/>
              </a:rPr>
              <a:t>4:25 - 2018-20 Teaching Enhancement Award updates</a:t>
            </a:r>
            <a:endParaRPr lang="en-US" sz="2400">
              <a:latin typeface="Cambria" panose="02040503050406030204" pitchFamily="18" charset="0"/>
            </a:endParaRPr>
          </a:p>
          <a:p>
            <a:pPr marL="0" indent="0">
              <a:buNone/>
              <a:tabLst>
                <a:tab pos="908050" algn="l"/>
              </a:tabLst>
            </a:pPr>
            <a:r>
              <a:rPr lang="en-US" sz="2400">
                <a:latin typeface="Cambria"/>
                <a:ea typeface="ＭＳ Ｐゴシック"/>
              </a:rPr>
              <a:t>4:45 – 2019-2021 Teaching Enhancement Awardees previews</a:t>
            </a:r>
          </a:p>
          <a:p>
            <a:pPr marL="0" indent="0">
              <a:buNone/>
              <a:tabLst>
                <a:tab pos="908050" algn="l"/>
              </a:tabLst>
            </a:pPr>
            <a:r>
              <a:rPr lang="en-US" sz="2400">
                <a:latin typeface="Cambria"/>
                <a:ea typeface="ＭＳ Ｐゴシック"/>
              </a:rPr>
              <a:t>4:55 - Textbook Hero Award</a:t>
            </a:r>
          </a:p>
          <a:p>
            <a:pPr marL="0" indent="0">
              <a:buNone/>
              <a:tabLst>
                <a:tab pos="908050" algn="l"/>
              </a:tabLst>
            </a:pPr>
            <a:r>
              <a:rPr lang="en-US" sz="2400">
                <a:latin typeface="Cambria"/>
                <a:ea typeface="ＭＳ Ｐゴシック"/>
              </a:rPr>
              <a:t>5:00 - Summit concludes</a:t>
            </a:r>
          </a:p>
        </p:txBody>
      </p:sp>
    </p:spTree>
    <p:extLst>
      <p:ext uri="{BB962C8B-B14F-4D97-AF65-F5344CB8AC3E}">
        <p14:creationId xmlns:p14="http://schemas.microsoft.com/office/powerpoint/2010/main" val="1412641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7A267A32-D6F0-4F8B-AEBC-9D10114F929A}"/>
              </a:ext>
            </a:extLst>
          </p:cNvPr>
          <p:cNvGraphicFramePr>
            <a:graphicFrameLocks/>
          </p:cNvGraphicFramePr>
          <p:nvPr>
            <p:extLst>
              <p:ext uri="{D42A27DB-BD31-4B8C-83A1-F6EECF244321}">
                <p14:modId xmlns:p14="http://schemas.microsoft.com/office/powerpoint/2010/main" val="2666794355"/>
              </p:ext>
            </p:extLst>
          </p:nvPr>
        </p:nvGraphicFramePr>
        <p:xfrm>
          <a:off x="4230633" y="2482927"/>
          <a:ext cx="4638335" cy="384129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99C0826D-C250-49E0-9B1A-EBC77D19B9F9}"/>
              </a:ext>
            </a:extLst>
          </p:cNvPr>
          <p:cNvSpPr>
            <a:spLocks noGrp="1"/>
          </p:cNvSpPr>
          <p:nvPr>
            <p:ph type="title"/>
          </p:nvPr>
        </p:nvSpPr>
        <p:spPr/>
        <p:txBody>
          <a:bodyPr>
            <a:normAutofit/>
          </a:bodyPr>
          <a:lstStyle/>
          <a:p>
            <a:r>
              <a:rPr lang="en-US" sz="4400"/>
              <a:t>Student Surveys:</a:t>
            </a:r>
            <a:br>
              <a:rPr lang="en-US" sz="4400"/>
            </a:br>
            <a:r>
              <a:rPr lang="en-US" sz="4400"/>
              <a:t>Specification Grading</a:t>
            </a:r>
          </a:p>
        </p:txBody>
      </p:sp>
      <p:sp>
        <p:nvSpPr>
          <p:cNvPr id="3" name="Content Placeholder 2">
            <a:extLst>
              <a:ext uri="{FF2B5EF4-FFF2-40B4-BE49-F238E27FC236}">
                <a16:creationId xmlns:a16="http://schemas.microsoft.com/office/drawing/2014/main" id="{5A0E001B-6E75-4A28-B571-2D0013C95F26}"/>
              </a:ext>
            </a:extLst>
          </p:cNvPr>
          <p:cNvSpPr>
            <a:spLocks noGrp="1"/>
          </p:cNvSpPr>
          <p:nvPr>
            <p:ph idx="1"/>
          </p:nvPr>
        </p:nvSpPr>
        <p:spPr/>
        <p:txBody>
          <a:bodyPr>
            <a:normAutofit/>
          </a:bodyPr>
          <a:lstStyle/>
          <a:p>
            <a:pPr marL="0" indent="0">
              <a:buNone/>
            </a:pPr>
            <a:r>
              <a:rPr lang="en-US" sz="2800"/>
              <a:t>Spring 2019-2020</a:t>
            </a:r>
          </a:p>
          <a:p>
            <a:pPr marL="201168" lvl="1" indent="0">
              <a:buNone/>
            </a:pPr>
            <a:endParaRPr lang="en-US" sz="2400"/>
          </a:p>
          <a:p>
            <a:pPr lvl="1"/>
            <a:endParaRPr lang="en-US" sz="2400"/>
          </a:p>
          <a:p>
            <a:endParaRPr lang="en-US"/>
          </a:p>
        </p:txBody>
      </p:sp>
      <p:graphicFrame>
        <p:nvGraphicFramePr>
          <p:cNvPr id="8" name="Chart 7">
            <a:extLst>
              <a:ext uri="{FF2B5EF4-FFF2-40B4-BE49-F238E27FC236}">
                <a16:creationId xmlns:a16="http://schemas.microsoft.com/office/drawing/2014/main" id="{BD40EDF4-7840-4DAA-92F5-CEA0C2E54C0A}"/>
              </a:ext>
            </a:extLst>
          </p:cNvPr>
          <p:cNvGraphicFramePr>
            <a:graphicFrameLocks/>
          </p:cNvGraphicFramePr>
          <p:nvPr>
            <p:extLst>
              <p:ext uri="{D42A27DB-BD31-4B8C-83A1-F6EECF244321}">
                <p14:modId xmlns:p14="http://schemas.microsoft.com/office/powerpoint/2010/main" val="3656810502"/>
              </p:ext>
            </p:extLst>
          </p:nvPr>
        </p:nvGraphicFramePr>
        <p:xfrm>
          <a:off x="91582" y="2506991"/>
          <a:ext cx="4731885"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662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3" grpId="0" uiExpand="1" build="p"/>
      <p:bldGraphic spid="8"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826D-C250-49E0-9B1A-EBC77D19B9F9}"/>
              </a:ext>
            </a:extLst>
          </p:cNvPr>
          <p:cNvSpPr>
            <a:spLocks noGrp="1"/>
          </p:cNvSpPr>
          <p:nvPr>
            <p:ph type="title"/>
          </p:nvPr>
        </p:nvSpPr>
        <p:spPr/>
        <p:txBody>
          <a:bodyPr/>
          <a:lstStyle/>
          <a:p>
            <a:r>
              <a:rPr lang="en-US"/>
              <a:t>Scores from CSU SEI Surveys</a:t>
            </a:r>
          </a:p>
        </p:txBody>
      </p:sp>
      <p:sp>
        <p:nvSpPr>
          <p:cNvPr id="3" name="Content Placeholder 2">
            <a:extLst>
              <a:ext uri="{FF2B5EF4-FFF2-40B4-BE49-F238E27FC236}">
                <a16:creationId xmlns:a16="http://schemas.microsoft.com/office/drawing/2014/main" id="{5A0E001B-6E75-4A28-B571-2D0013C95F26}"/>
              </a:ext>
            </a:extLst>
          </p:cNvPr>
          <p:cNvSpPr>
            <a:spLocks noGrp="1"/>
          </p:cNvSpPr>
          <p:nvPr>
            <p:ph idx="1"/>
          </p:nvPr>
        </p:nvSpPr>
        <p:spPr>
          <a:xfrm>
            <a:off x="822959" y="1845734"/>
            <a:ext cx="7808977" cy="4023360"/>
          </a:xfrm>
        </p:spPr>
        <p:txBody>
          <a:bodyPr>
            <a:normAutofit/>
          </a:bodyPr>
          <a:lstStyle/>
          <a:p>
            <a:pPr marL="0">
              <a:buNone/>
            </a:pPr>
            <a:r>
              <a:rPr lang="en-US" sz="2400"/>
              <a:t>Our prediction was that after implementing TBL and Specification Grading, the </a:t>
            </a:r>
            <a:r>
              <a:rPr lang="en-US" sz="2400" b="1"/>
              <a:t>overall evaluation of the course </a:t>
            </a:r>
            <a:r>
              <a:rPr lang="en-US" sz="2400"/>
              <a:t>would rise to 4.5 or higher</a:t>
            </a:r>
          </a:p>
          <a:p>
            <a:pPr lvl="1"/>
            <a:endParaRPr lang="en-US" sz="2400"/>
          </a:p>
        </p:txBody>
      </p:sp>
      <p:graphicFrame>
        <p:nvGraphicFramePr>
          <p:cNvPr id="6" name="Chart 5">
            <a:extLst>
              <a:ext uri="{FF2B5EF4-FFF2-40B4-BE49-F238E27FC236}">
                <a16:creationId xmlns:a16="http://schemas.microsoft.com/office/drawing/2014/main" id="{C9A0C745-2B93-40E5-84E1-AD684A16521E}"/>
              </a:ext>
            </a:extLst>
          </p:cNvPr>
          <p:cNvGraphicFramePr/>
          <p:nvPr>
            <p:extLst>
              <p:ext uri="{D42A27DB-BD31-4B8C-83A1-F6EECF244321}">
                <p14:modId xmlns:p14="http://schemas.microsoft.com/office/powerpoint/2010/main" val="4102049071"/>
              </p:ext>
            </p:extLst>
          </p:nvPr>
        </p:nvGraphicFramePr>
        <p:xfrm>
          <a:off x="1885591" y="3068052"/>
          <a:ext cx="4977064" cy="280104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B1CC280-EABC-4C20-865F-CF8D62775005}"/>
              </a:ext>
            </a:extLst>
          </p:cNvPr>
          <p:cNvSpPr txBox="1"/>
          <p:nvPr/>
        </p:nvSpPr>
        <p:spPr>
          <a:xfrm>
            <a:off x="2604842" y="5685079"/>
            <a:ext cx="1684421" cy="584775"/>
          </a:xfrm>
          <a:prstGeom prst="rect">
            <a:avLst/>
          </a:prstGeom>
          <a:noFill/>
        </p:spPr>
        <p:txBody>
          <a:bodyPr wrap="square" rtlCol="0">
            <a:spAutoFit/>
          </a:bodyPr>
          <a:lstStyle/>
          <a:p>
            <a:pPr algn="ctr"/>
            <a:r>
              <a:rPr lang="en-US" sz="1600"/>
              <a:t>Lecture-based</a:t>
            </a:r>
          </a:p>
          <a:p>
            <a:pPr algn="ctr"/>
            <a:r>
              <a:rPr lang="en-US" sz="1600"/>
              <a:t>(Fall ‘15 – ’17)</a:t>
            </a:r>
          </a:p>
        </p:txBody>
      </p:sp>
      <p:sp>
        <p:nvSpPr>
          <p:cNvPr id="8" name="TextBox 7">
            <a:extLst>
              <a:ext uri="{FF2B5EF4-FFF2-40B4-BE49-F238E27FC236}">
                <a16:creationId xmlns:a16="http://schemas.microsoft.com/office/drawing/2014/main" id="{775E603F-B4F3-49FA-8F5E-A1E37B73A2A5}"/>
              </a:ext>
            </a:extLst>
          </p:cNvPr>
          <p:cNvSpPr txBox="1"/>
          <p:nvPr/>
        </p:nvSpPr>
        <p:spPr>
          <a:xfrm>
            <a:off x="4467049" y="5685079"/>
            <a:ext cx="2217820" cy="584775"/>
          </a:xfrm>
          <a:prstGeom prst="rect">
            <a:avLst/>
          </a:prstGeom>
          <a:noFill/>
        </p:spPr>
        <p:txBody>
          <a:bodyPr wrap="square" rtlCol="0">
            <a:spAutoFit/>
          </a:bodyPr>
          <a:lstStyle/>
          <a:p>
            <a:pPr algn="ctr"/>
            <a:r>
              <a:rPr lang="en-US" sz="1600"/>
              <a:t>Team-based</a:t>
            </a:r>
          </a:p>
          <a:p>
            <a:pPr algn="ctr"/>
            <a:r>
              <a:rPr lang="en-US" sz="1600"/>
              <a:t>(</a:t>
            </a:r>
            <a:r>
              <a:rPr lang="en-US" sz="1600" err="1"/>
              <a:t>Spr</a:t>
            </a:r>
            <a:r>
              <a:rPr lang="en-US" sz="1600"/>
              <a:t> ‘19 – Fall ‘19)</a:t>
            </a:r>
          </a:p>
        </p:txBody>
      </p:sp>
      <p:sp>
        <p:nvSpPr>
          <p:cNvPr id="9" name="TextBox 8">
            <a:extLst>
              <a:ext uri="{FF2B5EF4-FFF2-40B4-BE49-F238E27FC236}">
                <a16:creationId xmlns:a16="http://schemas.microsoft.com/office/drawing/2014/main" id="{309C74B3-3140-40B4-8338-A3F62A92F220}"/>
              </a:ext>
            </a:extLst>
          </p:cNvPr>
          <p:cNvSpPr txBox="1"/>
          <p:nvPr/>
        </p:nvSpPr>
        <p:spPr>
          <a:xfrm>
            <a:off x="3194388" y="3337604"/>
            <a:ext cx="505328" cy="369332"/>
          </a:xfrm>
          <a:prstGeom prst="rect">
            <a:avLst/>
          </a:prstGeom>
          <a:noFill/>
        </p:spPr>
        <p:txBody>
          <a:bodyPr wrap="square" rtlCol="0">
            <a:spAutoFit/>
          </a:bodyPr>
          <a:lstStyle/>
          <a:p>
            <a:pPr algn="ctr"/>
            <a:r>
              <a:rPr lang="en-US"/>
              <a:t>4.1</a:t>
            </a:r>
          </a:p>
        </p:txBody>
      </p:sp>
      <p:sp>
        <p:nvSpPr>
          <p:cNvPr id="10" name="TextBox 9">
            <a:extLst>
              <a:ext uri="{FF2B5EF4-FFF2-40B4-BE49-F238E27FC236}">
                <a16:creationId xmlns:a16="http://schemas.microsoft.com/office/drawing/2014/main" id="{D0DFB8A9-54B3-4E0B-9D45-CBF39E263321}"/>
              </a:ext>
            </a:extLst>
          </p:cNvPr>
          <p:cNvSpPr txBox="1"/>
          <p:nvPr/>
        </p:nvSpPr>
        <p:spPr>
          <a:xfrm>
            <a:off x="5323295" y="3059668"/>
            <a:ext cx="505328" cy="369332"/>
          </a:xfrm>
          <a:prstGeom prst="rect">
            <a:avLst/>
          </a:prstGeom>
          <a:noFill/>
        </p:spPr>
        <p:txBody>
          <a:bodyPr wrap="square" rtlCol="0">
            <a:spAutoFit/>
          </a:bodyPr>
          <a:lstStyle/>
          <a:p>
            <a:pPr algn="ctr"/>
            <a:r>
              <a:rPr lang="en-US"/>
              <a:t>4.7</a:t>
            </a:r>
          </a:p>
        </p:txBody>
      </p:sp>
    </p:spTree>
    <p:extLst>
      <p:ext uri="{BB962C8B-B14F-4D97-AF65-F5344CB8AC3E}">
        <p14:creationId xmlns:p14="http://schemas.microsoft.com/office/powerpoint/2010/main" val="238305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3219"/>
            <a:ext cx="7772400" cy="1380781"/>
          </a:xfrm>
        </p:spPr>
        <p:txBody>
          <a:bodyPr/>
          <a:lstStyle/>
          <a:p>
            <a:r>
              <a:rPr lang="en-US">
                <a:latin typeface="Cambria"/>
                <a:ea typeface="ＭＳ Ｐゴシック"/>
              </a:rPr>
              <a:t>2019-2021 TEA</a:t>
            </a:r>
            <a:br>
              <a:rPr lang="en-US">
                <a:latin typeface="Cambria" panose="02040503050406030204" pitchFamily="18" charset="0"/>
              </a:rPr>
            </a:br>
            <a:r>
              <a:rPr lang="en-US" i="1">
                <a:latin typeface="Cambria"/>
                <a:ea typeface="ＭＳ Ｐゴシック"/>
              </a:rPr>
              <a:t>Accounting</a:t>
            </a:r>
          </a:p>
        </p:txBody>
      </p:sp>
      <p:sp>
        <p:nvSpPr>
          <p:cNvPr id="3" name="Content Placeholder 2"/>
          <p:cNvSpPr>
            <a:spLocks noGrp="1"/>
          </p:cNvSpPr>
          <p:nvPr>
            <p:ph idx="1"/>
          </p:nvPr>
        </p:nvSpPr>
        <p:spPr>
          <a:xfrm>
            <a:off x="304800" y="1828800"/>
            <a:ext cx="8534400" cy="3810000"/>
          </a:xfrm>
        </p:spPr>
        <p:txBody>
          <a:bodyPr/>
          <a:lstStyle/>
          <a:p>
            <a:pPr marL="0" indent="0" algn="ctr">
              <a:buNone/>
            </a:pPr>
            <a:r>
              <a:rPr lang="en-US" sz="2800">
                <a:latin typeface="Cambria"/>
                <a:ea typeface="ＭＳ Ｐゴシック"/>
              </a:rPr>
              <a:t> </a:t>
            </a:r>
            <a:r>
              <a:rPr lang="en-US" sz="2800" i="1">
                <a:latin typeface="Cambria"/>
                <a:ea typeface="ＭＳ Ｐゴシック"/>
              </a:rPr>
              <a:t>Partnering Accounting &amp; Excel</a:t>
            </a:r>
            <a:endParaRPr lang="en-US" sz="2800">
              <a:latin typeface="Cambria"/>
              <a:ea typeface="ＭＳ Ｐゴシック"/>
            </a:endParaRPr>
          </a:p>
          <a:p>
            <a:pPr marL="0" indent="0" algn="ctr">
              <a:buNone/>
            </a:pPr>
            <a:r>
              <a:rPr lang="en-US" b="1">
                <a:latin typeface="Cambria"/>
                <a:ea typeface="ＭＳ Ｐゴシック"/>
              </a:rPr>
              <a:t>Heidi Meier</a:t>
            </a:r>
            <a:endParaRPr lang="en-US" b="1">
              <a:latin typeface="Cambria" panose="02040503050406030204" pitchFamily="18" charset="0"/>
            </a:endParaRPr>
          </a:p>
          <a:p>
            <a:pPr marL="0" indent="0" algn="ctr">
              <a:buNone/>
            </a:pPr>
            <a:r>
              <a:rPr lang="en-US" sz="2400">
                <a:latin typeface="Cambria"/>
                <a:ea typeface="Cambria"/>
              </a:rPr>
              <a:t>Associate Dean, </a:t>
            </a:r>
            <a:r>
              <a:rPr lang="en-US" sz="2400">
                <a:latin typeface="Cambria"/>
                <a:ea typeface="ＭＳ Ｐゴシック"/>
              </a:rPr>
              <a:t>Professor &amp; Chair </a:t>
            </a:r>
            <a:endParaRPr lang="en-US"/>
          </a:p>
          <a:p>
            <a:pPr marL="0" indent="0" algn="ctr">
              <a:buNone/>
            </a:pPr>
            <a:r>
              <a:rPr lang="en-US" b="1">
                <a:latin typeface="Cambria"/>
                <a:ea typeface="ＭＳ Ｐゴシック"/>
              </a:rPr>
              <a:t>Dan Kaminsky</a:t>
            </a:r>
            <a:endParaRPr lang="en-US" b="1">
              <a:latin typeface="Cambria" panose="02040503050406030204" pitchFamily="18" charset="0"/>
            </a:endParaRPr>
          </a:p>
          <a:p>
            <a:pPr marL="0" indent="0" algn="ctr">
              <a:buNone/>
            </a:pPr>
            <a:r>
              <a:rPr lang="en-US" sz="2400">
                <a:latin typeface="Cambria"/>
                <a:ea typeface="ＭＳ Ｐゴシック"/>
              </a:rPr>
              <a:t>Associate College Lecturer</a:t>
            </a:r>
            <a:endParaRPr lang="en-US" sz="2400">
              <a:latin typeface="Cambria" panose="02040503050406030204" pitchFamily="18" charset="0"/>
            </a:endParaRPr>
          </a:p>
          <a:p>
            <a:pPr marL="0" indent="0" algn="ctr">
              <a:buNone/>
            </a:pPr>
            <a:r>
              <a:rPr lang="en-US" b="1">
                <a:latin typeface="Cambria"/>
                <a:ea typeface="ＭＳ Ｐゴシック"/>
              </a:rPr>
              <a:t>Jan Rose</a:t>
            </a:r>
          </a:p>
          <a:p>
            <a:pPr marL="0" indent="0" algn="ctr">
              <a:buNone/>
            </a:pPr>
            <a:r>
              <a:rPr lang="en-US" sz="2400">
                <a:latin typeface="Cambria"/>
                <a:ea typeface="ＭＳ Ｐゴシック"/>
              </a:rPr>
              <a:t>Instructor</a:t>
            </a:r>
            <a:endParaRPr lang="en-US" sz="2400">
              <a:latin typeface="Cambria" panose="02040503050406030204" pitchFamily="18" charset="0"/>
            </a:endParaRPr>
          </a:p>
        </p:txBody>
      </p:sp>
    </p:spTree>
    <p:extLst>
      <p:ext uri="{BB962C8B-B14F-4D97-AF65-F5344CB8AC3E}">
        <p14:creationId xmlns:p14="http://schemas.microsoft.com/office/powerpoint/2010/main" val="952373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7C024-40C6-4D5D-AC0B-2EBDEF7C7619}"/>
              </a:ext>
            </a:extLst>
          </p:cNvPr>
          <p:cNvSpPr>
            <a:spLocks noGrp="1"/>
          </p:cNvSpPr>
          <p:nvPr>
            <p:ph type="title"/>
          </p:nvPr>
        </p:nvSpPr>
        <p:spPr/>
        <p:txBody>
          <a:bodyPr/>
          <a:lstStyle/>
          <a:p>
            <a:r>
              <a:rPr lang="en-US"/>
              <a:t>SUMMARY OF PROJECT</a:t>
            </a:r>
          </a:p>
        </p:txBody>
      </p:sp>
      <p:sp>
        <p:nvSpPr>
          <p:cNvPr id="3" name="Content Placeholder 2">
            <a:extLst>
              <a:ext uri="{FF2B5EF4-FFF2-40B4-BE49-F238E27FC236}">
                <a16:creationId xmlns:a16="http://schemas.microsoft.com/office/drawing/2014/main" id="{549AE399-1A66-4A50-8764-D0647C2B6CAA}"/>
              </a:ext>
            </a:extLst>
          </p:cNvPr>
          <p:cNvSpPr>
            <a:spLocks noGrp="1"/>
          </p:cNvSpPr>
          <p:nvPr>
            <p:ph idx="1"/>
          </p:nvPr>
        </p:nvSpPr>
        <p:spPr/>
        <p:txBody>
          <a:bodyPr>
            <a:normAutofit/>
          </a:bodyPr>
          <a:lstStyle/>
          <a:p>
            <a:pPr marL="0" indent="0">
              <a:buNone/>
            </a:pPr>
            <a:r>
              <a:rPr lang="en-US"/>
              <a:t>Beginning Fall 2020 we will offer (in one section of ACT 222) </a:t>
            </a:r>
          </a:p>
          <a:p>
            <a:r>
              <a:rPr lang="en-US"/>
              <a:t>a revised course that includes all the required elements for Ohio Transfer Assurance (TAG) </a:t>
            </a:r>
          </a:p>
          <a:p>
            <a:r>
              <a:rPr lang="en-US"/>
              <a:t>while giving students exposure to Excel activities </a:t>
            </a:r>
          </a:p>
          <a:p>
            <a:r>
              <a:rPr lang="en-US"/>
              <a:t>and the opportunity to take the </a:t>
            </a:r>
            <a:r>
              <a:rPr lang="en-US" b="1"/>
              <a:t>Microsoft Office Excel 2016 Certification Exam (MOS)</a:t>
            </a:r>
            <a:r>
              <a:rPr lang="en-US"/>
              <a:t> </a:t>
            </a:r>
          </a:p>
          <a:p>
            <a:endParaRPr lang="en-US"/>
          </a:p>
        </p:txBody>
      </p:sp>
    </p:spTree>
    <p:extLst>
      <p:ext uri="{BB962C8B-B14F-4D97-AF65-F5344CB8AC3E}">
        <p14:creationId xmlns:p14="http://schemas.microsoft.com/office/powerpoint/2010/main" val="1379691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7D62-2E77-4C43-9C1B-ACC8808B4D63}"/>
              </a:ext>
            </a:extLst>
          </p:cNvPr>
          <p:cNvSpPr>
            <a:spLocks noGrp="1"/>
          </p:cNvSpPr>
          <p:nvPr>
            <p:ph type="title"/>
          </p:nvPr>
        </p:nvSpPr>
        <p:spPr/>
        <p:txBody>
          <a:bodyPr/>
          <a:lstStyle/>
          <a:p>
            <a:r>
              <a:rPr lang="en-US"/>
              <a:t>Sample Excel project</a:t>
            </a:r>
          </a:p>
        </p:txBody>
      </p:sp>
      <p:pic>
        <p:nvPicPr>
          <p:cNvPr id="4" name="Content Placeholder 3">
            <a:extLst>
              <a:ext uri="{FF2B5EF4-FFF2-40B4-BE49-F238E27FC236}">
                <a16:creationId xmlns:a16="http://schemas.microsoft.com/office/drawing/2014/main" id="{4EA99D45-AB97-4EB5-BA84-3DDBA88CA1D3}"/>
              </a:ext>
            </a:extLst>
          </p:cNvPr>
          <p:cNvPicPr>
            <a:picLocks noGrp="1" noChangeAspect="1"/>
          </p:cNvPicPr>
          <p:nvPr>
            <p:ph idx="1"/>
          </p:nvPr>
        </p:nvPicPr>
        <p:blipFill>
          <a:blip r:embed="rId2"/>
          <a:stretch>
            <a:fillRect/>
          </a:stretch>
        </p:blipFill>
        <p:spPr>
          <a:xfrm>
            <a:off x="1798109" y="2365773"/>
            <a:ext cx="5547782" cy="3120628"/>
          </a:xfrm>
          <a:prstGeom prst="rect">
            <a:avLst/>
          </a:prstGeom>
        </p:spPr>
      </p:pic>
      <p:sp>
        <p:nvSpPr>
          <p:cNvPr id="3" name="TextBox 2">
            <a:extLst>
              <a:ext uri="{FF2B5EF4-FFF2-40B4-BE49-F238E27FC236}">
                <a16:creationId xmlns:a16="http://schemas.microsoft.com/office/drawing/2014/main" id="{B147B3F6-A3D7-466B-99EE-B768C2865E05}"/>
              </a:ext>
            </a:extLst>
          </p:cNvPr>
          <p:cNvSpPr txBox="1"/>
          <p:nvPr/>
        </p:nvSpPr>
        <p:spPr>
          <a:xfrm>
            <a:off x="541090" y="3065652"/>
            <a:ext cx="1009380" cy="1477328"/>
          </a:xfrm>
          <a:prstGeom prst="rect">
            <a:avLst/>
          </a:prstGeom>
          <a:noFill/>
        </p:spPr>
        <p:txBody>
          <a:bodyPr wrap="square" rtlCol="0">
            <a:spAutoFit/>
          </a:bodyPr>
          <a:lstStyle/>
          <a:p>
            <a:r>
              <a:rPr lang="en-US"/>
              <a:t>Proven Budget analysis Excel project</a:t>
            </a:r>
          </a:p>
        </p:txBody>
      </p:sp>
    </p:spTree>
    <p:extLst>
      <p:ext uri="{BB962C8B-B14F-4D97-AF65-F5344CB8AC3E}">
        <p14:creationId xmlns:p14="http://schemas.microsoft.com/office/powerpoint/2010/main" val="1685521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7D62-2E77-4C43-9C1B-ACC8808B4D63}"/>
              </a:ext>
            </a:extLst>
          </p:cNvPr>
          <p:cNvSpPr>
            <a:spLocks noGrp="1"/>
          </p:cNvSpPr>
          <p:nvPr>
            <p:ph type="title"/>
          </p:nvPr>
        </p:nvSpPr>
        <p:spPr/>
        <p:txBody>
          <a:bodyPr/>
          <a:lstStyle/>
          <a:p>
            <a:r>
              <a:rPr lang="en-US"/>
              <a:t>Sample Excel project</a:t>
            </a:r>
          </a:p>
        </p:txBody>
      </p:sp>
      <p:pic>
        <p:nvPicPr>
          <p:cNvPr id="6" name="Content Placeholder 5">
            <a:extLst>
              <a:ext uri="{FF2B5EF4-FFF2-40B4-BE49-F238E27FC236}">
                <a16:creationId xmlns:a16="http://schemas.microsoft.com/office/drawing/2014/main" id="{CB96B468-3EDB-4A35-9377-42FCE282E780}"/>
              </a:ext>
            </a:extLst>
          </p:cNvPr>
          <p:cNvPicPr>
            <a:picLocks noGrp="1"/>
          </p:cNvPicPr>
          <p:nvPr>
            <p:ph idx="1"/>
          </p:nvPr>
        </p:nvPicPr>
        <p:blipFill>
          <a:blip r:embed="rId2"/>
          <a:stretch>
            <a:fillRect/>
          </a:stretch>
        </p:blipFill>
        <p:spPr>
          <a:xfrm>
            <a:off x="1907769" y="2365773"/>
            <a:ext cx="5547782" cy="3120628"/>
          </a:xfrm>
          <a:prstGeom prst="rect">
            <a:avLst/>
          </a:prstGeom>
        </p:spPr>
      </p:pic>
      <p:sp>
        <p:nvSpPr>
          <p:cNvPr id="3" name="TextBox 2">
            <a:extLst>
              <a:ext uri="{FF2B5EF4-FFF2-40B4-BE49-F238E27FC236}">
                <a16:creationId xmlns:a16="http://schemas.microsoft.com/office/drawing/2014/main" id="{1970E7FA-9141-4047-800E-6048CCA3EE43}"/>
              </a:ext>
            </a:extLst>
          </p:cNvPr>
          <p:cNvSpPr txBox="1"/>
          <p:nvPr/>
        </p:nvSpPr>
        <p:spPr>
          <a:xfrm>
            <a:off x="628650" y="3002735"/>
            <a:ext cx="1148322" cy="1477328"/>
          </a:xfrm>
          <a:prstGeom prst="rect">
            <a:avLst/>
          </a:prstGeom>
          <a:noFill/>
        </p:spPr>
        <p:txBody>
          <a:bodyPr wrap="square" rtlCol="0">
            <a:spAutoFit/>
          </a:bodyPr>
          <a:lstStyle/>
          <a:p>
            <a:r>
              <a:rPr lang="en-US"/>
              <a:t>Proven Variance analysis Excel</a:t>
            </a:r>
          </a:p>
          <a:p>
            <a:r>
              <a:rPr lang="en-US"/>
              <a:t>Project</a:t>
            </a:r>
          </a:p>
        </p:txBody>
      </p:sp>
    </p:spTree>
    <p:extLst>
      <p:ext uri="{BB962C8B-B14F-4D97-AF65-F5344CB8AC3E}">
        <p14:creationId xmlns:p14="http://schemas.microsoft.com/office/powerpoint/2010/main" val="2917463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7C024-40C6-4D5D-AC0B-2EBDEF7C7619}"/>
              </a:ext>
            </a:extLst>
          </p:cNvPr>
          <p:cNvSpPr>
            <a:spLocks noGrp="1"/>
          </p:cNvSpPr>
          <p:nvPr>
            <p:ph type="title"/>
          </p:nvPr>
        </p:nvSpPr>
        <p:spPr/>
        <p:txBody>
          <a:bodyPr/>
          <a:lstStyle/>
          <a:p>
            <a:r>
              <a:rPr lang="en-US"/>
              <a:t>SUMMARY OF PROJECT</a:t>
            </a:r>
          </a:p>
        </p:txBody>
      </p:sp>
      <p:sp>
        <p:nvSpPr>
          <p:cNvPr id="3" name="Content Placeholder 2">
            <a:extLst>
              <a:ext uri="{FF2B5EF4-FFF2-40B4-BE49-F238E27FC236}">
                <a16:creationId xmlns:a16="http://schemas.microsoft.com/office/drawing/2014/main" id="{549AE399-1A66-4A50-8764-D0647C2B6CAA}"/>
              </a:ext>
            </a:extLst>
          </p:cNvPr>
          <p:cNvSpPr>
            <a:spLocks noGrp="1"/>
          </p:cNvSpPr>
          <p:nvPr>
            <p:ph idx="1"/>
          </p:nvPr>
        </p:nvSpPr>
        <p:spPr/>
        <p:txBody>
          <a:bodyPr>
            <a:normAutofit/>
          </a:bodyPr>
          <a:lstStyle/>
          <a:p>
            <a:pPr marL="0" indent="0">
              <a:buNone/>
            </a:pPr>
            <a:r>
              <a:rPr lang="en-US"/>
              <a:t>Passing the MOS exam is a great achievement in a competitive job market. Certification is often a criteria for hiring.</a:t>
            </a:r>
          </a:p>
          <a:p>
            <a:pPr marL="0" indent="0">
              <a:buNone/>
            </a:pPr>
            <a:r>
              <a:rPr lang="en-US"/>
              <a:t>Other Universities already offer certification within their existing courses such as Sorrell College of Business, Troy University (Alabama)</a:t>
            </a:r>
          </a:p>
          <a:p>
            <a:r>
              <a:rPr lang="en-US"/>
              <a:t>All business students can take the MOS basic exam</a:t>
            </a:r>
          </a:p>
          <a:p>
            <a:r>
              <a:rPr lang="en-US"/>
              <a:t>All accounting majors can take the MOS Expert exam</a:t>
            </a:r>
          </a:p>
          <a:p>
            <a:endParaRPr lang="en-US"/>
          </a:p>
        </p:txBody>
      </p:sp>
    </p:spTree>
    <p:extLst>
      <p:ext uri="{BB962C8B-B14F-4D97-AF65-F5344CB8AC3E}">
        <p14:creationId xmlns:p14="http://schemas.microsoft.com/office/powerpoint/2010/main" val="1347017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2F397-75C5-4F4D-A781-DCA7354060DB}"/>
              </a:ext>
            </a:extLst>
          </p:cNvPr>
          <p:cNvSpPr>
            <a:spLocks noGrp="1"/>
          </p:cNvSpPr>
          <p:nvPr>
            <p:ph type="title"/>
          </p:nvPr>
        </p:nvSpPr>
        <p:spPr/>
        <p:txBody>
          <a:bodyPr/>
          <a:lstStyle/>
          <a:p>
            <a:r>
              <a:rPr lang="en-US"/>
              <a:t>TEACHING STRATEGY</a:t>
            </a:r>
          </a:p>
        </p:txBody>
      </p:sp>
      <p:sp>
        <p:nvSpPr>
          <p:cNvPr id="3" name="Content Placeholder 2">
            <a:extLst>
              <a:ext uri="{FF2B5EF4-FFF2-40B4-BE49-F238E27FC236}">
                <a16:creationId xmlns:a16="http://schemas.microsoft.com/office/drawing/2014/main" id="{6AE7EA5E-A9D5-4D6B-A22B-EE065A80A9B2}"/>
              </a:ext>
            </a:extLst>
          </p:cNvPr>
          <p:cNvSpPr>
            <a:spLocks noGrp="1"/>
          </p:cNvSpPr>
          <p:nvPr>
            <p:ph idx="1"/>
          </p:nvPr>
        </p:nvSpPr>
        <p:spPr/>
        <p:txBody>
          <a:bodyPr>
            <a:normAutofit/>
          </a:bodyPr>
          <a:lstStyle/>
          <a:p>
            <a:pPr marL="0" indent="0">
              <a:buNone/>
            </a:pPr>
            <a:r>
              <a:rPr lang="en-US" b="1"/>
              <a:t>Dan - registered instructor M/W at 4:30</a:t>
            </a:r>
          </a:p>
          <a:p>
            <a:r>
              <a:rPr lang="en-US"/>
              <a:t>Primary author of syllabus</a:t>
            </a:r>
          </a:p>
          <a:p>
            <a:r>
              <a:rPr lang="en-US"/>
              <a:t>Coordinate guest speakers on Excel benefits</a:t>
            </a:r>
          </a:p>
          <a:p>
            <a:r>
              <a:rPr lang="en-US"/>
              <a:t>Daily lessons of ACT 222 material, using Excel whenever possible</a:t>
            </a:r>
          </a:p>
          <a:p>
            <a:r>
              <a:rPr lang="en-US"/>
              <a:t>MOS Exam proctor</a:t>
            </a:r>
          </a:p>
          <a:p>
            <a:r>
              <a:rPr lang="en-US"/>
              <a:t>Verify the download and installation of software</a:t>
            </a:r>
          </a:p>
          <a:p>
            <a:r>
              <a:rPr lang="en-US"/>
              <a:t>Coordinate lab schedule for exam</a:t>
            </a:r>
          </a:p>
          <a:p>
            <a:pPr marL="0" indent="0">
              <a:buNone/>
            </a:pPr>
            <a:r>
              <a:rPr lang="en-US"/>
              <a:t>	</a:t>
            </a:r>
            <a:endParaRPr lang="en-US">
              <a:solidFill>
                <a:srgbClr val="00B050"/>
              </a:solidFill>
            </a:endParaRPr>
          </a:p>
        </p:txBody>
      </p:sp>
    </p:spTree>
    <p:extLst>
      <p:ext uri="{BB962C8B-B14F-4D97-AF65-F5344CB8AC3E}">
        <p14:creationId xmlns:p14="http://schemas.microsoft.com/office/powerpoint/2010/main" val="1031428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7D1B-900D-41A8-B76B-698FCD86FF9E}"/>
              </a:ext>
            </a:extLst>
          </p:cNvPr>
          <p:cNvSpPr>
            <a:spLocks noGrp="1"/>
          </p:cNvSpPr>
          <p:nvPr>
            <p:ph type="title"/>
          </p:nvPr>
        </p:nvSpPr>
        <p:spPr/>
        <p:txBody>
          <a:bodyPr/>
          <a:lstStyle/>
          <a:p>
            <a:r>
              <a:rPr lang="en-US"/>
              <a:t>ASSESSMENT STRATEGY</a:t>
            </a:r>
          </a:p>
        </p:txBody>
      </p:sp>
      <p:sp>
        <p:nvSpPr>
          <p:cNvPr id="3" name="Content Placeholder 2">
            <a:extLst>
              <a:ext uri="{FF2B5EF4-FFF2-40B4-BE49-F238E27FC236}">
                <a16:creationId xmlns:a16="http://schemas.microsoft.com/office/drawing/2014/main" id="{446A0FC1-0C6D-4F35-BC2C-47E12C5484DA}"/>
              </a:ext>
            </a:extLst>
          </p:cNvPr>
          <p:cNvSpPr>
            <a:spLocks noGrp="1"/>
          </p:cNvSpPr>
          <p:nvPr>
            <p:ph idx="1"/>
          </p:nvPr>
        </p:nvSpPr>
        <p:spPr/>
        <p:txBody>
          <a:bodyPr>
            <a:normAutofit/>
          </a:bodyPr>
          <a:lstStyle/>
          <a:p>
            <a:r>
              <a:rPr lang="en-US"/>
              <a:t>Semester grade in ACT 222 will consist of points for CONNECT assignments, CONNECT quizzes and CONNECT Exams plus Excel projects </a:t>
            </a:r>
          </a:p>
          <a:p>
            <a:endParaRPr lang="en-US"/>
          </a:p>
          <a:p>
            <a:r>
              <a:rPr lang="en-US"/>
              <a:t>Students can choose to take the MOS certification exam </a:t>
            </a:r>
            <a:r>
              <a:rPr lang="en-US">
                <a:solidFill>
                  <a:srgbClr val="FF0000"/>
                </a:solidFill>
              </a:rPr>
              <a:t>in lieu </a:t>
            </a:r>
            <a:r>
              <a:rPr lang="en-US"/>
              <a:t>of the comprehensive final	</a:t>
            </a:r>
          </a:p>
          <a:p>
            <a:pPr lvl="1"/>
            <a:r>
              <a:rPr lang="en-US"/>
              <a:t>Final exam grade based on MOS exam plus bonus</a:t>
            </a:r>
          </a:p>
          <a:p>
            <a:pPr lvl="1"/>
            <a:r>
              <a:rPr lang="en-US"/>
              <a:t>Passing is 70% to earn the certification</a:t>
            </a:r>
          </a:p>
          <a:p>
            <a:pPr lvl="1"/>
            <a:r>
              <a:rPr lang="en-US"/>
              <a:t>MOS exam is 50 minutes, 35 questions</a:t>
            </a:r>
          </a:p>
        </p:txBody>
      </p:sp>
    </p:spTree>
    <p:extLst>
      <p:ext uri="{BB962C8B-B14F-4D97-AF65-F5344CB8AC3E}">
        <p14:creationId xmlns:p14="http://schemas.microsoft.com/office/powerpoint/2010/main" val="2755648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548FB-15B8-4A40-81EA-10A2FBEF7E68}"/>
              </a:ext>
            </a:extLst>
          </p:cNvPr>
          <p:cNvSpPr>
            <a:spLocks noGrp="1"/>
          </p:cNvSpPr>
          <p:nvPr>
            <p:ph type="title"/>
          </p:nvPr>
        </p:nvSpPr>
        <p:spPr/>
        <p:txBody>
          <a:bodyPr/>
          <a:lstStyle/>
          <a:p>
            <a:r>
              <a:rPr lang="en-US"/>
              <a:t>EVALUATION STRATEGY</a:t>
            </a:r>
          </a:p>
        </p:txBody>
      </p:sp>
      <p:sp>
        <p:nvSpPr>
          <p:cNvPr id="3" name="Content Placeholder 2">
            <a:extLst>
              <a:ext uri="{FF2B5EF4-FFF2-40B4-BE49-F238E27FC236}">
                <a16:creationId xmlns:a16="http://schemas.microsoft.com/office/drawing/2014/main" id="{547EB98E-FB4D-4A43-B8DE-A31DD29345B1}"/>
              </a:ext>
            </a:extLst>
          </p:cNvPr>
          <p:cNvSpPr>
            <a:spLocks noGrp="1"/>
          </p:cNvSpPr>
          <p:nvPr>
            <p:ph idx="1"/>
          </p:nvPr>
        </p:nvSpPr>
        <p:spPr/>
        <p:txBody>
          <a:bodyPr/>
          <a:lstStyle/>
          <a:p>
            <a:pPr marL="0" indent="0">
              <a:buNone/>
            </a:pPr>
            <a:r>
              <a:rPr lang="en-US"/>
              <a:t>Number of students who elect to take MOS exam</a:t>
            </a:r>
          </a:p>
          <a:p>
            <a:pPr lvl="1"/>
            <a:r>
              <a:rPr lang="en-US"/>
              <a:t>The MOS exam is optional</a:t>
            </a:r>
          </a:p>
          <a:p>
            <a:pPr lvl="1"/>
            <a:r>
              <a:rPr lang="en-US"/>
              <a:t>Poll mid term: how many plan to take?</a:t>
            </a:r>
          </a:p>
          <a:p>
            <a:pPr lvl="1"/>
            <a:endParaRPr lang="en-US">
              <a:solidFill>
                <a:srgbClr val="00B050"/>
              </a:solidFill>
            </a:endParaRPr>
          </a:p>
          <a:p>
            <a:pPr marL="0" indent="0">
              <a:buNone/>
            </a:pPr>
            <a:r>
              <a:rPr lang="en-US"/>
              <a:t>Number of students who earn the certification</a:t>
            </a:r>
          </a:p>
          <a:p>
            <a:pPr lvl="1"/>
            <a:r>
              <a:rPr lang="en-US"/>
              <a:t>Passing is 70%</a:t>
            </a:r>
          </a:p>
          <a:p>
            <a:pPr lvl="1"/>
            <a:r>
              <a:rPr lang="en-US"/>
              <a:t>Other scores noted and compared to CONNECT performance</a:t>
            </a:r>
          </a:p>
          <a:p>
            <a:pPr lvl="1"/>
            <a:r>
              <a:rPr lang="en-US"/>
              <a:t>Students can re-take the exam </a:t>
            </a:r>
          </a:p>
          <a:p>
            <a:pPr marL="342900" lvl="1" indent="0">
              <a:buNone/>
            </a:pPr>
            <a:endParaRPr lang="en-US">
              <a:solidFill>
                <a:srgbClr val="00B050"/>
              </a:solidFill>
            </a:endParaRPr>
          </a:p>
        </p:txBody>
      </p:sp>
    </p:spTree>
    <p:extLst>
      <p:ext uri="{BB962C8B-B14F-4D97-AF65-F5344CB8AC3E}">
        <p14:creationId xmlns:p14="http://schemas.microsoft.com/office/powerpoint/2010/main" val="3506215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3940"/>
            <a:ext cx="7772400" cy="1019060"/>
          </a:xfrm>
        </p:spPr>
        <p:txBody>
          <a:bodyPr/>
          <a:lstStyle/>
          <a:p>
            <a:r>
              <a:rPr lang="en-US">
                <a:latin typeface="Cambria"/>
                <a:ea typeface="ＭＳ Ｐゴシック"/>
              </a:rPr>
              <a:t>By the Numbers</a:t>
            </a:r>
            <a:endParaRPr lang="en-US">
              <a:latin typeface="Cambria" panose="02040503050406030204" pitchFamily="18" charset="0"/>
            </a:endParaRPr>
          </a:p>
        </p:txBody>
      </p:sp>
      <p:sp>
        <p:nvSpPr>
          <p:cNvPr id="3" name="Content Placeholder 2"/>
          <p:cNvSpPr>
            <a:spLocks noGrp="1"/>
          </p:cNvSpPr>
          <p:nvPr>
            <p:ph idx="1"/>
          </p:nvPr>
        </p:nvSpPr>
        <p:spPr>
          <a:xfrm>
            <a:off x="596228" y="1248228"/>
            <a:ext cx="8242972" cy="4601029"/>
          </a:xfrm>
        </p:spPr>
        <p:txBody>
          <a:bodyPr/>
          <a:lstStyle/>
          <a:p>
            <a:r>
              <a:rPr lang="en-US" sz="2400" dirty="0">
                <a:latin typeface="Cambria"/>
                <a:ea typeface="ＭＳ Ｐゴシック"/>
              </a:rPr>
              <a:t>Book Discussions/ Faculty Learning Communities (FLC)</a:t>
            </a:r>
            <a:endParaRPr lang="en-US" sz="2400" dirty="0"/>
          </a:p>
          <a:p>
            <a:pPr marL="717550" lvl="2" indent="-342900">
              <a:buFont typeface="Wingdings" pitchFamily="2" charset="2"/>
              <a:buChar char="Ø"/>
            </a:pPr>
            <a:r>
              <a:rPr lang="en-US" dirty="0">
                <a:latin typeface="Cambria"/>
                <a:ea typeface="ＭＳ Ｐゴシック"/>
              </a:rPr>
              <a:t>Gateway Courses FLC, Fall 2019, 14 participants; Spring 2020, 12 participants. Goodell and McLennan</a:t>
            </a:r>
          </a:p>
          <a:p>
            <a:pPr marL="717550" lvl="2" indent="-342900">
              <a:buFont typeface="Wingdings" pitchFamily="2" charset="2"/>
              <a:buChar char="Ø"/>
            </a:pPr>
            <a:r>
              <a:rPr lang="en-US" dirty="0">
                <a:latin typeface="Cambria"/>
                <a:ea typeface="ＭＳ Ｐゴシック"/>
              </a:rPr>
              <a:t>Inclusive Teaching FLC, Fall 2019, 18 participants. Goodell</a:t>
            </a:r>
          </a:p>
          <a:p>
            <a:pPr marL="717550" lvl="2" indent="-342900">
              <a:buFont typeface="Wingdings" pitchFamily="2" charset="2"/>
              <a:buChar char="Ø"/>
            </a:pPr>
            <a:r>
              <a:rPr lang="en-US" dirty="0">
                <a:latin typeface="Cambria"/>
                <a:ea typeface="ＭＳ Ｐゴシック"/>
              </a:rPr>
              <a:t>Flipped Learning, Spring 2020, 7 participants. Goodell and Schultz-Bergin</a:t>
            </a:r>
            <a:endParaRPr lang="en-US">
              <a:latin typeface="Cambria"/>
            </a:endParaRPr>
          </a:p>
          <a:p>
            <a:pPr marL="717550" lvl="2" indent="-342900">
              <a:buFont typeface="Wingdings" pitchFamily="2" charset="2"/>
              <a:buChar char="Ø"/>
            </a:pPr>
            <a:r>
              <a:rPr lang="en-US" dirty="0">
                <a:latin typeface="Cambria"/>
                <a:ea typeface="ＭＳ Ｐゴシック"/>
              </a:rPr>
              <a:t>Teaching with Desirable Difficulties, Spring 2020, 9 participants. Goodell and Rutherford</a:t>
            </a:r>
            <a:endParaRPr lang="en-US" dirty="0">
              <a:latin typeface="Cambria" panose="02040503050406030204" pitchFamily="18" charset="0"/>
            </a:endParaRPr>
          </a:p>
          <a:p>
            <a:r>
              <a:rPr lang="en-US" sz="2400" dirty="0">
                <a:latin typeface="Cambria"/>
                <a:ea typeface="ＭＳ Ｐゴシック"/>
              </a:rPr>
              <a:t>52 unique participants</a:t>
            </a:r>
          </a:p>
          <a:p>
            <a:r>
              <a:rPr lang="en-US" sz="2400" dirty="0">
                <a:latin typeface="Cambria"/>
                <a:ea typeface="ＭＳ Ｐゴシック"/>
              </a:rPr>
              <a:t>9 faculty participated in more than one group!</a:t>
            </a:r>
          </a:p>
        </p:txBody>
      </p:sp>
    </p:spTree>
    <p:extLst>
      <p:ext uri="{BB962C8B-B14F-4D97-AF65-F5344CB8AC3E}">
        <p14:creationId xmlns:p14="http://schemas.microsoft.com/office/powerpoint/2010/main" val="246746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548FB-15B8-4A40-81EA-10A2FBEF7E68}"/>
              </a:ext>
            </a:extLst>
          </p:cNvPr>
          <p:cNvSpPr>
            <a:spLocks noGrp="1"/>
          </p:cNvSpPr>
          <p:nvPr>
            <p:ph type="title"/>
          </p:nvPr>
        </p:nvSpPr>
        <p:spPr/>
        <p:txBody>
          <a:bodyPr/>
          <a:lstStyle/>
          <a:p>
            <a:r>
              <a:rPr lang="en-US"/>
              <a:t>EVALUATION STRATEGY</a:t>
            </a:r>
          </a:p>
        </p:txBody>
      </p:sp>
      <p:sp>
        <p:nvSpPr>
          <p:cNvPr id="3" name="Content Placeholder 2">
            <a:extLst>
              <a:ext uri="{FF2B5EF4-FFF2-40B4-BE49-F238E27FC236}">
                <a16:creationId xmlns:a16="http://schemas.microsoft.com/office/drawing/2014/main" id="{547EB98E-FB4D-4A43-B8DE-A31DD29345B1}"/>
              </a:ext>
            </a:extLst>
          </p:cNvPr>
          <p:cNvSpPr>
            <a:spLocks noGrp="1"/>
          </p:cNvSpPr>
          <p:nvPr>
            <p:ph idx="1"/>
          </p:nvPr>
        </p:nvSpPr>
        <p:spPr/>
        <p:txBody>
          <a:bodyPr/>
          <a:lstStyle/>
          <a:p>
            <a:pPr marL="0" indent="0">
              <a:buNone/>
            </a:pPr>
            <a:r>
              <a:rPr lang="en-US"/>
              <a:t>Polling at midpoint and end of semester for student feedback (using Apply Excel assignment as knowledge baseline)</a:t>
            </a:r>
          </a:p>
          <a:p>
            <a:pPr marL="0" indent="0">
              <a:buNone/>
            </a:pPr>
            <a:endParaRPr lang="en-US">
              <a:solidFill>
                <a:srgbClr val="00B050"/>
              </a:solidFill>
            </a:endParaRPr>
          </a:p>
          <a:p>
            <a:pPr marL="0" indent="0">
              <a:buNone/>
            </a:pPr>
            <a:r>
              <a:rPr lang="en-US"/>
              <a:t>Track certified students</a:t>
            </a:r>
          </a:p>
          <a:p>
            <a:pPr lvl="1"/>
            <a:r>
              <a:rPr lang="en-US"/>
              <a:t>Poll them the following semester regarding their skills</a:t>
            </a:r>
          </a:p>
          <a:p>
            <a:pPr lvl="1"/>
            <a:r>
              <a:rPr lang="en-US"/>
              <a:t>Performance in other classes that require Excel skills</a:t>
            </a:r>
          </a:p>
          <a:p>
            <a:pPr lvl="1"/>
            <a:r>
              <a:rPr lang="en-US"/>
              <a:t>Did they land a job because of the certification?</a:t>
            </a:r>
          </a:p>
          <a:p>
            <a:pPr lvl="1"/>
            <a:endParaRPr lang="en-US">
              <a:solidFill>
                <a:srgbClr val="00B050"/>
              </a:solidFill>
            </a:endParaRPr>
          </a:p>
        </p:txBody>
      </p:sp>
    </p:spTree>
    <p:extLst>
      <p:ext uri="{BB962C8B-B14F-4D97-AF65-F5344CB8AC3E}">
        <p14:creationId xmlns:p14="http://schemas.microsoft.com/office/powerpoint/2010/main" val="3164393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D1D5-FE70-4D31-B4AB-8FF53108C5FC}"/>
              </a:ext>
            </a:extLst>
          </p:cNvPr>
          <p:cNvSpPr>
            <a:spLocks noGrp="1"/>
          </p:cNvSpPr>
          <p:nvPr>
            <p:ph type="title"/>
          </p:nvPr>
        </p:nvSpPr>
        <p:spPr/>
        <p:txBody>
          <a:bodyPr/>
          <a:lstStyle/>
          <a:p>
            <a:r>
              <a:rPr lang="en-US"/>
              <a:t>NEXT STEPS and ISSUES</a:t>
            </a:r>
          </a:p>
        </p:txBody>
      </p:sp>
      <p:sp>
        <p:nvSpPr>
          <p:cNvPr id="3" name="Content Placeholder 2">
            <a:extLst>
              <a:ext uri="{FF2B5EF4-FFF2-40B4-BE49-F238E27FC236}">
                <a16:creationId xmlns:a16="http://schemas.microsoft.com/office/drawing/2014/main" id="{0C231649-1A5A-49DF-8623-41467E17334C}"/>
              </a:ext>
            </a:extLst>
          </p:cNvPr>
          <p:cNvSpPr>
            <a:spLocks noGrp="1"/>
          </p:cNvSpPr>
          <p:nvPr>
            <p:ph idx="1"/>
          </p:nvPr>
        </p:nvSpPr>
        <p:spPr/>
        <p:txBody>
          <a:bodyPr/>
          <a:lstStyle/>
          <a:p>
            <a:pPr marL="0" indent="0">
              <a:buNone/>
            </a:pPr>
            <a:r>
              <a:rPr lang="en-US" err="1"/>
              <a:t>Certiport</a:t>
            </a:r>
            <a:r>
              <a:rPr lang="en-US"/>
              <a:t> </a:t>
            </a:r>
          </a:p>
          <a:p>
            <a:pPr lvl="1">
              <a:buFont typeface="Wingdings" panose="05000000000000000000" pitchFamily="2" charset="2"/>
              <a:buChar char="§"/>
            </a:pPr>
            <a:r>
              <a:rPr lang="en-US"/>
              <a:t>Agreement for authorized testing center</a:t>
            </a:r>
          </a:p>
          <a:p>
            <a:pPr lvl="1">
              <a:buFont typeface="Wingdings" panose="05000000000000000000" pitchFamily="2" charset="2"/>
              <a:buChar char="§"/>
            </a:pPr>
            <a:r>
              <a:rPr lang="en-US"/>
              <a:t>500 license $4,680; start August 1?</a:t>
            </a:r>
          </a:p>
          <a:p>
            <a:pPr lvl="1">
              <a:buFont typeface="Wingdings" panose="05000000000000000000" pitchFamily="2" charset="2"/>
              <a:buChar char="§"/>
            </a:pPr>
            <a:r>
              <a:rPr lang="en-US"/>
              <a:t>Testing facilities: Lab classroom, remote?</a:t>
            </a:r>
          </a:p>
          <a:p>
            <a:pPr lvl="1">
              <a:buFont typeface="Wingdings" panose="05000000000000000000" pitchFamily="2" charset="2"/>
              <a:buChar char="§"/>
            </a:pPr>
            <a:r>
              <a:rPr lang="en-US"/>
              <a:t>Technical support</a:t>
            </a:r>
          </a:p>
          <a:p>
            <a:pPr lvl="1">
              <a:buFont typeface="Wingdings" panose="05000000000000000000" pitchFamily="2" charset="2"/>
              <a:buChar char="§"/>
            </a:pPr>
            <a:endParaRPr lang="en-US"/>
          </a:p>
          <a:p>
            <a:pPr marL="0" indent="0">
              <a:buNone/>
            </a:pPr>
            <a:r>
              <a:rPr lang="en-US"/>
              <a:t>Fall 2020 on line status</a:t>
            </a:r>
          </a:p>
          <a:p>
            <a:pPr marL="0" indent="0">
              <a:buNone/>
            </a:pPr>
            <a:r>
              <a:rPr lang="en-US"/>
              <a:t>Future classes: common syllabus, testing center etc.</a:t>
            </a:r>
          </a:p>
          <a:p>
            <a:pPr marL="0" indent="0">
              <a:buNone/>
            </a:pPr>
            <a:endParaRPr lang="en-US"/>
          </a:p>
          <a:p>
            <a:pPr marL="0" indent="0">
              <a:buNone/>
            </a:pPr>
            <a:endParaRPr lang="en-US"/>
          </a:p>
          <a:p>
            <a:pPr marL="0" indent="0">
              <a:buNone/>
            </a:pPr>
            <a:endParaRPr lang="en-US"/>
          </a:p>
          <a:p>
            <a:pPr marL="0" indent="0">
              <a:buNone/>
            </a:pPr>
            <a:endParaRPr lang="en-US"/>
          </a:p>
          <a:p>
            <a:pPr lvl="1">
              <a:buFont typeface="Wingdings" panose="05000000000000000000" pitchFamily="2" charset="2"/>
              <a:buChar char="§"/>
            </a:pPr>
            <a:endParaRPr lang="en-US"/>
          </a:p>
          <a:p>
            <a:pPr lvl="1">
              <a:buFont typeface="Wingdings" panose="05000000000000000000" pitchFamily="2" charset="2"/>
              <a:buChar char="§"/>
            </a:pPr>
            <a:endParaRPr lang="en-US"/>
          </a:p>
        </p:txBody>
      </p:sp>
    </p:spTree>
    <p:extLst>
      <p:ext uri="{BB962C8B-B14F-4D97-AF65-F5344CB8AC3E}">
        <p14:creationId xmlns:p14="http://schemas.microsoft.com/office/powerpoint/2010/main" val="2055458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7514"/>
            <a:ext cx="8382000" cy="1594691"/>
          </a:xfrm>
        </p:spPr>
        <p:txBody>
          <a:bodyPr/>
          <a:lstStyle/>
          <a:p>
            <a:r>
              <a:rPr lang="en-US">
                <a:latin typeface="Cambria"/>
                <a:ea typeface="ＭＳ Ｐゴシック"/>
              </a:rPr>
              <a:t>2019-2021 TEA</a:t>
            </a:r>
            <a:br>
              <a:rPr lang="en-US">
                <a:latin typeface="Cambria" panose="02040503050406030204" pitchFamily="18" charset="0"/>
              </a:rPr>
            </a:br>
            <a:r>
              <a:rPr lang="en-US" i="1">
                <a:latin typeface="Cambria"/>
                <a:ea typeface="ＭＳ Ｐゴシック"/>
              </a:rPr>
              <a:t>BGES</a:t>
            </a:r>
            <a:endParaRPr lang="en-US" sz="4800" i="1">
              <a:latin typeface="Cambria"/>
              <a:ea typeface="ＭＳ Ｐゴシック"/>
            </a:endParaRPr>
          </a:p>
        </p:txBody>
      </p:sp>
      <p:sp>
        <p:nvSpPr>
          <p:cNvPr id="3" name="Content Placeholder 2"/>
          <p:cNvSpPr>
            <a:spLocks noGrp="1"/>
          </p:cNvSpPr>
          <p:nvPr>
            <p:ph idx="1"/>
          </p:nvPr>
        </p:nvSpPr>
        <p:spPr>
          <a:xfrm>
            <a:off x="630716" y="1714042"/>
            <a:ext cx="7882568" cy="3848558"/>
          </a:xfrm>
        </p:spPr>
        <p:txBody>
          <a:bodyPr/>
          <a:lstStyle/>
          <a:p>
            <a:pPr marL="0" indent="0" algn="ctr">
              <a:buNone/>
            </a:pPr>
            <a:r>
              <a:rPr lang="en-US" sz="2800" i="1">
                <a:latin typeface="Cambria"/>
                <a:ea typeface="ＭＳ Ｐゴシック"/>
              </a:rPr>
              <a:t>Testing for Long-term Improved Learning in a Large Lecture Course</a:t>
            </a:r>
          </a:p>
          <a:p>
            <a:pPr marL="0" indent="0" algn="ctr">
              <a:buNone/>
            </a:pPr>
            <a:r>
              <a:rPr lang="en-US" b="1">
                <a:latin typeface="Cambria"/>
                <a:ea typeface="ＭＳ Ｐゴシック"/>
              </a:rPr>
              <a:t>Shamone Gore Panter</a:t>
            </a:r>
          </a:p>
          <a:p>
            <a:pPr marL="0" indent="0" algn="ctr">
              <a:buNone/>
            </a:pPr>
            <a:r>
              <a:rPr lang="en-US" sz="2400">
                <a:latin typeface="Cambria"/>
                <a:ea typeface="ＭＳ Ｐゴシック"/>
              </a:rPr>
              <a:t>Assistant College Lecturer</a:t>
            </a:r>
          </a:p>
          <a:p>
            <a:pPr marL="0" indent="0" algn="ctr">
              <a:buNone/>
            </a:pPr>
            <a:r>
              <a:rPr lang="en-US" b="1">
                <a:latin typeface="Cambria"/>
                <a:ea typeface="ＭＳ Ｐゴシック"/>
              </a:rPr>
              <a:t>Emily Rauschert</a:t>
            </a:r>
            <a:endParaRPr lang="en-US" b="1">
              <a:latin typeface="Cambria"/>
            </a:endParaRPr>
          </a:p>
          <a:p>
            <a:pPr marL="0" indent="0" algn="ctr">
              <a:buNone/>
            </a:pPr>
            <a:r>
              <a:rPr lang="en-US" sz="2400">
                <a:latin typeface="Cambria"/>
                <a:ea typeface="ＭＳ Ｐゴシック"/>
              </a:rPr>
              <a:t>Assistant Professor</a:t>
            </a:r>
          </a:p>
          <a:p>
            <a:pPr marL="0" indent="0" algn="ctr">
              <a:buNone/>
            </a:pPr>
            <a:r>
              <a:rPr lang="en-US" b="1">
                <a:latin typeface="Cambria"/>
                <a:ea typeface="ＭＳ Ｐゴシック"/>
              </a:rPr>
              <a:t>Ralph Gibson</a:t>
            </a:r>
          </a:p>
          <a:p>
            <a:pPr marL="0" indent="0" algn="ctr">
              <a:buNone/>
            </a:pPr>
            <a:r>
              <a:rPr lang="en-US" sz="2400">
                <a:latin typeface="Cambria"/>
                <a:ea typeface="ＭＳ Ｐゴシック"/>
              </a:rPr>
              <a:t>Professor</a:t>
            </a:r>
          </a:p>
        </p:txBody>
      </p:sp>
    </p:spTree>
    <p:extLst>
      <p:ext uri="{BB962C8B-B14F-4D97-AF65-F5344CB8AC3E}">
        <p14:creationId xmlns:p14="http://schemas.microsoft.com/office/powerpoint/2010/main" val="530126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772" y="669384"/>
            <a:ext cx="8103605" cy="1088068"/>
          </a:xfrm>
        </p:spPr>
        <p:txBody>
          <a:bodyPr/>
          <a:lstStyle/>
          <a:p>
            <a:pPr algn="ctr"/>
            <a:r>
              <a:rPr lang="en-US" dirty="0"/>
              <a:t>Setting: Bio 202, second semester intro bio </a:t>
            </a:r>
          </a:p>
        </p:txBody>
      </p:sp>
      <p:pic>
        <p:nvPicPr>
          <p:cNvPr id="1026" name="Picture 2" descr="cleveland-state-enrollment-classr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341" y="2137012"/>
            <a:ext cx="5992138" cy="36554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33070" y="6115748"/>
            <a:ext cx="1319592" cy="215444"/>
          </a:xfrm>
          <a:prstGeom prst="rect">
            <a:avLst/>
          </a:prstGeom>
        </p:spPr>
        <p:txBody>
          <a:bodyPr wrap="none">
            <a:spAutoFit/>
          </a:bodyPr>
          <a:lstStyle/>
          <a:p>
            <a:r>
              <a:rPr lang="en-US" sz="800" dirty="0"/>
              <a:t>http://blog.cleveland.com/</a:t>
            </a:r>
          </a:p>
        </p:txBody>
      </p:sp>
    </p:spTree>
    <p:extLst>
      <p:ext uri="{BB962C8B-B14F-4D97-AF65-F5344CB8AC3E}">
        <p14:creationId xmlns:p14="http://schemas.microsoft.com/office/powerpoint/2010/main" val="4217222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53" y="420806"/>
            <a:ext cx="7543800" cy="695320"/>
          </a:xfrm>
        </p:spPr>
        <p:txBody>
          <a:bodyPr/>
          <a:lstStyle/>
          <a:p>
            <a:r>
              <a:rPr lang="en-US" dirty="0"/>
              <a:t>Content heaviness mandated by TAG</a:t>
            </a:r>
          </a:p>
        </p:txBody>
      </p:sp>
      <p:sp>
        <p:nvSpPr>
          <p:cNvPr id="3" name="Content Placeholder 2"/>
          <p:cNvSpPr>
            <a:spLocks noGrp="1"/>
          </p:cNvSpPr>
          <p:nvPr>
            <p:ph idx="1"/>
          </p:nvPr>
        </p:nvSpPr>
        <p:spPr>
          <a:xfrm>
            <a:off x="111642" y="1458521"/>
            <a:ext cx="8971221" cy="3017520"/>
          </a:xfrm>
          <a:solidFill>
            <a:schemeClr val="bg1"/>
          </a:solidFill>
        </p:spPr>
        <p:txBody>
          <a:bodyPr numCol="2">
            <a:noAutofit/>
          </a:bodyPr>
          <a:lstStyle/>
          <a:p>
            <a:pPr>
              <a:spcBef>
                <a:spcPts val="450"/>
              </a:spcBef>
            </a:pPr>
            <a:r>
              <a:rPr lang="en-US" sz="600" dirty="0"/>
              <a:t>I. EVOLUTION SLOs </a:t>
            </a:r>
          </a:p>
          <a:p>
            <a:pPr>
              <a:spcBef>
                <a:spcPts val="450"/>
              </a:spcBef>
            </a:pPr>
            <a:r>
              <a:rPr lang="en-US" sz="600" dirty="0"/>
              <a:t>1. Describe the evidence for evolution.*†  (time on topic: %)</a:t>
            </a:r>
          </a:p>
          <a:p>
            <a:pPr>
              <a:spcBef>
                <a:spcPts val="450"/>
              </a:spcBef>
            </a:pPr>
            <a:r>
              <a:rPr lang="en-US" sz="600" dirty="0"/>
              <a:t>2. Identify the evolutionary processes that lead to adaptation and biological diversity.*†  (time on topic: %)</a:t>
            </a:r>
          </a:p>
          <a:p>
            <a:pPr>
              <a:spcBef>
                <a:spcPts val="450"/>
              </a:spcBef>
            </a:pPr>
            <a:r>
              <a:rPr lang="en-US" sz="600" dirty="0"/>
              <a:t>3. Describe the evidence that endosymbiotic events resulted in the evolution of eukaryotic cells from prokaryotic ancestors. (time on topic: %)</a:t>
            </a:r>
          </a:p>
          <a:p>
            <a:pPr>
              <a:spcBef>
                <a:spcPts val="450"/>
              </a:spcBef>
            </a:pPr>
            <a:r>
              <a:rPr lang="en-US" sz="600" dirty="0"/>
              <a:t> 4. Correlate the processes and results of scientific inquiry with the remodeling of animal phylogenetic relationships. (time on topic: %)</a:t>
            </a:r>
          </a:p>
          <a:p>
            <a:pPr>
              <a:spcBef>
                <a:spcPts val="450"/>
              </a:spcBef>
            </a:pPr>
            <a:r>
              <a:rPr lang="en-US" sz="600" dirty="0"/>
              <a:t>5. Explain how genomic comparisons allow phylogenetic relationships to be determined. (time on topic: %) </a:t>
            </a:r>
          </a:p>
          <a:p>
            <a:pPr>
              <a:spcBef>
                <a:spcPts val="450"/>
              </a:spcBef>
            </a:pPr>
            <a:endParaRPr lang="en-US" sz="600" dirty="0"/>
          </a:p>
          <a:p>
            <a:pPr>
              <a:spcBef>
                <a:spcPts val="450"/>
              </a:spcBef>
            </a:pPr>
            <a:r>
              <a:rPr lang="en-US" sz="600" dirty="0"/>
              <a:t>II. STRUCTURE AND FUNCTION SLOs </a:t>
            </a:r>
          </a:p>
          <a:p>
            <a:pPr>
              <a:spcBef>
                <a:spcPts val="450"/>
              </a:spcBef>
            </a:pPr>
            <a:r>
              <a:rPr lang="en-US" sz="600" dirty="0"/>
              <a:t>1. Relate levels of biological organization from cells, the basic unit of life, to the organism and the relationship of structure to function at all levels of biological organization.  (time on topic: %)</a:t>
            </a:r>
          </a:p>
          <a:p>
            <a:pPr>
              <a:spcBef>
                <a:spcPts val="450"/>
              </a:spcBef>
            </a:pPr>
            <a:r>
              <a:rPr lang="en-US" sz="600" dirty="0"/>
              <a:t>2. Explain the basic structures and fundamental processes of life at the molecular, cellular, and organismal levels. (time on topic: %)</a:t>
            </a:r>
          </a:p>
          <a:p>
            <a:pPr>
              <a:spcBef>
                <a:spcPts val="450"/>
              </a:spcBef>
            </a:pPr>
            <a:r>
              <a:rPr lang="en-US" sz="600" dirty="0"/>
              <a:t>3. Recognize cells as the basic unit of life in all living organisms; compare and contrast the differences between prokaryotic and eukaryotic cells.*† (time on topic: %)</a:t>
            </a:r>
          </a:p>
          <a:p>
            <a:pPr>
              <a:spcBef>
                <a:spcPts val="450"/>
              </a:spcBef>
            </a:pPr>
            <a:r>
              <a:rPr lang="en-US" sz="600" dirty="0"/>
              <a:t>4. Compare plant and animal cell structure and function, including their respective organelles and other components*† (time on topic: %)</a:t>
            </a:r>
          </a:p>
          <a:p>
            <a:pPr>
              <a:spcBef>
                <a:spcPts val="450"/>
              </a:spcBef>
            </a:pPr>
            <a:r>
              <a:rPr lang="en-US" sz="600" dirty="0"/>
              <a:t>5. Describe the general organization of the animal body and vascular plants.* (time on topic: %)</a:t>
            </a:r>
          </a:p>
          <a:p>
            <a:pPr>
              <a:spcBef>
                <a:spcPts val="450"/>
              </a:spcBef>
            </a:pPr>
            <a:r>
              <a:rPr lang="en-US" sz="600" dirty="0"/>
              <a:t>6. Describe and contrast reproduction and development in plant and animal systems. (time on topic: %)</a:t>
            </a:r>
          </a:p>
          <a:p>
            <a:pPr>
              <a:spcBef>
                <a:spcPts val="450"/>
              </a:spcBef>
            </a:pPr>
            <a:r>
              <a:rPr lang="en-US" sz="600" dirty="0"/>
              <a:t>7. Compare the structure of nutrient procurement and processing systems in plants and animals. (time on topic: %)</a:t>
            </a:r>
          </a:p>
          <a:p>
            <a:pPr>
              <a:spcBef>
                <a:spcPts val="450"/>
              </a:spcBef>
            </a:pPr>
            <a:r>
              <a:rPr lang="en-US" sz="600" dirty="0"/>
              <a:t>8. Describe the structure and function of the nervous system, the </a:t>
            </a:r>
            <a:r>
              <a:rPr lang="en-US" sz="600" dirty="0" err="1"/>
              <a:t>musculo</a:t>
            </a:r>
            <a:r>
              <a:rPr lang="en-US" sz="600" dirty="0"/>
              <a:t>-skeletal system, the respiratory system, and the mechanisms of internal transport and regulation in various organisms.* (time on topic: %)</a:t>
            </a:r>
          </a:p>
          <a:p>
            <a:pPr>
              <a:spcBef>
                <a:spcPts val="450"/>
              </a:spcBef>
            </a:pPr>
            <a:r>
              <a:rPr lang="en-US" sz="600" dirty="0"/>
              <a:t>9. Explain differences in structure and function among the major invertebrate and vertebrate clades in terms of nutrition, life history, and evolutionary relationships. (time on topic: %)</a:t>
            </a:r>
          </a:p>
          <a:p>
            <a:pPr>
              <a:spcBef>
                <a:spcPts val="450"/>
              </a:spcBef>
            </a:pPr>
            <a:endParaRPr lang="en-US" sz="600" dirty="0"/>
          </a:p>
          <a:p>
            <a:pPr>
              <a:spcBef>
                <a:spcPts val="450"/>
              </a:spcBef>
            </a:pPr>
            <a:r>
              <a:rPr lang="en-US" sz="600" dirty="0"/>
              <a:t>III. INFORMATION FLOW, EXCHANGE, AND STORAGE SLOs </a:t>
            </a:r>
          </a:p>
          <a:p>
            <a:pPr>
              <a:spcBef>
                <a:spcPts val="450"/>
              </a:spcBef>
            </a:pPr>
            <a:r>
              <a:rPr lang="en-US" sz="600" dirty="0"/>
              <a:t>1. Outline the fundamentals of the endocrine system at the systemic level.* (II) (time on topic: %)</a:t>
            </a:r>
          </a:p>
          <a:p>
            <a:pPr>
              <a:spcBef>
                <a:spcPts val="450"/>
              </a:spcBef>
            </a:pPr>
            <a:r>
              <a:rPr lang="en-US" sz="600" dirty="0"/>
              <a:t>2. Describe basic processes of infectious disease and defense against infection. (time on topic: %)</a:t>
            </a:r>
          </a:p>
          <a:p>
            <a:pPr>
              <a:spcBef>
                <a:spcPts val="450"/>
              </a:spcBef>
            </a:pPr>
            <a:r>
              <a:rPr lang="en-US" sz="600" dirty="0"/>
              <a:t>IV. PATHWAYS AND TRANSFORMATIONS OF ENERGY AND MATTER SLOs </a:t>
            </a:r>
          </a:p>
          <a:p>
            <a:pPr>
              <a:spcBef>
                <a:spcPts val="450"/>
              </a:spcBef>
            </a:pPr>
            <a:r>
              <a:rPr lang="en-US" sz="600" dirty="0"/>
              <a:t>1. Explain how energy moves through an ecosystem.* (time on topic: %)</a:t>
            </a:r>
          </a:p>
          <a:p>
            <a:pPr>
              <a:spcBef>
                <a:spcPts val="450"/>
              </a:spcBef>
            </a:pPr>
            <a:endParaRPr lang="en-US" sz="600" dirty="0"/>
          </a:p>
          <a:p>
            <a:pPr>
              <a:spcBef>
                <a:spcPts val="450"/>
              </a:spcBef>
            </a:pPr>
            <a:endParaRPr lang="en-US" sz="600" dirty="0"/>
          </a:p>
          <a:p>
            <a:pPr>
              <a:spcBef>
                <a:spcPts val="450"/>
              </a:spcBef>
            </a:pPr>
            <a:endParaRPr lang="en-US" sz="600" dirty="0"/>
          </a:p>
          <a:p>
            <a:pPr>
              <a:spcBef>
                <a:spcPts val="450"/>
              </a:spcBef>
            </a:pPr>
            <a:endParaRPr lang="en-US" sz="600" dirty="0"/>
          </a:p>
          <a:p>
            <a:pPr>
              <a:spcBef>
                <a:spcPts val="450"/>
              </a:spcBef>
            </a:pPr>
            <a:endParaRPr lang="en-US" sz="600" dirty="0"/>
          </a:p>
          <a:p>
            <a:pPr>
              <a:spcBef>
                <a:spcPts val="450"/>
              </a:spcBef>
            </a:pPr>
            <a:endParaRPr lang="en-US" sz="600" dirty="0"/>
          </a:p>
          <a:p>
            <a:pPr>
              <a:spcBef>
                <a:spcPts val="450"/>
              </a:spcBef>
            </a:pPr>
            <a:r>
              <a:rPr lang="en-US" sz="600" dirty="0"/>
              <a:t>V. SYSTEMS SLOs </a:t>
            </a:r>
          </a:p>
          <a:p>
            <a:pPr>
              <a:spcBef>
                <a:spcPts val="450"/>
              </a:spcBef>
            </a:pPr>
            <a:r>
              <a:rPr lang="en-US" sz="600" dirty="0"/>
              <a:t>1. Explain how regulatory mechanisms at the level of the whole organism ensure balance in living systems that interact continuously with their environments; compare regulatory mechanisms within and across species.* (III)  (time on topic: %)</a:t>
            </a:r>
          </a:p>
          <a:p>
            <a:pPr>
              <a:spcBef>
                <a:spcPts val="450"/>
              </a:spcBef>
            </a:pPr>
            <a:r>
              <a:rPr lang="en-US" sz="600" dirty="0"/>
              <a:t>2. Describe the relationship between life forms and their environment and ecosystems. (time on topic: %)</a:t>
            </a:r>
          </a:p>
          <a:p>
            <a:pPr>
              <a:spcBef>
                <a:spcPts val="450"/>
              </a:spcBef>
            </a:pPr>
            <a:r>
              <a:rPr lang="en-US" sz="600" dirty="0"/>
              <a:t>3. Describe the different types of relationships that exist between living organisms.* (time on topic: %)</a:t>
            </a:r>
          </a:p>
          <a:p>
            <a:pPr>
              <a:spcBef>
                <a:spcPts val="450"/>
              </a:spcBef>
            </a:pPr>
            <a:r>
              <a:rPr lang="en-US" sz="600" dirty="0"/>
              <a:t>4. Explain how populations grow and how this can be described mathematically. (time on topic: %)</a:t>
            </a:r>
          </a:p>
          <a:p>
            <a:pPr>
              <a:spcBef>
                <a:spcPts val="450"/>
              </a:spcBef>
            </a:pPr>
            <a:r>
              <a:rPr lang="en-US" sz="600" dirty="0"/>
              <a:t>5. Describe the basic principles of conservation biology.  (time on topic: %)</a:t>
            </a:r>
          </a:p>
          <a:p>
            <a:pPr>
              <a:spcBef>
                <a:spcPts val="450"/>
              </a:spcBef>
            </a:pPr>
            <a:r>
              <a:rPr lang="en-US" sz="600" dirty="0"/>
              <a:t>6. Describe and explain various types of animal behavior.* (time on topic: %)</a:t>
            </a:r>
          </a:p>
          <a:p>
            <a:pPr>
              <a:spcBef>
                <a:spcPts val="450"/>
              </a:spcBef>
            </a:pPr>
            <a:r>
              <a:rPr lang="en-US" sz="600" dirty="0"/>
              <a:t>7. Describe advantages and disadvantages of social behavior. (time on topic: %)</a:t>
            </a:r>
          </a:p>
          <a:p>
            <a:pPr>
              <a:spcBef>
                <a:spcPts val="450"/>
              </a:spcBef>
            </a:pPr>
            <a:endParaRPr lang="en-US" sz="600" dirty="0"/>
          </a:p>
          <a:p>
            <a:pPr>
              <a:spcBef>
                <a:spcPts val="450"/>
              </a:spcBef>
            </a:pPr>
            <a:r>
              <a:rPr lang="en-US" sz="600" dirty="0"/>
              <a:t>CORE COMPETENCIES:  VI. PERSPECTIVES IN BIOLOGY SLOs (Demonstrated within the relevant concepts) </a:t>
            </a:r>
          </a:p>
          <a:p>
            <a:pPr>
              <a:spcBef>
                <a:spcPts val="450"/>
              </a:spcBef>
            </a:pPr>
            <a:r>
              <a:rPr lang="en-US" sz="600" dirty="0"/>
              <a:t>1. Describe representative historical developments and perspectives in biology, including contributions of significant figures and underrepresented groups, and the evolution of theories in biology.  (time on topic: %)</a:t>
            </a:r>
          </a:p>
          <a:p>
            <a:pPr>
              <a:spcBef>
                <a:spcPts val="450"/>
              </a:spcBef>
            </a:pPr>
            <a:r>
              <a:rPr lang="en-US" sz="600" dirty="0"/>
              <a:t>2. Compare costs and benefits of preserving endangered species and protecting the environment. (time on topic: %)</a:t>
            </a:r>
          </a:p>
          <a:p>
            <a:pPr>
              <a:spcBef>
                <a:spcPts val="450"/>
              </a:spcBef>
            </a:pPr>
            <a:r>
              <a:rPr lang="en-US" sz="600" dirty="0"/>
              <a:t>3. Apply knowledge learned from the classroom with real life situations.  (time on topic: %)</a:t>
            </a:r>
          </a:p>
          <a:p>
            <a:pPr>
              <a:spcBef>
                <a:spcPts val="450"/>
              </a:spcBef>
            </a:pPr>
            <a:endParaRPr lang="en-US" sz="600" dirty="0"/>
          </a:p>
          <a:p>
            <a:pPr>
              <a:spcBef>
                <a:spcPts val="450"/>
              </a:spcBef>
            </a:pPr>
            <a:r>
              <a:rPr lang="en-US" sz="600" dirty="0"/>
              <a:t>VII. PRACTICES IN BIOLOGY SLOs (Demonstrated within the relevant concepts) </a:t>
            </a:r>
          </a:p>
          <a:p>
            <a:pPr>
              <a:spcBef>
                <a:spcPts val="450"/>
              </a:spcBef>
            </a:pPr>
            <a:r>
              <a:rPr lang="en-US" sz="600" dirty="0"/>
              <a:t>1. Illustrate the scientific method through analysis of major biological discoveries.  (time on topic: %)</a:t>
            </a:r>
          </a:p>
          <a:p>
            <a:pPr>
              <a:spcBef>
                <a:spcPts val="450"/>
              </a:spcBef>
            </a:pPr>
            <a:r>
              <a:rPr lang="en-US" sz="600" dirty="0"/>
              <a:t>2. Characterize the scientific method and its limitations in the search for answers to biological questions. (time on topic: %)</a:t>
            </a:r>
          </a:p>
          <a:p>
            <a:pPr>
              <a:spcBef>
                <a:spcPts val="450"/>
              </a:spcBef>
            </a:pPr>
            <a:r>
              <a:rPr lang="en-US" sz="600" dirty="0"/>
              <a:t>3. Document the solution to scientific problems through collection and analysis of experimental data and the preparation of scientific reports. (time on topic: %)</a:t>
            </a:r>
          </a:p>
          <a:p>
            <a:pPr>
              <a:spcBef>
                <a:spcPts val="450"/>
              </a:spcBef>
            </a:pPr>
            <a:r>
              <a:rPr lang="en-US" sz="600" dirty="0"/>
              <a:t>4. Collect, organize, analyze, interpret, and present quantitative and qualitative data and incorporate them into the broader context of biological knowledge.*  (time on topic: %)</a:t>
            </a:r>
          </a:p>
          <a:p>
            <a:pPr>
              <a:spcBef>
                <a:spcPts val="450"/>
              </a:spcBef>
            </a:pPr>
            <a:r>
              <a:rPr lang="en-US" sz="600" dirty="0"/>
              <a:t>a. Demonstrate the ability to make precise measurements. </a:t>
            </a:r>
          </a:p>
          <a:p>
            <a:pPr>
              <a:spcBef>
                <a:spcPts val="450"/>
              </a:spcBef>
            </a:pPr>
            <a:r>
              <a:rPr lang="en-US" sz="600" dirty="0"/>
              <a:t>b. Demonstrate basic microscopy skills. † </a:t>
            </a:r>
          </a:p>
          <a:p>
            <a:pPr>
              <a:spcBef>
                <a:spcPts val="450"/>
              </a:spcBef>
            </a:pPr>
            <a:r>
              <a:rPr lang="en-US" sz="600" dirty="0"/>
              <a:t>c. Demonstrate safe and proper use of experimental techniques and tools/instruments. </a:t>
            </a:r>
          </a:p>
          <a:p>
            <a:pPr>
              <a:spcBef>
                <a:spcPts val="450"/>
              </a:spcBef>
            </a:pPr>
            <a:r>
              <a:rPr lang="en-US" sz="600" dirty="0"/>
              <a:t>d. Use biological specimens to explain the relationship between structure and function. </a:t>
            </a:r>
          </a:p>
          <a:p>
            <a:pPr>
              <a:spcBef>
                <a:spcPts val="450"/>
              </a:spcBef>
            </a:pPr>
            <a:r>
              <a:rPr lang="en-US" sz="600" dirty="0"/>
              <a:t>5. Utilize current research literature, online information, and information related to scientific and biological issues in the mass media in written and oral reports.* (VI) (time on topic: %)</a:t>
            </a:r>
          </a:p>
          <a:p>
            <a:pPr>
              <a:spcBef>
                <a:spcPts val="450"/>
              </a:spcBef>
            </a:pPr>
            <a:endParaRPr lang="en-US" sz="600" dirty="0"/>
          </a:p>
          <a:p>
            <a:pPr>
              <a:spcBef>
                <a:spcPts val="450"/>
              </a:spcBef>
            </a:pPr>
            <a:endParaRPr lang="en-US" sz="600" dirty="0"/>
          </a:p>
          <a:p>
            <a:pPr>
              <a:spcBef>
                <a:spcPts val="450"/>
              </a:spcBef>
            </a:pPr>
            <a:endParaRPr lang="en-US" sz="600" dirty="0"/>
          </a:p>
          <a:p>
            <a:pPr>
              <a:spcBef>
                <a:spcPts val="450"/>
              </a:spcBef>
            </a:pPr>
            <a:endParaRPr lang="en-US" sz="600" dirty="0"/>
          </a:p>
        </p:txBody>
      </p:sp>
    </p:spTree>
    <p:extLst>
      <p:ext uri="{BB962C8B-B14F-4D97-AF65-F5344CB8AC3E}">
        <p14:creationId xmlns:p14="http://schemas.microsoft.com/office/powerpoint/2010/main" val="487570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450" y="585636"/>
            <a:ext cx="7962138" cy="1088068"/>
          </a:xfrm>
        </p:spPr>
        <p:txBody>
          <a:bodyPr>
            <a:normAutofit fontScale="90000"/>
          </a:bodyPr>
          <a:lstStyle/>
          <a:p>
            <a:r>
              <a:rPr lang="en-US" dirty="0"/>
              <a:t>Many students need to recognize that they must study smarter/more early in the semester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252" y="2320199"/>
            <a:ext cx="4506985" cy="3440332"/>
          </a:xfrm>
          <a:prstGeom prst="rect">
            <a:avLst/>
          </a:prstGeom>
        </p:spPr>
      </p:pic>
    </p:spTree>
    <p:extLst>
      <p:ext uri="{BB962C8B-B14F-4D97-AF65-F5344CB8AC3E}">
        <p14:creationId xmlns:p14="http://schemas.microsoft.com/office/powerpoint/2010/main" val="3403488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Increased exam frequency</a:t>
            </a:r>
          </a:p>
        </p:txBody>
      </p:sp>
      <p:sp>
        <p:nvSpPr>
          <p:cNvPr id="4" name="AutoShape 2" descr="Bored? These are our 5 most popular quizzes of all time - Careers ..."/>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3076" name="Picture 4" descr="A Pop Quiz for Computer Architecture Reviewers | SIGARC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21359" y="2235808"/>
            <a:ext cx="4985765" cy="3317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75404" y="5972271"/>
            <a:ext cx="2565446" cy="369332"/>
          </a:xfrm>
          <a:prstGeom prst="rect">
            <a:avLst/>
          </a:prstGeom>
        </p:spPr>
        <p:txBody>
          <a:bodyPr wrap="none">
            <a:spAutoFit/>
          </a:bodyPr>
          <a:lstStyle/>
          <a:p>
            <a:r>
              <a:rPr lang="en-US" dirty="0">
                <a:hlinkClick r:id="rId4"/>
              </a:rPr>
              <a:t>https://www.sigarch.org/</a:t>
            </a:r>
            <a:endParaRPr lang="en-US" dirty="0"/>
          </a:p>
        </p:txBody>
      </p:sp>
    </p:spTree>
    <p:extLst>
      <p:ext uri="{BB962C8B-B14F-4D97-AF65-F5344CB8AC3E}">
        <p14:creationId xmlns:p14="http://schemas.microsoft.com/office/powerpoint/2010/main" val="1880530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testing</a:t>
            </a:r>
          </a:p>
        </p:txBody>
      </p:sp>
      <p:pic>
        <p:nvPicPr>
          <p:cNvPr id="2050" name="Picture 2" descr="The Effects of Collaborative Tes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017" y="2225469"/>
            <a:ext cx="3298603" cy="32986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89309" y="5973872"/>
            <a:ext cx="3120919" cy="369332"/>
          </a:xfrm>
          <a:prstGeom prst="rect">
            <a:avLst/>
          </a:prstGeom>
        </p:spPr>
        <p:txBody>
          <a:bodyPr wrap="none">
            <a:spAutoFit/>
          </a:bodyPr>
          <a:lstStyle/>
          <a:p>
            <a:r>
              <a:rPr lang="en-US" dirty="0">
                <a:hlinkClick r:id="rId4"/>
              </a:rPr>
              <a:t>https://www.facultyfocus.com/</a:t>
            </a:r>
            <a:endParaRPr lang="en-US" dirty="0"/>
          </a:p>
        </p:txBody>
      </p:sp>
    </p:spTree>
    <p:extLst>
      <p:ext uri="{BB962C8B-B14F-4D97-AF65-F5344CB8AC3E}">
        <p14:creationId xmlns:p14="http://schemas.microsoft.com/office/powerpoint/2010/main" val="82380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10058"/>
            <a:ext cx="7543800" cy="815758"/>
          </a:xfrm>
        </p:spPr>
        <p:txBody>
          <a:bodyPr/>
          <a:lstStyle/>
          <a:p>
            <a:r>
              <a:rPr lang="en-US" dirty="0"/>
              <a:t>Scenario-based learning</a:t>
            </a:r>
          </a:p>
        </p:txBody>
      </p:sp>
      <p:pic>
        <p:nvPicPr>
          <p:cNvPr id="1028" name="Picture 4" descr="Journal articles | The Health Found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8839" y="2258410"/>
            <a:ext cx="4769977" cy="31799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14650" y="5969531"/>
            <a:ext cx="4196790" cy="369332"/>
          </a:xfrm>
          <a:prstGeom prst="rect">
            <a:avLst/>
          </a:prstGeom>
        </p:spPr>
        <p:txBody>
          <a:bodyPr wrap="none">
            <a:spAutoFit/>
          </a:bodyPr>
          <a:lstStyle/>
          <a:p>
            <a:r>
              <a:rPr lang="en-US" dirty="0">
                <a:hlinkClick r:id="rId4"/>
              </a:rPr>
              <a:t>https://www.health.org.uk/journal-articles</a:t>
            </a:r>
            <a:endParaRPr lang="en-US" dirty="0"/>
          </a:p>
        </p:txBody>
      </p:sp>
    </p:spTree>
    <p:extLst>
      <p:ext uri="{BB962C8B-B14F-4D97-AF65-F5344CB8AC3E}">
        <p14:creationId xmlns:p14="http://schemas.microsoft.com/office/powerpoint/2010/main" val="311518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511"/>
            <a:ext cx="8382000" cy="1447800"/>
          </a:xfrm>
        </p:spPr>
        <p:txBody>
          <a:bodyPr/>
          <a:lstStyle/>
          <a:p>
            <a:r>
              <a:rPr lang="en-US">
                <a:latin typeface="Cambria"/>
                <a:ea typeface="ＭＳ Ｐゴシック"/>
              </a:rPr>
              <a:t>2019-2020</a:t>
            </a:r>
            <a:br>
              <a:rPr lang="en-US">
                <a:latin typeface="Cambria" panose="02040503050406030204" pitchFamily="18" charset="0"/>
              </a:rPr>
            </a:br>
            <a:r>
              <a:rPr lang="en-US">
                <a:latin typeface="Cambria"/>
                <a:ea typeface="ＭＳ Ｐゴシック"/>
              </a:rPr>
              <a:t>Textbook Hero Award</a:t>
            </a:r>
            <a:endParaRPr lang="en-US" sz="4800">
              <a:latin typeface="Cambria"/>
              <a:ea typeface="ＭＳ Ｐゴシック"/>
            </a:endParaRPr>
          </a:p>
        </p:txBody>
      </p:sp>
      <p:sp>
        <p:nvSpPr>
          <p:cNvPr id="5" name="Content Placeholder 2">
            <a:extLst>
              <a:ext uri="{FF2B5EF4-FFF2-40B4-BE49-F238E27FC236}">
                <a16:creationId xmlns:a16="http://schemas.microsoft.com/office/drawing/2014/main" id="{F6FFCB1F-917B-4ECF-899C-4F09D8987FA5}"/>
              </a:ext>
            </a:extLst>
          </p:cNvPr>
          <p:cNvSpPr>
            <a:spLocks noGrp="1"/>
          </p:cNvSpPr>
          <p:nvPr>
            <p:ph idx="1"/>
          </p:nvPr>
        </p:nvSpPr>
        <p:spPr>
          <a:xfrm>
            <a:off x="643705" y="2181633"/>
            <a:ext cx="7882568" cy="3069240"/>
          </a:xfrm>
        </p:spPr>
        <p:txBody>
          <a:bodyPr/>
          <a:lstStyle/>
          <a:p>
            <a:pPr marL="0" indent="0" algn="ctr">
              <a:buNone/>
            </a:pPr>
            <a:r>
              <a:rPr lang="en-US" sz="2800" i="1">
                <a:latin typeface="Cambria"/>
                <a:ea typeface="ＭＳ Ｐゴシック"/>
              </a:rPr>
              <a:t>Presented by:</a:t>
            </a:r>
          </a:p>
          <a:p>
            <a:pPr marL="0" indent="0" algn="ctr">
              <a:buNone/>
            </a:pPr>
            <a:r>
              <a:rPr lang="en-US" b="1">
                <a:latin typeface="Cambria"/>
                <a:ea typeface="ＭＳ Ｐゴシック"/>
              </a:rPr>
              <a:t>Mandi </a:t>
            </a:r>
            <a:r>
              <a:rPr lang="en-US" b="1" err="1">
                <a:latin typeface="Cambria"/>
                <a:ea typeface="ＭＳ Ｐゴシック"/>
              </a:rPr>
              <a:t>Goodsett</a:t>
            </a:r>
          </a:p>
          <a:p>
            <a:pPr marL="0" indent="0" algn="ctr">
              <a:buNone/>
            </a:pPr>
            <a:r>
              <a:rPr lang="en-US" sz="2400">
                <a:latin typeface="Cambria"/>
                <a:ea typeface="ＭＳ Ｐゴシック"/>
              </a:rPr>
              <a:t>Performing Arts &amp; Humanities Librarian, Open Educational Resources (OER) Advisor</a:t>
            </a:r>
          </a:p>
          <a:p>
            <a:pPr marL="0" indent="0" algn="ctr">
              <a:buNone/>
            </a:pPr>
            <a:r>
              <a:rPr lang="en-US" b="1" err="1">
                <a:latin typeface="Cambria"/>
                <a:ea typeface="ＭＳ Ｐゴシック"/>
              </a:rPr>
              <a:t>Atia</a:t>
            </a:r>
            <a:r>
              <a:rPr lang="en-US" b="1">
                <a:latin typeface="Cambria"/>
                <a:ea typeface="ＭＳ Ｐゴシック"/>
              </a:rPr>
              <a:t> Najjar</a:t>
            </a:r>
            <a:endParaRPr lang="en-US" b="1">
              <a:latin typeface="Cambria"/>
            </a:endParaRPr>
          </a:p>
          <a:p>
            <a:pPr marL="0" indent="0" algn="ctr">
              <a:buNone/>
            </a:pPr>
            <a:r>
              <a:rPr lang="en-US" sz="2400">
                <a:latin typeface="Cambria"/>
                <a:ea typeface="ＭＳ Ｐゴシック"/>
              </a:rPr>
              <a:t>SGA Representative - OER Committee</a:t>
            </a:r>
          </a:p>
        </p:txBody>
      </p:sp>
    </p:spTree>
    <p:extLst>
      <p:ext uri="{BB962C8B-B14F-4D97-AF65-F5344CB8AC3E}">
        <p14:creationId xmlns:p14="http://schemas.microsoft.com/office/powerpoint/2010/main" val="338517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0C45-57DA-4F4C-8257-DFDDDDF9D8B4}"/>
              </a:ext>
            </a:extLst>
          </p:cNvPr>
          <p:cNvSpPr>
            <a:spLocks noGrp="1"/>
          </p:cNvSpPr>
          <p:nvPr>
            <p:ph type="title"/>
          </p:nvPr>
        </p:nvSpPr>
        <p:spPr>
          <a:xfrm>
            <a:off x="687532" y="76200"/>
            <a:ext cx="7772400" cy="1143000"/>
          </a:xfrm>
        </p:spPr>
        <p:txBody>
          <a:bodyPr/>
          <a:lstStyle/>
          <a:p>
            <a:r>
              <a:rPr lang="en-US">
                <a:latin typeface="Cambria" panose="02040503050406030204" pitchFamily="18" charset="0"/>
              </a:rPr>
              <a:t>By the Numbers</a:t>
            </a:r>
          </a:p>
        </p:txBody>
      </p:sp>
      <p:sp>
        <p:nvSpPr>
          <p:cNvPr id="3" name="Content Placeholder 2">
            <a:extLst>
              <a:ext uri="{FF2B5EF4-FFF2-40B4-BE49-F238E27FC236}">
                <a16:creationId xmlns:a16="http://schemas.microsoft.com/office/drawing/2014/main" id="{9F021A43-6CAB-6E4A-9873-4F20061AF16E}"/>
              </a:ext>
            </a:extLst>
          </p:cNvPr>
          <p:cNvSpPr>
            <a:spLocks noGrp="1"/>
          </p:cNvSpPr>
          <p:nvPr>
            <p:ph idx="1"/>
          </p:nvPr>
        </p:nvSpPr>
        <p:spPr>
          <a:xfrm>
            <a:off x="582888" y="1151154"/>
            <a:ext cx="7362720" cy="4675756"/>
          </a:xfrm>
        </p:spPr>
        <p:txBody>
          <a:bodyPr/>
          <a:lstStyle/>
          <a:p>
            <a:r>
              <a:rPr lang="en-US">
                <a:latin typeface="Cambria"/>
                <a:ea typeface="ＭＳ Ｐゴシック"/>
              </a:rPr>
              <a:t>Workshops</a:t>
            </a:r>
            <a:endParaRPr lang="en-US">
              <a:latin typeface="Cambria" panose="02040503050406030204" pitchFamily="18" charset="0"/>
            </a:endParaRPr>
          </a:p>
          <a:p>
            <a:pPr lvl="1"/>
            <a:r>
              <a:rPr lang="en-US">
                <a:latin typeface="Cambria"/>
                <a:ea typeface="ＭＳ Ｐゴシック"/>
              </a:rPr>
              <a:t>369 people attended at least 1 </a:t>
            </a:r>
            <a:endParaRPr lang="en-US">
              <a:latin typeface="Cambria" panose="02040503050406030204" pitchFamily="18" charset="0"/>
            </a:endParaRPr>
          </a:p>
          <a:p>
            <a:pPr lvl="1"/>
            <a:r>
              <a:rPr lang="en-US">
                <a:latin typeface="Cambria"/>
                <a:ea typeface="ＭＳ Ｐゴシック"/>
              </a:rPr>
              <a:t>Dr. Yung-Tse Hung (Civil Engineering) 40</a:t>
            </a:r>
          </a:p>
          <a:p>
            <a:pPr lvl="1"/>
            <a:r>
              <a:rPr lang="en-US">
                <a:latin typeface="Cambria"/>
                <a:ea typeface="ＭＳ Ｐゴシック"/>
              </a:rPr>
              <a:t>Dr. Eddie Lam (HHP) 11</a:t>
            </a:r>
          </a:p>
          <a:p>
            <a:r>
              <a:rPr lang="en-US">
                <a:latin typeface="Cambria" panose="02040503050406030204" pitchFamily="18" charset="0"/>
              </a:rPr>
              <a:t>Workshop and Learning Community Facilitators</a:t>
            </a:r>
          </a:p>
          <a:p>
            <a:pPr lvl="1"/>
            <a:r>
              <a:rPr lang="en-US">
                <a:latin typeface="Cambria"/>
                <a:ea typeface="ＭＳ Ｐゴシック"/>
              </a:rPr>
              <a:t>24 facilitators</a:t>
            </a:r>
          </a:p>
          <a:p>
            <a:pPr lvl="2"/>
            <a:r>
              <a:rPr lang="en-US">
                <a:latin typeface="Cambria"/>
                <a:ea typeface="ＭＳ Ｐゴシック"/>
              </a:rPr>
              <a:t>Joanne Goodell - 7</a:t>
            </a:r>
          </a:p>
          <a:p>
            <a:pPr lvl="2"/>
            <a:r>
              <a:rPr lang="en-US">
                <a:latin typeface="Cambria"/>
                <a:ea typeface="ＭＳ Ｐゴシック"/>
              </a:rPr>
              <a:t>Mandi </a:t>
            </a:r>
            <a:r>
              <a:rPr lang="en-US" err="1">
                <a:latin typeface="Cambria"/>
                <a:ea typeface="ＭＳ Ｐゴシック"/>
              </a:rPr>
              <a:t>Goodsett</a:t>
            </a:r>
            <a:r>
              <a:rPr lang="en-US">
                <a:latin typeface="Cambria"/>
                <a:ea typeface="ＭＳ Ｐゴシック"/>
              </a:rPr>
              <a:t> - 6</a:t>
            </a:r>
            <a:endParaRPr lang="en-US">
              <a:latin typeface="Cambria" panose="02040503050406030204" pitchFamily="18" charset="0"/>
            </a:endParaRPr>
          </a:p>
          <a:p>
            <a:endParaRPr lang="en-US">
              <a:latin typeface="Cambria" panose="02040503050406030204" pitchFamily="18" charset="0"/>
            </a:endParaRPr>
          </a:p>
        </p:txBody>
      </p:sp>
    </p:spTree>
    <p:extLst>
      <p:ext uri="{BB962C8B-B14F-4D97-AF65-F5344CB8AC3E}">
        <p14:creationId xmlns:p14="http://schemas.microsoft.com/office/powerpoint/2010/main" val="1775854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638C-E8DC-450C-95F9-FEB613C42381}"/>
              </a:ext>
            </a:extLst>
          </p:cNvPr>
          <p:cNvSpPr>
            <a:spLocks noGrp="1"/>
          </p:cNvSpPr>
          <p:nvPr>
            <p:ph type="title"/>
          </p:nvPr>
        </p:nvSpPr>
        <p:spPr>
          <a:xfrm>
            <a:off x="685800" y="246877"/>
            <a:ext cx="7772400" cy="1143000"/>
          </a:xfrm>
        </p:spPr>
        <p:txBody>
          <a:bodyPr/>
          <a:lstStyle/>
          <a:p>
            <a:r>
              <a:rPr lang="en-US" sz="4000">
                <a:latin typeface="Cambria"/>
                <a:ea typeface="ＭＳ Ｐゴシック"/>
              </a:rPr>
              <a:t>2019-20 Textbook Hero Award</a:t>
            </a:r>
            <a:endParaRPr lang="en-US" sz="4000"/>
          </a:p>
        </p:txBody>
      </p:sp>
      <p:pic>
        <p:nvPicPr>
          <p:cNvPr id="5" name="Picture 5" descr="A screenshot of a person&#10;&#10;Description generated with very high confidence">
            <a:extLst>
              <a:ext uri="{FF2B5EF4-FFF2-40B4-BE49-F238E27FC236}">
                <a16:creationId xmlns:a16="http://schemas.microsoft.com/office/drawing/2014/main" id="{C03F8385-BC74-4C9D-8259-98BEBDB28BF8}"/>
              </a:ext>
            </a:extLst>
          </p:cNvPr>
          <p:cNvPicPr>
            <a:picLocks noGrp="1" noChangeAspect="1"/>
          </p:cNvPicPr>
          <p:nvPr>
            <p:ph sz="half" idx="1"/>
          </p:nvPr>
        </p:nvPicPr>
        <p:blipFill rotWithShape="1">
          <a:blip r:embed="rId2"/>
          <a:srcRect l="9810" t="5015" r="54978" b="7080"/>
          <a:stretch/>
        </p:blipFill>
        <p:spPr>
          <a:xfrm>
            <a:off x="829202" y="1391514"/>
            <a:ext cx="3502694" cy="4332935"/>
          </a:xfrm>
        </p:spPr>
      </p:pic>
      <p:sp>
        <p:nvSpPr>
          <p:cNvPr id="4" name="Content Placeholder 3">
            <a:extLst>
              <a:ext uri="{FF2B5EF4-FFF2-40B4-BE49-F238E27FC236}">
                <a16:creationId xmlns:a16="http://schemas.microsoft.com/office/drawing/2014/main" id="{656BFD86-273E-4AE1-B735-A5087E4D2C82}"/>
              </a:ext>
            </a:extLst>
          </p:cNvPr>
          <p:cNvSpPr>
            <a:spLocks noGrp="1"/>
          </p:cNvSpPr>
          <p:nvPr>
            <p:ph sz="half" idx="2"/>
          </p:nvPr>
        </p:nvSpPr>
        <p:spPr>
          <a:xfrm>
            <a:off x="4648200" y="1517252"/>
            <a:ext cx="3810000" cy="4114800"/>
          </a:xfrm>
        </p:spPr>
        <p:txBody>
          <a:bodyPr/>
          <a:lstStyle/>
          <a:p>
            <a:pPr marL="0" indent="0" algn="ctr">
              <a:buNone/>
            </a:pPr>
            <a:endParaRPr lang="en-US" sz="3200" b="1">
              <a:latin typeface="Cambria"/>
              <a:ea typeface="ＭＳ Ｐゴシック"/>
            </a:endParaRPr>
          </a:p>
          <a:p>
            <a:pPr marL="0" indent="0" algn="ctr">
              <a:buNone/>
            </a:pPr>
            <a:r>
              <a:rPr lang="en-US" sz="3200" b="1">
                <a:latin typeface="Cambria"/>
                <a:ea typeface="ＭＳ Ｐゴシック"/>
              </a:rPr>
              <a:t>Dr. Kathy Curnow</a:t>
            </a:r>
            <a:endParaRPr lang="en-US"/>
          </a:p>
          <a:p>
            <a:pPr marL="0" indent="0" algn="ctr">
              <a:buNone/>
            </a:pPr>
            <a:r>
              <a:rPr lang="en-US" sz="2400" i="1">
                <a:latin typeface="Cambria"/>
                <a:ea typeface="ＭＳ Ｐゴシック"/>
              </a:rPr>
              <a:t>Associate Professor</a:t>
            </a:r>
          </a:p>
          <a:p>
            <a:pPr marL="0" indent="0" algn="ctr">
              <a:buNone/>
            </a:pPr>
            <a:r>
              <a:rPr lang="en-US" sz="2400" i="1">
                <a:latin typeface="Cambria"/>
                <a:ea typeface="ＭＳ Ｐゴシック"/>
              </a:rPr>
              <a:t>Art &amp; Design</a:t>
            </a:r>
          </a:p>
          <a:p>
            <a:pPr marL="0" indent="0" algn="ctr">
              <a:buNone/>
            </a:pPr>
            <a:endParaRPr lang="en-US" sz="2400" i="1">
              <a:latin typeface="Cambria"/>
            </a:endParaRPr>
          </a:p>
          <a:p>
            <a:pPr marL="0" indent="0" algn="ctr">
              <a:buNone/>
            </a:pPr>
            <a:r>
              <a:rPr lang="en-US" sz="3600" i="1">
                <a:latin typeface="Cambria"/>
                <a:ea typeface="ＭＳ Ｐゴシック"/>
              </a:rPr>
              <a:t>Congratulations!</a:t>
            </a:r>
            <a:endParaRPr lang="en-US" sz="3600" i="1">
              <a:latin typeface="Cambria"/>
            </a:endParaRPr>
          </a:p>
        </p:txBody>
      </p:sp>
    </p:spTree>
    <p:extLst>
      <p:ext uri="{BB962C8B-B14F-4D97-AF65-F5344CB8AC3E}">
        <p14:creationId xmlns:p14="http://schemas.microsoft.com/office/powerpoint/2010/main" val="3730842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
        <p:nvSpPr>
          <p:cNvPr id="3" name="Content Placeholder 2"/>
          <p:cNvSpPr>
            <a:spLocks noGrp="1"/>
          </p:cNvSpPr>
          <p:nvPr>
            <p:ph idx="1"/>
          </p:nvPr>
        </p:nvSpPr>
        <p:spPr>
          <a:xfrm>
            <a:off x="685800" y="1447800"/>
            <a:ext cx="7772400" cy="4114800"/>
          </a:xfrm>
        </p:spPr>
        <p:txBody>
          <a:bodyPr/>
          <a:lstStyle/>
          <a:p>
            <a:r>
              <a:rPr lang="en-US">
                <a:ea typeface="ＭＳ Ｐゴシック"/>
              </a:rPr>
              <a:t>To everyone for joining us today</a:t>
            </a:r>
            <a:endParaRPr lang="en-US"/>
          </a:p>
          <a:p>
            <a:r>
              <a:rPr lang="en-US">
                <a:ea typeface="ＭＳ Ｐゴシック"/>
              </a:rPr>
              <a:t>Our campus partners for helping transition our event online</a:t>
            </a:r>
          </a:p>
          <a:p>
            <a:r>
              <a:rPr lang="en-US">
                <a:ea typeface="ＭＳ Ｐゴシック"/>
              </a:rPr>
              <a:t>Interim Vice Provost John Holcomb and his staff for all their support this year</a:t>
            </a:r>
          </a:p>
          <a:p>
            <a:r>
              <a:rPr lang="en-US">
                <a:ea typeface="ＭＳ Ｐゴシック"/>
              </a:rPr>
              <a:t>Provost Jianping Zhu for sponsoring the event and supporting the CFE this year.</a:t>
            </a:r>
          </a:p>
        </p:txBody>
      </p:sp>
    </p:spTree>
    <p:extLst>
      <p:ext uri="{BB962C8B-B14F-4D97-AF65-F5344CB8AC3E}">
        <p14:creationId xmlns:p14="http://schemas.microsoft.com/office/powerpoint/2010/main" val="1854300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828C-87C0-4357-8554-07CD470BF29D}"/>
              </a:ext>
            </a:extLst>
          </p:cNvPr>
          <p:cNvSpPr>
            <a:spLocks noGrp="1"/>
          </p:cNvSpPr>
          <p:nvPr>
            <p:ph type="title"/>
          </p:nvPr>
        </p:nvSpPr>
        <p:spPr>
          <a:xfrm>
            <a:off x="685800" y="170114"/>
            <a:ext cx="7772400" cy="653746"/>
          </a:xfrm>
        </p:spPr>
        <p:txBody>
          <a:bodyPr/>
          <a:lstStyle/>
          <a:p>
            <a:r>
              <a:rPr lang="en-US" dirty="0">
                <a:ea typeface="ＭＳ Ｐゴシック"/>
              </a:rPr>
              <a:t>Additional Thanks</a:t>
            </a:r>
            <a:endParaRPr lang="en-US" dirty="0"/>
          </a:p>
        </p:txBody>
      </p:sp>
      <p:graphicFrame>
        <p:nvGraphicFramePr>
          <p:cNvPr id="7" name="Table 6">
            <a:extLst>
              <a:ext uri="{FF2B5EF4-FFF2-40B4-BE49-F238E27FC236}">
                <a16:creationId xmlns:a16="http://schemas.microsoft.com/office/drawing/2014/main" id="{8957BCCC-61B9-4FA4-B847-4B597007B531}"/>
              </a:ext>
            </a:extLst>
          </p:cNvPr>
          <p:cNvGraphicFramePr>
            <a:graphicFrameLocks noGrp="1"/>
          </p:cNvGraphicFramePr>
          <p:nvPr>
            <p:extLst>
              <p:ext uri="{D42A27DB-BD31-4B8C-83A1-F6EECF244321}">
                <p14:modId xmlns:p14="http://schemas.microsoft.com/office/powerpoint/2010/main" val="382415165"/>
              </p:ext>
            </p:extLst>
          </p:nvPr>
        </p:nvGraphicFramePr>
        <p:xfrm>
          <a:off x="109660" y="1062863"/>
          <a:ext cx="8962874" cy="5576981"/>
        </p:xfrm>
        <a:graphic>
          <a:graphicData uri="http://schemas.openxmlformats.org/drawingml/2006/table">
            <a:tbl>
              <a:tblPr firstRow="1" bandRow="1">
                <a:tableStyleId>{69CF1AB2-1976-4502-BF36-3FF5EA218861}</a:tableStyleId>
              </a:tblPr>
              <a:tblGrid>
                <a:gridCol w="1541152">
                  <a:extLst>
                    <a:ext uri="{9D8B030D-6E8A-4147-A177-3AD203B41FA5}">
                      <a16:colId xmlns:a16="http://schemas.microsoft.com/office/drawing/2014/main" val="2707396943"/>
                    </a:ext>
                  </a:extLst>
                </a:gridCol>
                <a:gridCol w="3803528">
                  <a:extLst>
                    <a:ext uri="{9D8B030D-6E8A-4147-A177-3AD203B41FA5}">
                      <a16:colId xmlns:a16="http://schemas.microsoft.com/office/drawing/2014/main" val="1135571289"/>
                    </a:ext>
                  </a:extLst>
                </a:gridCol>
                <a:gridCol w="3618194">
                  <a:extLst>
                    <a:ext uri="{9D8B030D-6E8A-4147-A177-3AD203B41FA5}">
                      <a16:colId xmlns:a16="http://schemas.microsoft.com/office/drawing/2014/main" val="3638256138"/>
                    </a:ext>
                  </a:extLst>
                </a:gridCol>
              </a:tblGrid>
              <a:tr h="703185">
                <a:tc>
                  <a:txBody>
                    <a:bodyPr/>
                    <a:lstStyle/>
                    <a:p>
                      <a:r>
                        <a:rPr lang="en-US" sz="1400" b="0" dirty="0"/>
                        <a:t>Chris </a:t>
                      </a:r>
                      <a:r>
                        <a:rPr lang="en-US" sz="1400" b="0" dirty="0" err="1"/>
                        <a:t>Rennison</a:t>
                      </a:r>
                    </a:p>
                  </a:txBody>
                  <a:tcPr marL="9525" marR="9525" marT="9525" marB="9525" anchor="ctr"/>
                </a:tc>
                <a:tc>
                  <a:txBody>
                    <a:bodyPr/>
                    <a:lstStyle/>
                    <a:p>
                      <a:r>
                        <a:rPr lang="en-US" sz="1400" b="0" dirty="0"/>
                        <a:t>Center for Instructional Technology &amp; Distance Learning</a:t>
                      </a:r>
                    </a:p>
                  </a:txBody>
                  <a:tcPr marL="9525" marR="9525" marT="9525" marB="9525" anchor="ctr"/>
                </a:tc>
                <a:tc>
                  <a:txBody>
                    <a:bodyPr/>
                    <a:lstStyle/>
                    <a:p>
                      <a:r>
                        <a:rPr lang="en-US" sz="1400" b="0" dirty="0"/>
                        <a:t>Production, Recruitment, Web development, CFE Reflection in Action Series</a:t>
                      </a:r>
                    </a:p>
                  </a:txBody>
                  <a:tcPr marL="9525" marR="9525" marT="9525" marB="9525" anchor="ctr"/>
                </a:tc>
                <a:extLst>
                  <a:ext uri="{0D108BD9-81ED-4DB2-BD59-A6C34878D82A}">
                    <a16:rowId xmlns:a16="http://schemas.microsoft.com/office/drawing/2014/main" val="1983285622"/>
                  </a:ext>
                </a:extLst>
              </a:tr>
              <a:tr h="630442">
                <a:tc>
                  <a:txBody>
                    <a:bodyPr/>
                    <a:lstStyle/>
                    <a:p>
                      <a:r>
                        <a:rPr lang="en-US" sz="1400" dirty="0"/>
                        <a:t>Alex </a:t>
                      </a:r>
                      <a:r>
                        <a:rPr lang="en-US" sz="1400" dirty="0" err="1"/>
                        <a:t>Barni</a:t>
                      </a:r>
                    </a:p>
                  </a:txBody>
                  <a:tcPr marL="9525" marR="9525" marT="9525" marB="9525" anchor="ctr"/>
                </a:tc>
                <a:tc>
                  <a:txBody>
                    <a:bodyPr/>
                    <a:lstStyle/>
                    <a:p>
                      <a:r>
                        <a:rPr lang="en-US" sz="1400" dirty="0"/>
                        <a:t>Center for Instructional Technology &amp; Distance Learning</a:t>
                      </a:r>
                    </a:p>
                  </a:txBody>
                  <a:tcPr marL="9525" marR="9525" marT="9525" marB="9525" anchor="ctr"/>
                </a:tc>
                <a:tc>
                  <a:txBody>
                    <a:bodyPr/>
                    <a:lstStyle/>
                    <a:p>
                      <a:r>
                        <a:rPr lang="en-US" sz="1400" dirty="0"/>
                        <a:t>Recruitment, Audio editing, CFE Reflection in Action Series</a:t>
                      </a:r>
                    </a:p>
                  </a:txBody>
                  <a:tcPr marL="9525" marR="9525" marT="9525" marB="9525" anchor="ctr"/>
                </a:tc>
                <a:extLst>
                  <a:ext uri="{0D108BD9-81ED-4DB2-BD59-A6C34878D82A}">
                    <a16:rowId xmlns:a16="http://schemas.microsoft.com/office/drawing/2014/main" val="3971805651"/>
                  </a:ext>
                </a:extLst>
              </a:tr>
              <a:tr h="339468">
                <a:tc>
                  <a:txBody>
                    <a:bodyPr/>
                    <a:lstStyle/>
                    <a:p>
                      <a:r>
                        <a:rPr lang="en-US" sz="1400" dirty="0"/>
                        <a:t>Mandi </a:t>
                      </a:r>
                      <a:r>
                        <a:rPr lang="en-US" sz="1400" dirty="0" err="1"/>
                        <a:t>Goodsett</a:t>
                      </a:r>
                      <a:endParaRPr lang="en-US" sz="1400" dirty="0"/>
                    </a:p>
                  </a:txBody>
                  <a:tcPr marL="9525" marR="9525" marT="9525" marB="9525" anchor="ctr"/>
                </a:tc>
                <a:tc>
                  <a:txBody>
                    <a:bodyPr/>
                    <a:lstStyle/>
                    <a:p>
                      <a:r>
                        <a:rPr lang="en-US" sz="1400" dirty="0"/>
                        <a:t>Michael Schwartz Library</a:t>
                      </a:r>
                    </a:p>
                  </a:txBody>
                  <a:tcPr marL="9525" marR="9525" marT="9525" marB="9525" anchor="ctr"/>
                </a:tc>
                <a:tc>
                  <a:txBody>
                    <a:bodyPr/>
                    <a:lstStyle/>
                    <a:p>
                      <a:r>
                        <a:rPr lang="en-US" sz="1400" dirty="0"/>
                        <a:t>Consultation on Creative Commons Licensure</a:t>
                      </a:r>
                    </a:p>
                  </a:txBody>
                  <a:tcPr marL="9525" marR="9525" marT="9525" marB="9525" anchor="ctr"/>
                </a:tc>
                <a:extLst>
                  <a:ext uri="{0D108BD9-81ED-4DB2-BD59-A6C34878D82A}">
                    <a16:rowId xmlns:a16="http://schemas.microsoft.com/office/drawing/2014/main" val="811735310"/>
                  </a:ext>
                </a:extLst>
              </a:tr>
              <a:tr h="339468">
                <a:tc>
                  <a:txBody>
                    <a:bodyPr/>
                    <a:lstStyle/>
                    <a:p>
                      <a:r>
                        <a:rPr lang="en-US" sz="1400" dirty="0"/>
                        <a:t>Barb Loomis</a:t>
                      </a:r>
                    </a:p>
                  </a:txBody>
                  <a:tcPr marL="9525" marR="9525" marT="9525" marB="9525" anchor="ctr"/>
                </a:tc>
                <a:tc>
                  <a:txBody>
                    <a:bodyPr/>
                    <a:lstStyle/>
                    <a:p>
                      <a:r>
                        <a:rPr lang="en-US" sz="1400" dirty="0"/>
                        <a:t>Michael Schwartz Library</a:t>
                      </a:r>
                    </a:p>
                  </a:txBody>
                  <a:tcPr marL="9525" marR="9525" marT="9525" marB="9525" anchor="ctr"/>
                </a:tc>
                <a:tc>
                  <a:txBody>
                    <a:bodyPr/>
                    <a:lstStyle/>
                    <a:p>
                      <a:r>
                        <a:rPr lang="en-US" sz="1400" dirty="0"/>
                        <a:t>Consultation on Engaged Scholarship</a:t>
                      </a:r>
                    </a:p>
                  </a:txBody>
                  <a:tcPr marL="9525" marR="9525" marT="9525" marB="9525" anchor="ctr"/>
                </a:tc>
                <a:extLst>
                  <a:ext uri="{0D108BD9-81ED-4DB2-BD59-A6C34878D82A}">
                    <a16:rowId xmlns:a16="http://schemas.microsoft.com/office/drawing/2014/main" val="3552015260"/>
                  </a:ext>
                </a:extLst>
              </a:tr>
              <a:tr h="339468">
                <a:tc>
                  <a:txBody>
                    <a:bodyPr/>
                    <a:lstStyle/>
                    <a:p>
                      <a:r>
                        <a:rPr lang="en-US" sz="1400" dirty="0"/>
                        <a:t>Marsha Miles</a:t>
                      </a:r>
                    </a:p>
                  </a:txBody>
                  <a:tcPr marL="9525" marR="9525" marT="9525" marB="9525" anchor="ctr"/>
                </a:tc>
                <a:tc>
                  <a:txBody>
                    <a:bodyPr/>
                    <a:lstStyle/>
                    <a:p>
                      <a:r>
                        <a:rPr lang="en-US" sz="1400" dirty="0"/>
                        <a:t>Michael Schwartz Library</a:t>
                      </a:r>
                    </a:p>
                  </a:txBody>
                  <a:tcPr marL="9525" marR="9525" marT="9525" marB="9525" anchor="ctr"/>
                </a:tc>
                <a:tc>
                  <a:txBody>
                    <a:bodyPr/>
                    <a:lstStyle/>
                    <a:p>
                      <a:r>
                        <a:rPr lang="en-US" sz="1400" dirty="0"/>
                        <a:t>Consultation on Engaged Scholarship</a:t>
                      </a:r>
                    </a:p>
                  </a:txBody>
                  <a:tcPr marL="9525" marR="9525" marT="9525" marB="9525" anchor="ctr"/>
                </a:tc>
                <a:extLst>
                  <a:ext uri="{0D108BD9-81ED-4DB2-BD59-A6C34878D82A}">
                    <a16:rowId xmlns:a16="http://schemas.microsoft.com/office/drawing/2014/main" val="4258221975"/>
                  </a:ext>
                </a:extLst>
              </a:tr>
              <a:tr h="594070">
                <a:tc>
                  <a:txBody>
                    <a:bodyPr/>
                    <a:lstStyle/>
                    <a:p>
                      <a:r>
                        <a:rPr lang="en-US" sz="1400" dirty="0"/>
                        <a:t>Mark Hackett</a:t>
                      </a:r>
                    </a:p>
                  </a:txBody>
                  <a:tcPr marL="9525" marR="9525" marT="9525" marB="9525" anchor="ctr"/>
                </a:tc>
                <a:tc>
                  <a:txBody>
                    <a:bodyPr/>
                    <a:lstStyle/>
                    <a:p>
                      <a:r>
                        <a:rPr lang="en-US" sz="1400" dirty="0"/>
                        <a:t>Center for Instructional Technology &amp; Distance Learning</a:t>
                      </a:r>
                    </a:p>
                  </a:txBody>
                  <a:tcPr marL="9525" marR="9525" marT="9525" marB="9525" anchor="ctr"/>
                </a:tc>
                <a:tc>
                  <a:txBody>
                    <a:bodyPr/>
                    <a:lstStyle/>
                    <a:p>
                      <a:r>
                        <a:rPr lang="en-US" sz="1400" dirty="0"/>
                        <a:t>Videoconferencing consultation</a:t>
                      </a:r>
                    </a:p>
                  </a:txBody>
                  <a:tcPr marL="9525" marR="9525" marT="9525" marB="9525" anchor="ctr"/>
                </a:tc>
                <a:extLst>
                  <a:ext uri="{0D108BD9-81ED-4DB2-BD59-A6C34878D82A}">
                    <a16:rowId xmlns:a16="http://schemas.microsoft.com/office/drawing/2014/main" val="1664039586"/>
                  </a:ext>
                </a:extLst>
              </a:tr>
              <a:tr h="557699">
                <a:tc>
                  <a:txBody>
                    <a:bodyPr/>
                    <a:lstStyle/>
                    <a:p>
                      <a:r>
                        <a:rPr lang="en-US" sz="1400" dirty="0"/>
                        <a:t>Val Isom</a:t>
                      </a:r>
                    </a:p>
                  </a:txBody>
                  <a:tcPr marL="9525" marR="9525" marT="9525" marB="9525" anchor="ctr"/>
                </a:tc>
                <a:tc>
                  <a:txBody>
                    <a:bodyPr/>
                    <a:lstStyle/>
                    <a:p>
                      <a:r>
                        <a:rPr lang="en-US" sz="1400" dirty="0"/>
                        <a:t>Center for Instructional Technology &amp; Distance Learning</a:t>
                      </a:r>
                    </a:p>
                  </a:txBody>
                  <a:tcPr marL="9525" marR="9525" marT="9525" marB="9525" anchor="ctr"/>
                </a:tc>
                <a:tc>
                  <a:txBody>
                    <a:bodyPr/>
                    <a:lstStyle/>
                    <a:p>
                      <a:r>
                        <a:rPr lang="en-US" sz="1400" dirty="0"/>
                        <a:t>Transcription, CFE Reflection in Action Series</a:t>
                      </a:r>
                    </a:p>
                  </a:txBody>
                  <a:tcPr marL="9525" marR="9525" marT="9525" marB="9525" anchor="ctr"/>
                </a:tc>
                <a:extLst>
                  <a:ext uri="{0D108BD9-81ED-4DB2-BD59-A6C34878D82A}">
                    <a16:rowId xmlns:a16="http://schemas.microsoft.com/office/drawing/2014/main" val="1005994748"/>
                  </a:ext>
                </a:extLst>
              </a:tr>
              <a:tr h="569822">
                <a:tc>
                  <a:txBody>
                    <a:bodyPr/>
                    <a:lstStyle/>
                    <a:p>
                      <a:r>
                        <a:rPr lang="en-US" sz="1400" dirty="0"/>
                        <a:t>Matt Harmon</a:t>
                      </a:r>
                    </a:p>
                  </a:txBody>
                  <a:tcPr marL="9525" marR="9525" marT="9525" marB="9525" anchor="ctr"/>
                </a:tc>
                <a:tc>
                  <a:txBody>
                    <a:bodyPr/>
                    <a:lstStyle/>
                    <a:p>
                      <a:r>
                        <a:rPr lang="en-US" sz="1400" dirty="0"/>
                        <a:t>Center for Instructional Technology &amp; Distance Learning</a:t>
                      </a:r>
                    </a:p>
                  </a:txBody>
                  <a:tcPr marL="9525" marR="9525" marT="9525" marB="9525" anchor="ctr"/>
                </a:tc>
                <a:tc>
                  <a:txBody>
                    <a:bodyPr/>
                    <a:lstStyle/>
                    <a:p>
                      <a:r>
                        <a:rPr lang="en-US" sz="1400" dirty="0"/>
                        <a:t>Transcription, CFE Reflection in Action Series</a:t>
                      </a:r>
                    </a:p>
                  </a:txBody>
                  <a:tcPr marL="9525" marR="9525" marT="9525" marB="9525" anchor="ctr"/>
                </a:tc>
                <a:extLst>
                  <a:ext uri="{0D108BD9-81ED-4DB2-BD59-A6C34878D82A}">
                    <a16:rowId xmlns:a16="http://schemas.microsoft.com/office/drawing/2014/main" val="2172192985"/>
                  </a:ext>
                </a:extLst>
              </a:tr>
              <a:tr h="678937">
                <a:tc>
                  <a:txBody>
                    <a:bodyPr/>
                    <a:lstStyle/>
                    <a:p>
                      <a:r>
                        <a:rPr lang="en-US" sz="1400" dirty="0"/>
                        <a:t>Mark </a:t>
                      </a:r>
                      <a:r>
                        <a:rPr lang="en-US" sz="1400" dirty="0" err="1"/>
                        <a:t>Lindhurst</a:t>
                      </a:r>
                      <a:endParaRPr lang="en-US" sz="1400" dirty="0"/>
                    </a:p>
                  </a:txBody>
                  <a:tcPr marL="9525" marR="9525" marT="9525" marB="9525" anchor="ctr"/>
                </a:tc>
                <a:tc>
                  <a:txBody>
                    <a:bodyPr/>
                    <a:lstStyle/>
                    <a:p>
                      <a:r>
                        <a:rPr lang="en-US" sz="1400" dirty="0"/>
                        <a:t>Center for Instructional Technology &amp; Distance Learning</a:t>
                      </a:r>
                    </a:p>
                  </a:txBody>
                  <a:tcPr marL="9525" marR="9525" marT="9525" marB="9525" anchor="ctr"/>
                </a:tc>
                <a:tc>
                  <a:txBody>
                    <a:bodyPr/>
                    <a:lstStyle/>
                    <a:p>
                      <a:r>
                        <a:rPr lang="en-US" sz="1400" dirty="0"/>
                        <a:t>Interviewer, CFE Reflection in Action Series</a:t>
                      </a:r>
                    </a:p>
                  </a:txBody>
                  <a:tcPr marL="9525" marR="9525" marT="9525" marB="9525" anchor="ctr"/>
                </a:tc>
                <a:extLst>
                  <a:ext uri="{0D108BD9-81ED-4DB2-BD59-A6C34878D82A}">
                    <a16:rowId xmlns:a16="http://schemas.microsoft.com/office/drawing/2014/main" val="1842725630"/>
                  </a:ext>
                </a:extLst>
              </a:tr>
              <a:tr h="339468">
                <a:tc>
                  <a:txBody>
                    <a:bodyPr/>
                    <a:lstStyle/>
                    <a:p>
                      <a:r>
                        <a:rPr lang="en-US" sz="1400" dirty="0"/>
                        <a:t>Shelley Rose</a:t>
                      </a:r>
                    </a:p>
                  </a:txBody>
                  <a:tcPr marL="9525" marR="9525" marT="9525" marB="9525" anchor="ctr"/>
                </a:tc>
                <a:tc>
                  <a:txBody>
                    <a:bodyPr/>
                    <a:lstStyle/>
                    <a:p>
                      <a:r>
                        <a:rPr lang="en-US" sz="1400" dirty="0"/>
                        <a:t>History</a:t>
                      </a:r>
                    </a:p>
                  </a:txBody>
                  <a:tcPr marL="9525" marR="9525" marT="9525" marB="9525" anchor="ctr"/>
                </a:tc>
                <a:tc>
                  <a:txBody>
                    <a:bodyPr/>
                    <a:lstStyle/>
                    <a:p>
                      <a:r>
                        <a:rPr lang="en-US" sz="1400" dirty="0"/>
                        <a:t>Omeka &amp; Digital Collections consultation</a:t>
                      </a:r>
                    </a:p>
                  </a:txBody>
                  <a:tcPr marL="9525" marR="9525" marT="9525" marB="9525" anchor="ctr"/>
                </a:tc>
                <a:extLst>
                  <a:ext uri="{0D108BD9-81ED-4DB2-BD59-A6C34878D82A}">
                    <a16:rowId xmlns:a16="http://schemas.microsoft.com/office/drawing/2014/main" val="3601856039"/>
                  </a:ext>
                </a:extLst>
              </a:tr>
              <a:tr h="484954">
                <a:tc>
                  <a:txBody>
                    <a:bodyPr/>
                    <a:lstStyle/>
                    <a:p>
                      <a:pPr lvl="0">
                        <a:buNone/>
                      </a:pPr>
                      <a:r>
                        <a:rPr lang="en-US" sz="1400" dirty="0"/>
                        <a:t>Allison Negron</a:t>
                      </a:r>
                    </a:p>
                  </a:txBody>
                  <a:tcPr marL="9525" marR="9525" marT="9525" marB="9525" anchor="ctr"/>
                </a:tc>
                <a:tc>
                  <a:txBody>
                    <a:bodyPr/>
                    <a:lstStyle/>
                    <a:p>
                      <a:pPr lvl="0">
                        <a:buNone/>
                      </a:pPr>
                      <a:r>
                        <a:rPr lang="en-US" sz="1400" dirty="0"/>
                        <a:t>Center for Faculty Excellence</a:t>
                      </a:r>
                    </a:p>
                  </a:txBody>
                  <a:tcPr marL="9525" marR="9525" marT="9525" marB="9525" anchor="ctr"/>
                </a:tc>
                <a:tc>
                  <a:txBody>
                    <a:bodyPr/>
                    <a:lstStyle/>
                    <a:p>
                      <a:pPr lvl="0">
                        <a:buNone/>
                      </a:pPr>
                      <a:r>
                        <a:rPr lang="en-US" sz="1400" dirty="0"/>
                        <a:t>Event Planning, Coordination &amp; Communication</a:t>
                      </a:r>
                    </a:p>
                  </a:txBody>
                  <a:tcPr marL="9525" marR="9525" marT="9525" marB="9525" anchor="ctr"/>
                </a:tc>
                <a:extLst>
                  <a:ext uri="{0D108BD9-81ED-4DB2-BD59-A6C34878D82A}">
                    <a16:rowId xmlns:a16="http://schemas.microsoft.com/office/drawing/2014/main" val="3990865178"/>
                  </a:ext>
                </a:extLst>
              </a:tr>
            </a:tbl>
          </a:graphicData>
        </a:graphic>
      </p:graphicFrame>
    </p:spTree>
    <p:extLst>
      <p:ext uri="{BB962C8B-B14F-4D97-AF65-F5344CB8AC3E}">
        <p14:creationId xmlns:p14="http://schemas.microsoft.com/office/powerpoint/2010/main" val="2152876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A picture containing food, computer&#10;&#10;Description generated with very high confidence">
            <a:extLst>
              <a:ext uri="{FF2B5EF4-FFF2-40B4-BE49-F238E27FC236}">
                <a16:creationId xmlns:a16="http://schemas.microsoft.com/office/drawing/2014/main" id="{97285E1F-C9C9-4A91-897E-5BA904505E57}"/>
              </a:ext>
            </a:extLst>
          </p:cNvPr>
          <p:cNvPicPr>
            <a:picLocks noChangeAspect="1"/>
          </p:cNvPicPr>
          <p:nvPr/>
        </p:nvPicPr>
        <p:blipFill>
          <a:blip r:embed="rId2"/>
          <a:stretch>
            <a:fillRect/>
          </a:stretch>
        </p:blipFill>
        <p:spPr>
          <a:xfrm>
            <a:off x="-26204" y="1134889"/>
            <a:ext cx="9192623" cy="4591319"/>
          </a:xfrm>
          <a:prstGeom prst="rect">
            <a:avLst/>
          </a:prstGeom>
          <a:noFill/>
        </p:spPr>
      </p:pic>
    </p:spTree>
    <p:extLst>
      <p:ext uri="{BB962C8B-B14F-4D97-AF65-F5344CB8AC3E}">
        <p14:creationId xmlns:p14="http://schemas.microsoft.com/office/powerpoint/2010/main" val="136356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00060"/>
            <a:ext cx="7772400" cy="1143000"/>
          </a:xfrm>
        </p:spPr>
        <p:txBody>
          <a:bodyPr/>
          <a:lstStyle/>
          <a:p>
            <a:r>
              <a:rPr lang="en-US">
                <a:latin typeface="Cambria" panose="02040503050406030204" pitchFamily="18" charset="0"/>
              </a:rPr>
              <a:t>Dr. Jianping Zhu, Provost</a:t>
            </a:r>
          </a:p>
        </p:txBody>
      </p:sp>
      <p:pic>
        <p:nvPicPr>
          <p:cNvPr id="3" name="Picture 3" descr="A person wearing a suit and tie&#10;&#10;Description generated with very high confidence">
            <a:extLst>
              <a:ext uri="{FF2B5EF4-FFF2-40B4-BE49-F238E27FC236}">
                <a16:creationId xmlns:a16="http://schemas.microsoft.com/office/drawing/2014/main" id="{A77F767A-B681-4D6B-BEAC-38AF688A0D81}"/>
              </a:ext>
            </a:extLst>
          </p:cNvPr>
          <p:cNvPicPr>
            <a:picLocks noChangeAspect="1"/>
          </p:cNvPicPr>
          <p:nvPr/>
        </p:nvPicPr>
        <p:blipFill>
          <a:blip r:embed="rId2"/>
          <a:stretch>
            <a:fillRect/>
          </a:stretch>
        </p:blipFill>
        <p:spPr>
          <a:xfrm>
            <a:off x="3667125" y="2272091"/>
            <a:ext cx="1809750" cy="2305050"/>
          </a:xfrm>
          <a:prstGeom prst="rect">
            <a:avLst/>
          </a:prstGeom>
        </p:spPr>
      </p:pic>
    </p:spTree>
    <p:extLst>
      <p:ext uri="{BB962C8B-B14F-4D97-AF65-F5344CB8AC3E}">
        <p14:creationId xmlns:p14="http://schemas.microsoft.com/office/powerpoint/2010/main" val="1649578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1143000"/>
          </a:xfrm>
        </p:spPr>
        <p:txBody>
          <a:bodyPr/>
          <a:lstStyle/>
          <a:p>
            <a:r>
              <a:rPr lang="en-US">
                <a:latin typeface="Cambria" panose="02040503050406030204" pitchFamily="18" charset="0"/>
              </a:rPr>
              <a:t>Teaching Enhancement Awards</a:t>
            </a:r>
          </a:p>
        </p:txBody>
      </p:sp>
      <p:sp>
        <p:nvSpPr>
          <p:cNvPr id="3" name="Content Placeholder 2"/>
          <p:cNvSpPr>
            <a:spLocks noGrp="1"/>
          </p:cNvSpPr>
          <p:nvPr>
            <p:ph idx="1"/>
          </p:nvPr>
        </p:nvSpPr>
        <p:spPr>
          <a:xfrm>
            <a:off x="457200" y="1295400"/>
            <a:ext cx="8382000" cy="4495800"/>
          </a:xfrm>
        </p:spPr>
        <p:txBody>
          <a:bodyPr/>
          <a:lstStyle/>
          <a:p>
            <a:endParaRPr lang="en-US" sz="2800">
              <a:latin typeface="Cambria" panose="02040503050406030204" pitchFamily="18" charset="0"/>
            </a:endParaRPr>
          </a:p>
          <a:p>
            <a:r>
              <a:rPr lang="en-US" sz="2800">
                <a:latin typeface="Cambria" panose="02040503050406030204" pitchFamily="18" charset="0"/>
              </a:rPr>
              <a:t>Two awards per year</a:t>
            </a:r>
          </a:p>
          <a:p>
            <a:r>
              <a:rPr lang="en-US" sz="2800">
                <a:latin typeface="Cambria" panose="02040503050406030204" pitchFamily="18" charset="0"/>
              </a:rPr>
              <a:t>Summer stipends for two years</a:t>
            </a:r>
          </a:p>
          <a:p>
            <a:r>
              <a:rPr lang="en-US" sz="2800">
                <a:latin typeface="Cambria" panose="02040503050406030204" pitchFamily="18" charset="0"/>
              </a:rPr>
              <a:t>Year 1 - Planning</a:t>
            </a:r>
          </a:p>
          <a:p>
            <a:r>
              <a:rPr lang="en-US" sz="2800">
                <a:latin typeface="Cambria" panose="02040503050406030204" pitchFamily="18" charset="0"/>
              </a:rPr>
              <a:t>Year 2 - Implementation, evaluation and reporting </a:t>
            </a:r>
          </a:p>
          <a:p>
            <a:r>
              <a:rPr lang="en-US" sz="2800">
                <a:latin typeface="Cambria" panose="02040503050406030204" pitchFamily="18" charset="0"/>
              </a:rPr>
              <a:t>Focus on large enrollment Gen. Ed. classes</a:t>
            </a:r>
          </a:p>
          <a:p>
            <a:r>
              <a:rPr lang="en-US" sz="2800">
                <a:latin typeface="Cambria" panose="02040503050406030204" pitchFamily="18" charset="0"/>
              </a:rPr>
              <a:t>Improve achievement, completion and retention</a:t>
            </a:r>
          </a:p>
        </p:txBody>
      </p:sp>
    </p:spTree>
    <p:extLst>
      <p:ext uri="{BB962C8B-B14F-4D97-AF65-F5344CB8AC3E}">
        <p14:creationId xmlns:p14="http://schemas.microsoft.com/office/powerpoint/2010/main" val="1873296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63C16-883F-AB46-BBBC-D278E4BD56E8}"/>
              </a:ext>
            </a:extLst>
          </p:cNvPr>
          <p:cNvSpPr>
            <a:spLocks noGrp="1"/>
          </p:cNvSpPr>
          <p:nvPr>
            <p:ph type="title"/>
          </p:nvPr>
        </p:nvSpPr>
        <p:spPr>
          <a:xfrm>
            <a:off x="685800" y="123940"/>
            <a:ext cx="7772400" cy="2057400"/>
          </a:xfrm>
        </p:spPr>
        <p:txBody>
          <a:bodyPr/>
          <a:lstStyle/>
          <a:p>
            <a:r>
              <a:rPr lang="en-US">
                <a:latin typeface="Cambria"/>
                <a:ea typeface="ＭＳ Ｐゴシック"/>
              </a:rPr>
              <a:t>2018-2020 TEA Award</a:t>
            </a:r>
            <a:br>
              <a:rPr lang="en-US">
                <a:latin typeface="Cambria" panose="02040503050406030204" pitchFamily="18" charset="0"/>
              </a:rPr>
            </a:br>
            <a:r>
              <a:rPr lang="en-US" i="1">
                <a:latin typeface="Cambria"/>
                <a:ea typeface="ＭＳ Ｐゴシック"/>
              </a:rPr>
              <a:t>History</a:t>
            </a:r>
          </a:p>
        </p:txBody>
      </p:sp>
      <p:sp>
        <p:nvSpPr>
          <p:cNvPr id="3" name="Content Placeholder 2">
            <a:extLst>
              <a:ext uri="{FF2B5EF4-FFF2-40B4-BE49-F238E27FC236}">
                <a16:creationId xmlns:a16="http://schemas.microsoft.com/office/drawing/2014/main" id="{C1A92FD5-9DE4-4545-B63C-863F85DA0676}"/>
              </a:ext>
            </a:extLst>
          </p:cNvPr>
          <p:cNvSpPr>
            <a:spLocks noGrp="1"/>
          </p:cNvSpPr>
          <p:nvPr>
            <p:ph idx="1"/>
          </p:nvPr>
        </p:nvSpPr>
        <p:spPr>
          <a:xfrm>
            <a:off x="685800" y="1948150"/>
            <a:ext cx="7772400" cy="3843050"/>
          </a:xfrm>
        </p:spPr>
        <p:txBody>
          <a:bodyPr/>
          <a:lstStyle/>
          <a:p>
            <a:pPr marL="0" indent="0" algn="ctr">
              <a:buNone/>
            </a:pPr>
            <a:r>
              <a:rPr lang="en-US" i="1">
                <a:latin typeface="Cambria"/>
                <a:ea typeface="ＭＳ Ｐゴシック"/>
              </a:rPr>
              <a:t>Ancient World History to 1300 AD</a:t>
            </a:r>
            <a:endParaRPr lang="en-US" i="1"/>
          </a:p>
          <a:p>
            <a:pPr marL="0" indent="0" algn="ctr">
              <a:buNone/>
            </a:pPr>
            <a:r>
              <a:rPr lang="en-US" b="1">
                <a:latin typeface="Cambria"/>
                <a:ea typeface="ＭＳ Ｐゴシック"/>
              </a:rPr>
              <a:t>Kelly Wrenhaven</a:t>
            </a:r>
            <a:endParaRPr lang="en-US" b="1">
              <a:latin typeface="Cambria" panose="02040503050406030204" pitchFamily="18" charset="0"/>
            </a:endParaRPr>
          </a:p>
          <a:p>
            <a:pPr marL="0" indent="0" algn="ctr">
              <a:buNone/>
            </a:pPr>
            <a:r>
              <a:rPr lang="en-US" sz="2400">
                <a:latin typeface="Cambria"/>
                <a:ea typeface="ＭＳ Ｐゴシック"/>
              </a:rPr>
              <a:t>Associate Professor</a:t>
            </a:r>
            <a:endParaRPr lang="en-US" sz="2400">
              <a:latin typeface="Cambria" panose="02040503050406030204" pitchFamily="18" charset="0"/>
            </a:endParaRPr>
          </a:p>
          <a:p>
            <a:pPr marL="0" indent="0" algn="ctr">
              <a:buNone/>
            </a:pPr>
            <a:r>
              <a:rPr lang="en-US" b="1">
                <a:latin typeface="Cambria"/>
                <a:ea typeface="ＭＳ Ｐゴシック"/>
              </a:rPr>
              <a:t>Shelley Rose</a:t>
            </a:r>
            <a:endParaRPr lang="en-US" b="1">
              <a:latin typeface="Cambria" panose="02040503050406030204" pitchFamily="18" charset="0"/>
            </a:endParaRPr>
          </a:p>
          <a:p>
            <a:pPr marL="0" indent="0" algn="ctr">
              <a:buNone/>
            </a:pPr>
            <a:r>
              <a:rPr lang="en-US" sz="2400">
                <a:latin typeface="Cambria"/>
                <a:ea typeface="ＭＳ Ｐゴシック"/>
              </a:rPr>
              <a:t>Associate Professor</a:t>
            </a:r>
          </a:p>
          <a:p>
            <a:pPr marL="0" indent="0" algn="ctr">
              <a:buNone/>
            </a:pPr>
            <a:r>
              <a:rPr lang="en-US" b="1">
                <a:latin typeface="Cambria"/>
                <a:ea typeface="ＭＳ Ｐゴシック"/>
              </a:rPr>
              <a:t>Meshack Owino</a:t>
            </a:r>
          </a:p>
          <a:p>
            <a:pPr marL="0" indent="0" algn="ctr">
              <a:buNone/>
            </a:pPr>
            <a:r>
              <a:rPr lang="en-US" sz="2400">
                <a:latin typeface="Cambria"/>
                <a:ea typeface="ＭＳ Ｐゴシック"/>
              </a:rPr>
              <a:t>Associate Professor</a:t>
            </a:r>
          </a:p>
          <a:p>
            <a:pPr marL="0" indent="0" algn="ctr">
              <a:buNone/>
            </a:pPr>
            <a:endParaRPr lang="en-US" sz="2400">
              <a:latin typeface="Cambria" panose="02040503050406030204" pitchFamily="18" charset="0"/>
            </a:endParaRPr>
          </a:p>
        </p:txBody>
      </p:sp>
    </p:spTree>
    <p:extLst>
      <p:ext uri="{BB962C8B-B14F-4D97-AF65-F5344CB8AC3E}">
        <p14:creationId xmlns:p14="http://schemas.microsoft.com/office/powerpoint/2010/main" val="210127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1043475"/>
            <a:ext cx="8520600" cy="613200"/>
          </a:xfrm>
          <a:prstGeom prst="rect">
            <a:avLst/>
          </a:prstGeom>
        </p:spPr>
        <p:txBody>
          <a:bodyPr spcFirstLastPara="1" wrap="square" lIns="91425" tIns="91425" rIns="91425" bIns="91425" anchor="t" anchorCtr="0">
            <a:noAutofit/>
          </a:bodyPr>
          <a:lstStyle/>
          <a:p>
            <a:r>
              <a:rPr lang="en"/>
              <a:t>Course Innovations and Goals</a:t>
            </a:r>
            <a:endParaRPr/>
          </a:p>
        </p:txBody>
      </p:sp>
      <p:sp>
        <p:nvSpPr>
          <p:cNvPr id="66" name="Google Shape;66;p14"/>
          <p:cNvSpPr txBox="1">
            <a:spLocks noGrp="1"/>
          </p:cNvSpPr>
          <p:nvPr>
            <p:ph type="body" idx="1"/>
          </p:nvPr>
        </p:nvSpPr>
        <p:spPr>
          <a:xfrm>
            <a:off x="311700" y="2028850"/>
            <a:ext cx="8520600" cy="3397200"/>
          </a:xfrm>
          <a:prstGeom prst="rect">
            <a:avLst/>
          </a:prstGeom>
        </p:spPr>
        <p:txBody>
          <a:bodyPr spcFirstLastPara="1" wrap="square" lIns="91425" tIns="91425" rIns="91425" bIns="91425" anchor="t" anchorCtr="0">
            <a:noAutofit/>
          </a:bodyPr>
          <a:lstStyle/>
          <a:p>
            <a:pPr>
              <a:buChar char="❏"/>
            </a:pPr>
            <a:r>
              <a:rPr lang="en"/>
              <a:t>Team-taught (3 instructors, 5 weeks each): sole team-taught History course</a:t>
            </a:r>
            <a:br>
              <a:rPr lang="en"/>
            </a:br>
            <a:endParaRPr/>
          </a:p>
          <a:p>
            <a:pPr>
              <a:buChar char="❏"/>
            </a:pPr>
            <a:r>
              <a:rPr lang="en"/>
              <a:t>OER Textbook ($0 cost to students)</a:t>
            </a:r>
            <a:br>
              <a:rPr lang="en"/>
            </a:br>
            <a:endParaRPr/>
          </a:p>
          <a:p>
            <a:pPr>
              <a:buChar char="❏"/>
            </a:pPr>
            <a:r>
              <a:rPr lang="en"/>
              <a:t>Project Based Learning (students chose the format of their projects in line with their own personal strengths and experience)</a:t>
            </a:r>
            <a:br>
              <a:rPr lang="en"/>
            </a:br>
            <a:endParaRPr/>
          </a:p>
          <a:p>
            <a:pPr>
              <a:buChar char="❏"/>
            </a:pPr>
            <a:r>
              <a:rPr lang="en"/>
              <a:t>Emphasis upon student engagement and success</a:t>
            </a:r>
            <a:endParaRPr/>
          </a:p>
        </p:txBody>
      </p:sp>
    </p:spTree>
    <p:extLst>
      <p:ext uri="{BB962C8B-B14F-4D97-AF65-F5344CB8AC3E}">
        <p14:creationId xmlns:p14="http://schemas.microsoft.com/office/powerpoint/2010/main" val="2039866327"/>
      </p:ext>
    </p:extLst>
  </p:cSld>
  <p:clrMapOvr>
    <a:masterClrMapping/>
  </p:clrMapOvr>
</p:sld>
</file>

<file path=ppt/theme/theme1.xml><?xml version="1.0" encoding="utf-8"?>
<a:theme xmlns:a="http://schemas.openxmlformats.org/drawingml/2006/main" name="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SU-BACKGROUND-TEMPLATE" id="{9EDEA0EA-03A5-CD44-B104-68AD4E438A8B}" vid="{2A79D7A4-91FE-9F4B-8343-ABE5F2B9E038}"/>
    </a:ext>
  </a:extLst>
</a:theme>
</file>

<file path=ppt/theme/theme2.xml><?xml version="1.0" encoding="utf-8"?>
<a:theme xmlns:a="http://schemas.openxmlformats.org/drawingml/2006/main" name="BrushVTI">
  <a:themeElements>
    <a:clrScheme name="AnalogousFromDarkSeedLeftStep">
      <a:dk1>
        <a:srgbClr val="000000"/>
      </a:dk1>
      <a:lt1>
        <a:srgbClr val="FFFFFF"/>
      </a:lt1>
      <a:dk2>
        <a:srgbClr val="243841"/>
      </a:dk2>
      <a:lt2>
        <a:srgbClr val="E8E6E2"/>
      </a:lt2>
      <a:accent1>
        <a:srgbClr val="295EE7"/>
      </a:accent1>
      <a:accent2>
        <a:srgbClr val="179CD5"/>
      </a:accent2>
      <a:accent3>
        <a:srgbClr val="21B7A6"/>
      </a:accent3>
      <a:accent4>
        <a:srgbClr val="14BB62"/>
      </a:accent4>
      <a:accent5>
        <a:srgbClr val="21BC2A"/>
      </a:accent5>
      <a:accent6>
        <a:srgbClr val="50B814"/>
      </a:accent6>
      <a:hlink>
        <a:srgbClr val="319547"/>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5.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2.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3.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4.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951A46C850EF4CA904CC6AB04A46D8" ma:contentTypeVersion="17" ma:contentTypeDescription="Create a new document." ma:contentTypeScope="" ma:versionID="fcf00688600220ec9f3641ac305bbd1d">
  <xsd:schema xmlns:xsd="http://www.w3.org/2001/XMLSchema" xmlns:xs="http://www.w3.org/2001/XMLSchema" xmlns:p="http://schemas.microsoft.com/office/2006/metadata/properties" xmlns:ns2="eeb1d56a-7de2-4d95-b55f-37fff323b69e" xmlns:ns3="9c665dfd-f90c-4915-9d9d-891bbca7c045" targetNamespace="http://schemas.microsoft.com/office/2006/metadata/properties" ma:root="true" ma:fieldsID="6dbd84d1cb68b85eaf14835569de87a4" ns2:_="" ns3:_="">
    <xsd:import namespace="eeb1d56a-7de2-4d95-b55f-37fff323b69e"/>
    <xsd:import namespace="9c665dfd-f90c-4915-9d9d-891bbca7c04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1d56a-7de2-4d95-b55f-37fff323b6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a5f808-a50d-45e1-928e-312ee63f93f5"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665dfd-f90c-4915-9d9d-891bbca7c04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a70b86-d1e7-4549-9015-3357c5b3816f}" ma:internalName="TaxCatchAll" ma:showField="CatchAllData" ma:web="9c665dfd-f90c-4915-9d9d-891bbca7c0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c665dfd-f90c-4915-9d9d-891bbca7c045" xsi:nil="true"/>
    <lcf76f155ced4ddcb4097134ff3c332f xmlns="eeb1d56a-7de2-4d95-b55f-37fff323b69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3270A6-CAAC-4118-8194-40E89D2324C0}">
  <ds:schemaRefs>
    <ds:schemaRef ds:uri="http://schemas.microsoft.com/sharepoint/v3/contenttype/forms"/>
  </ds:schemaRefs>
</ds:datastoreItem>
</file>

<file path=customXml/itemProps2.xml><?xml version="1.0" encoding="utf-8"?>
<ds:datastoreItem xmlns:ds="http://schemas.openxmlformats.org/officeDocument/2006/customXml" ds:itemID="{1F205219-56DB-4DE3-B974-E84141BBF2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b1d56a-7de2-4d95-b55f-37fff323b69e"/>
    <ds:schemaRef ds:uri="9c665dfd-f90c-4915-9d9d-891bbca7c0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771D09-FD82-4A0C-9B56-E87F50D8F8A1}">
  <ds:schemaRefs>
    <ds:schemaRef ds:uri="eeb1d56a-7de2-4d95-b55f-37fff323b69e"/>
    <ds:schemaRef ds:uri="http://purl.org/dc/terms/"/>
    <ds:schemaRef ds:uri="http://purl.org/dc/elements/1.1/"/>
    <ds:schemaRef ds:uri="http://schemas.microsoft.com/office/infopath/2007/PartnerControls"/>
    <ds:schemaRef ds:uri="http://purl.org/dc/dcmitype/"/>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9c665dfd-f90c-4915-9d9d-891bbca7c045"/>
  </ds:schemaRefs>
</ds:datastoreItem>
</file>

<file path=docProps/app.xml><?xml version="1.0" encoding="utf-8"?>
<Properties xmlns="http://schemas.openxmlformats.org/officeDocument/2006/extended-properties" xmlns:vt="http://schemas.openxmlformats.org/officeDocument/2006/docPropsVTypes">
  <Template/>
  <TotalTime>48</TotalTime>
  <Words>3130</Words>
  <Application>Microsoft Office PowerPoint</Application>
  <PresentationFormat>On-screen Show (4:3)</PresentationFormat>
  <Paragraphs>416</Paragraphs>
  <Slides>53</Slides>
  <Notes>20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53</vt:i4>
      </vt:variant>
    </vt:vector>
  </HeadingPairs>
  <TitlesOfParts>
    <vt:vector size="70" baseType="lpstr">
      <vt:lpstr>Arial</vt:lpstr>
      <vt:lpstr>Calibri</vt:lpstr>
      <vt:lpstr>Calibri Light</vt:lpstr>
      <vt:lpstr>Calisto MT</vt:lpstr>
      <vt:lpstr>Cambria</vt:lpstr>
      <vt:lpstr>Century Gothic</vt:lpstr>
      <vt:lpstr>Elephant</vt:lpstr>
      <vt:lpstr>Old Standard TT</vt:lpstr>
      <vt:lpstr>Times</vt:lpstr>
      <vt:lpstr>Times New Roman</vt:lpstr>
      <vt:lpstr>Trebuchet MS</vt:lpstr>
      <vt:lpstr>Wingdings</vt:lpstr>
      <vt:lpstr>template</vt:lpstr>
      <vt:lpstr>BrushVTI</vt:lpstr>
      <vt:lpstr>Paperback</vt:lpstr>
      <vt:lpstr>Retrospect</vt:lpstr>
      <vt:lpstr>Retrospect</vt:lpstr>
      <vt:lpstr>PowerPoint Presentation</vt:lpstr>
      <vt:lpstr>Provost’s Teaching Summit May 7th, 2020</vt:lpstr>
      <vt:lpstr>Agenda</vt:lpstr>
      <vt:lpstr>By the Numbers</vt:lpstr>
      <vt:lpstr>By the Numbers</vt:lpstr>
      <vt:lpstr>Dr. Jianping Zhu, Provost</vt:lpstr>
      <vt:lpstr>Teaching Enhancement Awards</vt:lpstr>
      <vt:lpstr>2018-2020 TEA Award History</vt:lpstr>
      <vt:lpstr>Course Innovations and Goals</vt:lpstr>
      <vt:lpstr>Presentation Talking Points</vt:lpstr>
      <vt:lpstr>OER Textbook Screenshots (via Pressbooks)</vt:lpstr>
      <vt:lpstr>PowerPoint Presentation</vt:lpstr>
      <vt:lpstr>PowerPoint Presentation</vt:lpstr>
      <vt:lpstr>PowerPoint Presentation</vt:lpstr>
      <vt:lpstr>Project Based Learning (PBL)</vt:lpstr>
      <vt:lpstr>PBL Example #1: Greek Art</vt:lpstr>
      <vt:lpstr>PBL Example #2: Fanfiction </vt:lpstr>
      <vt:lpstr>PBL Example #3: Lesson Plan</vt:lpstr>
      <vt:lpstr>PBL #3 (cont’d): Lesson Plan</vt:lpstr>
      <vt:lpstr>PBL and Student Success</vt:lpstr>
      <vt:lpstr>Enrollment &amp; Success Rate</vt:lpstr>
      <vt:lpstr>2018-2020 TEA Award Philosophy and Comparative Religion</vt:lpstr>
      <vt:lpstr>PHL 101: Course Description</vt:lpstr>
      <vt:lpstr>Primary Challenges</vt:lpstr>
      <vt:lpstr>Previous Course Structure</vt:lpstr>
      <vt:lpstr>Changes Made</vt:lpstr>
      <vt:lpstr>Changes Made</vt:lpstr>
      <vt:lpstr>Evaluation</vt:lpstr>
      <vt:lpstr>Student Surveys: Team-Based Learning </vt:lpstr>
      <vt:lpstr>Student Surveys: Specification Grading</vt:lpstr>
      <vt:lpstr>Scores from CSU SEI Surveys</vt:lpstr>
      <vt:lpstr>2019-2021 TEA Accounting</vt:lpstr>
      <vt:lpstr>SUMMARY OF PROJECT</vt:lpstr>
      <vt:lpstr>Sample Excel project</vt:lpstr>
      <vt:lpstr>Sample Excel project</vt:lpstr>
      <vt:lpstr>SUMMARY OF PROJECT</vt:lpstr>
      <vt:lpstr>TEACHING STRATEGY</vt:lpstr>
      <vt:lpstr>ASSESSMENT STRATEGY</vt:lpstr>
      <vt:lpstr>EVALUATION STRATEGY</vt:lpstr>
      <vt:lpstr>EVALUATION STRATEGY</vt:lpstr>
      <vt:lpstr>NEXT STEPS and ISSUES</vt:lpstr>
      <vt:lpstr>2019-2021 TEA BGES</vt:lpstr>
      <vt:lpstr>Setting: Bio 202, second semester intro bio </vt:lpstr>
      <vt:lpstr>Content heaviness mandated by TAG</vt:lpstr>
      <vt:lpstr>Many students need to recognize that they must study smarter/more early in the semester</vt:lpstr>
      <vt:lpstr>Increased exam frequency</vt:lpstr>
      <vt:lpstr>Group testing</vt:lpstr>
      <vt:lpstr>Scenario-based learning</vt:lpstr>
      <vt:lpstr>2019-2020 Textbook Hero Award</vt:lpstr>
      <vt:lpstr>2019-20 Textbook Hero Award</vt:lpstr>
      <vt:lpstr>Thank You</vt:lpstr>
      <vt:lpstr>Additional Thanks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Part-time Faculty Professional Development</dc:title>
  <dc:creator>Joanne E Goodell</dc:creator>
  <cp:lastModifiedBy>Hyah M Herbawi</cp:lastModifiedBy>
  <cp:revision>19</cp:revision>
  <cp:lastPrinted>2020-05-07T18:12:59Z</cp:lastPrinted>
  <dcterms:created xsi:type="dcterms:W3CDTF">2017-01-20T19:50:09Z</dcterms:created>
  <dcterms:modified xsi:type="dcterms:W3CDTF">2023-10-06T15:05:00Z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0x01010064951A46C850EF4CA904CC6AB04A46D8</vt:lpwstr>
  </property>
  <property fmtid="{D5CDD505-2E9C-101B-9397-08002B2CF9AE}" pid="3" name="AuthorIds_UIVersion_512">
    <vt:lpwstr>21</vt:lpwstr>
  </property>
  <property fmtid="{D5CDD505-2E9C-101B-9397-08002B2CF9AE}" pid="4" name="AuthorIds_UIVersion_1024">
    <vt:lpwstr>21</vt:lpwstr>
  </property>
</Properties>
</file>