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9"/>
  </p:handout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1" autoAdjust="0"/>
    <p:restoredTop sz="94660"/>
  </p:normalViewPr>
  <p:slideViewPr>
    <p:cSldViewPr snapToGrid="0">
      <p:cViewPr varScale="1">
        <p:scale>
          <a:sx n="50" d="100"/>
          <a:sy n="50" d="100"/>
        </p:scale>
        <p:origin x="48" y="12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AE8A9500-F112-45EB-9A38-E3A4E895C8B3}" type="datetimeFigureOut">
              <a:rPr lang="en-US" smtClean="0"/>
              <a:t>1/14/2019</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921BE488-0BEF-4312-B5F8-B177DC37A23D}" type="slidenum">
              <a:rPr lang="en-US" smtClean="0"/>
              <a:t>‹#›</a:t>
            </a:fld>
            <a:endParaRPr lang="en-US"/>
          </a:p>
        </p:txBody>
      </p:sp>
    </p:spTree>
    <p:extLst>
      <p:ext uri="{BB962C8B-B14F-4D97-AF65-F5344CB8AC3E}">
        <p14:creationId xmlns:p14="http://schemas.microsoft.com/office/powerpoint/2010/main" val="17981135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Sexual Harassment: What to do if it happens to you </a:t>
            </a:r>
            <a:r>
              <a:rPr lang="en-US" dirty="0" smtClean="0"/>
              <a:t/>
            </a:r>
            <a:br>
              <a:rPr lang="en-US" dirty="0" smtClean="0"/>
            </a:br>
            <a:endParaRPr lang="en-US" dirty="0"/>
          </a:p>
        </p:txBody>
      </p:sp>
      <p:sp>
        <p:nvSpPr>
          <p:cNvPr id="3" name="Subtitle 2"/>
          <p:cNvSpPr>
            <a:spLocks noGrp="1"/>
          </p:cNvSpPr>
          <p:nvPr>
            <p:ph type="subTitle" idx="1"/>
          </p:nvPr>
        </p:nvSpPr>
        <p:spPr>
          <a:xfrm>
            <a:off x="1507067" y="4050833"/>
            <a:ext cx="7766936" cy="1990738"/>
          </a:xfrm>
        </p:spPr>
        <p:txBody>
          <a:bodyPr>
            <a:normAutofit/>
          </a:bodyPr>
          <a:lstStyle/>
          <a:p>
            <a:r>
              <a:rPr lang="en-US" sz="2000" dirty="0" smtClean="0"/>
              <a:t>March 21, 2018</a:t>
            </a:r>
          </a:p>
          <a:p>
            <a:r>
              <a:rPr lang="en-US" sz="2000" b="1" dirty="0" smtClean="0"/>
              <a:t>Rachel </a:t>
            </a:r>
            <a:r>
              <a:rPr lang="en-US" sz="2000" b="1" dirty="0"/>
              <a:t>Lutner, J.D, Director, Title IX Coordinator</a:t>
            </a:r>
          </a:p>
          <a:p>
            <a:r>
              <a:rPr lang="en-US" sz="2000" b="1" dirty="0"/>
              <a:t>Mariah Butler Vogelgesang, J.D., SPHR, Associate Director</a:t>
            </a:r>
          </a:p>
          <a:p>
            <a:endParaRPr lang="en-US" dirty="0"/>
          </a:p>
        </p:txBody>
      </p:sp>
    </p:spTree>
    <p:extLst>
      <p:ext uri="{BB962C8B-B14F-4D97-AF65-F5344CB8AC3E}">
        <p14:creationId xmlns:p14="http://schemas.microsoft.com/office/powerpoint/2010/main" val="3340942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74271"/>
          </a:xfrm>
        </p:spPr>
        <p:txBody>
          <a:bodyPr/>
          <a:lstStyle/>
          <a:p>
            <a:r>
              <a:rPr lang="en-US" dirty="0" smtClean="0"/>
              <a:t>Retaliation is Prohibited</a:t>
            </a:r>
            <a:endParaRPr lang="en-US" dirty="0"/>
          </a:p>
        </p:txBody>
      </p:sp>
      <p:sp>
        <p:nvSpPr>
          <p:cNvPr id="3" name="Content Placeholder 2"/>
          <p:cNvSpPr>
            <a:spLocks noGrp="1"/>
          </p:cNvSpPr>
          <p:nvPr>
            <p:ph idx="1"/>
          </p:nvPr>
        </p:nvSpPr>
        <p:spPr>
          <a:xfrm>
            <a:off x="677334" y="1583872"/>
            <a:ext cx="8596668" cy="4114800"/>
          </a:xfrm>
        </p:spPr>
        <p:txBody>
          <a:bodyPr>
            <a:normAutofit/>
          </a:bodyPr>
          <a:lstStyle/>
          <a:p>
            <a:r>
              <a:rPr lang="en-US" sz="2800" dirty="0" smtClean="0"/>
              <a:t>No one can </a:t>
            </a:r>
            <a:r>
              <a:rPr lang="en-US" sz="2800" dirty="0"/>
              <a:t>be retaliated against for complaining about sexual harassment. You are also protected from retaliation if you participate in an investigation, proceeding, or hearing on behalf of a </a:t>
            </a:r>
            <a:r>
              <a:rPr lang="en-US" sz="2800" dirty="0" smtClean="0"/>
              <a:t>someone else. </a:t>
            </a:r>
            <a:endParaRPr lang="en-US" sz="2800" dirty="0"/>
          </a:p>
          <a:p>
            <a:endParaRPr lang="en-US" sz="2800" dirty="0" smtClean="0"/>
          </a:p>
          <a:p>
            <a:r>
              <a:rPr lang="en-US" sz="2800" dirty="0" smtClean="0">
                <a:solidFill>
                  <a:srgbClr val="FF0000"/>
                </a:solidFill>
              </a:rPr>
              <a:t>Practically speaking, this is more complex. </a:t>
            </a:r>
            <a:endParaRPr lang="en-US" sz="2800" dirty="0">
              <a:solidFill>
                <a:srgbClr val="FF0000"/>
              </a:solidFill>
            </a:endParaRPr>
          </a:p>
        </p:txBody>
      </p:sp>
    </p:spTree>
    <p:extLst>
      <p:ext uri="{BB962C8B-B14F-4D97-AF65-F5344CB8AC3E}">
        <p14:creationId xmlns:p14="http://schemas.microsoft.com/office/powerpoint/2010/main" val="3073302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3643"/>
          </a:xfrm>
        </p:spPr>
        <p:txBody>
          <a:bodyPr>
            <a:normAutofit fontScale="90000"/>
          </a:bodyPr>
          <a:lstStyle/>
          <a:p>
            <a:pPr lvl="0"/>
            <a:r>
              <a:rPr lang="en-US" dirty="0"/>
              <a:t>Tips for dealing with harassment  </a:t>
            </a:r>
            <a:br>
              <a:rPr lang="en-US" dirty="0"/>
            </a:br>
            <a:endParaRPr lang="en-US" dirty="0"/>
          </a:p>
        </p:txBody>
      </p:sp>
      <p:sp>
        <p:nvSpPr>
          <p:cNvPr id="3" name="Content Placeholder 2"/>
          <p:cNvSpPr>
            <a:spLocks noGrp="1"/>
          </p:cNvSpPr>
          <p:nvPr>
            <p:ph idx="1"/>
          </p:nvPr>
        </p:nvSpPr>
        <p:spPr>
          <a:xfrm>
            <a:off x="677334" y="1453243"/>
            <a:ext cx="8596668" cy="5061857"/>
          </a:xfrm>
        </p:spPr>
        <p:txBody>
          <a:bodyPr>
            <a:normAutofit/>
          </a:bodyPr>
          <a:lstStyle/>
          <a:p>
            <a:pPr lvl="1"/>
            <a:r>
              <a:rPr lang="en-US" sz="2800" dirty="0"/>
              <a:t>There is no one best thing to do, because every situation is different. </a:t>
            </a:r>
          </a:p>
          <a:p>
            <a:pPr lvl="1"/>
            <a:r>
              <a:rPr lang="en-US" sz="2800" dirty="0"/>
              <a:t>Object to the conduct. There is no sexual harassment unless the conduct is "unwelcome." Make sure the harasser knows you don’t like the conduct. </a:t>
            </a:r>
          </a:p>
          <a:p>
            <a:pPr lvl="1"/>
            <a:r>
              <a:rPr lang="en-US" sz="2800" dirty="0"/>
              <a:t>Practically speaking, direct communication, whether verbal or in writing, is better than ignoring the behavior and hoping it will go away.</a:t>
            </a:r>
          </a:p>
          <a:p>
            <a:endParaRPr lang="en-US" sz="2400" dirty="0"/>
          </a:p>
        </p:txBody>
      </p:sp>
    </p:spTree>
    <p:extLst>
      <p:ext uri="{BB962C8B-B14F-4D97-AF65-F5344CB8AC3E}">
        <p14:creationId xmlns:p14="http://schemas.microsoft.com/office/powerpoint/2010/main" val="84060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dealing with </a:t>
            </a:r>
            <a:r>
              <a:rPr lang="en-US" dirty="0" smtClean="0"/>
              <a:t>harassment: </a:t>
            </a:r>
            <a:r>
              <a:rPr lang="en-US" dirty="0" smtClean="0"/>
              <a:t>Report the harassment</a:t>
            </a:r>
            <a:endParaRPr lang="en-US" dirty="0"/>
          </a:p>
        </p:txBody>
      </p:sp>
      <p:sp>
        <p:nvSpPr>
          <p:cNvPr id="3" name="Content Placeholder 2"/>
          <p:cNvSpPr>
            <a:spLocks noGrp="1"/>
          </p:cNvSpPr>
          <p:nvPr>
            <p:ph idx="1"/>
          </p:nvPr>
        </p:nvSpPr>
        <p:spPr/>
        <p:txBody>
          <a:bodyPr/>
          <a:lstStyle/>
          <a:p>
            <a:pPr marL="293688" lvl="2"/>
            <a:r>
              <a:rPr lang="en-US" sz="1800" dirty="0"/>
              <a:t>An employer </a:t>
            </a:r>
            <a:r>
              <a:rPr lang="en-US" sz="1800" dirty="0" smtClean="0"/>
              <a:t>or school does </a:t>
            </a:r>
            <a:r>
              <a:rPr lang="en-US" sz="1800" dirty="0"/>
              <a:t>not need to address harassment that hasn’t been reported or which the employer doesn’t know about or shouldn’t know about. </a:t>
            </a:r>
          </a:p>
          <a:p>
            <a:pPr marL="293688" lvl="2"/>
            <a:r>
              <a:rPr lang="en-US" sz="1800" dirty="0"/>
              <a:t>Even a small employer </a:t>
            </a:r>
            <a:r>
              <a:rPr lang="en-US" sz="1800" dirty="0" smtClean="0"/>
              <a:t>or school without </a:t>
            </a:r>
            <a:r>
              <a:rPr lang="en-US" sz="1800" dirty="0"/>
              <a:t>an anti-harassment policy is still required by law to protect </a:t>
            </a:r>
            <a:r>
              <a:rPr lang="en-US" sz="1800" dirty="0" smtClean="0"/>
              <a:t>students or employees </a:t>
            </a:r>
            <a:r>
              <a:rPr lang="en-US" sz="1800" dirty="0"/>
              <a:t>from sexual harassment. </a:t>
            </a:r>
          </a:p>
          <a:p>
            <a:pPr marL="293688" lvl="2"/>
            <a:r>
              <a:rPr lang="en-US" sz="1800" dirty="0"/>
              <a:t>Report to a supervisor, HR or some other department who has the power to stop the harassment. </a:t>
            </a:r>
          </a:p>
          <a:p>
            <a:pPr marL="293688" lvl="2"/>
            <a:r>
              <a:rPr lang="en-US" sz="1800" dirty="0"/>
              <a:t>Report in writing and keep a copy. A written report helps communicate that you are serious. Describe the problem and how you want it fixed. </a:t>
            </a:r>
          </a:p>
          <a:p>
            <a:pPr marL="293688" lvl="2"/>
            <a:r>
              <a:rPr lang="en-US" sz="1800" dirty="0"/>
              <a:t>If there is a policy employees </a:t>
            </a:r>
            <a:r>
              <a:rPr lang="en-US" sz="1800" dirty="0" smtClean="0"/>
              <a:t>or students </a:t>
            </a:r>
            <a:r>
              <a:rPr lang="en-US" sz="1800" dirty="0" smtClean="0"/>
              <a:t>are </a:t>
            </a:r>
            <a:r>
              <a:rPr lang="en-US" sz="1800" dirty="0"/>
              <a:t>supposed to follow when reporting harassment, follow the policy to the fullest extent possible. </a:t>
            </a:r>
          </a:p>
          <a:p>
            <a:endParaRPr lang="en-US" dirty="0"/>
          </a:p>
        </p:txBody>
      </p:sp>
    </p:spTree>
    <p:extLst>
      <p:ext uri="{BB962C8B-B14F-4D97-AF65-F5344CB8AC3E}">
        <p14:creationId xmlns:p14="http://schemas.microsoft.com/office/powerpoint/2010/main" val="4195327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 the harassment continues after it is </a:t>
            </a:r>
            <a:r>
              <a:rPr lang="en-US" dirty="0" smtClean="0"/>
              <a:t>reported?</a:t>
            </a:r>
            <a:endParaRPr lang="en-US" dirty="0"/>
          </a:p>
        </p:txBody>
      </p:sp>
      <p:sp>
        <p:nvSpPr>
          <p:cNvPr id="3" name="Content Placeholder 2"/>
          <p:cNvSpPr>
            <a:spLocks noGrp="1"/>
          </p:cNvSpPr>
          <p:nvPr>
            <p:ph idx="1"/>
          </p:nvPr>
        </p:nvSpPr>
        <p:spPr>
          <a:xfrm>
            <a:off x="677333" y="1930399"/>
            <a:ext cx="9397395" cy="4601029"/>
          </a:xfrm>
        </p:spPr>
        <p:txBody>
          <a:bodyPr>
            <a:normAutofit/>
          </a:bodyPr>
          <a:lstStyle/>
          <a:p>
            <a:pPr marL="228600" lvl="2"/>
            <a:r>
              <a:rPr lang="en-US" sz="2000" dirty="0"/>
              <a:t>Find out if your complaint investigated. </a:t>
            </a:r>
          </a:p>
          <a:p>
            <a:pPr marL="342900" lvl="2" indent="-342900"/>
            <a:r>
              <a:rPr lang="en-US" sz="2000" dirty="0"/>
              <a:t>Return to the person or department to whom you previously complained and find out why your complaint was not investigated. </a:t>
            </a:r>
          </a:p>
          <a:p>
            <a:pPr marL="342900" lvl="2" indent="-342900"/>
            <a:r>
              <a:rPr lang="en-US" sz="2000" dirty="0"/>
              <a:t>Provide any new information about further harassment. </a:t>
            </a:r>
          </a:p>
          <a:p>
            <a:pPr marL="342900" lvl="2" indent="-342900"/>
            <a:r>
              <a:rPr lang="en-US" sz="2000" dirty="0"/>
              <a:t>Make it clear that you expect the company to investigate your complaint.</a:t>
            </a:r>
          </a:p>
          <a:p>
            <a:pPr marL="342900" lvl="2" indent="-342900"/>
            <a:r>
              <a:rPr lang="en-US" sz="2000" dirty="0"/>
              <a:t>If the prior complaint was investigated, but nothing was done, find out why. </a:t>
            </a:r>
            <a:endParaRPr lang="en-US" sz="2000" dirty="0" smtClean="0"/>
          </a:p>
          <a:p>
            <a:pPr lvl="3"/>
            <a:r>
              <a:rPr lang="en-US" sz="2000" dirty="0" smtClean="0"/>
              <a:t>Lack of </a:t>
            </a:r>
            <a:r>
              <a:rPr lang="en-US" sz="2000" dirty="0" smtClean="0"/>
              <a:t>proof</a:t>
            </a:r>
            <a:r>
              <a:rPr lang="en-US" sz="2000" dirty="0" smtClean="0"/>
              <a:t>? </a:t>
            </a:r>
          </a:p>
          <a:p>
            <a:pPr lvl="3"/>
            <a:r>
              <a:rPr lang="en-US" sz="2000" dirty="0" smtClean="0"/>
              <a:t>Perhaps </a:t>
            </a:r>
            <a:r>
              <a:rPr lang="en-US" sz="2000" dirty="0"/>
              <a:t>action was taken but you weren’t informed. </a:t>
            </a:r>
          </a:p>
          <a:p>
            <a:r>
              <a:rPr lang="en-US" sz="2000" dirty="0"/>
              <a:t> </a:t>
            </a:r>
            <a:r>
              <a:rPr lang="en-US" sz="2000" dirty="0" smtClean="0"/>
              <a:t>If </a:t>
            </a:r>
            <a:r>
              <a:rPr lang="en-US" sz="2000" dirty="0"/>
              <a:t>you are still being harassed, you should let your employer know that the action taken was not effective to prevent the harassment from happening again, and </a:t>
            </a:r>
            <a:r>
              <a:rPr lang="en-US" sz="2000" dirty="0" smtClean="0"/>
              <a:t>further action is needed.</a:t>
            </a:r>
            <a:endParaRPr lang="en-US" sz="2000" dirty="0"/>
          </a:p>
          <a:p>
            <a:endParaRPr lang="en-US" sz="2000" dirty="0"/>
          </a:p>
        </p:txBody>
      </p:sp>
    </p:spTree>
    <p:extLst>
      <p:ext uri="{BB962C8B-B14F-4D97-AF65-F5344CB8AC3E}">
        <p14:creationId xmlns:p14="http://schemas.microsoft.com/office/powerpoint/2010/main" val="3572849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1886"/>
            <a:ext cx="8596668" cy="1094014"/>
          </a:xfrm>
        </p:spPr>
        <p:txBody>
          <a:bodyPr>
            <a:normAutofit fontScale="90000"/>
          </a:bodyPr>
          <a:lstStyle/>
          <a:p>
            <a:r>
              <a:rPr lang="en-US" dirty="0"/>
              <a:t>Investigation of harassment complaints. What </a:t>
            </a:r>
            <a:r>
              <a:rPr lang="en-US" dirty="0" smtClean="0"/>
              <a:t>can you expect</a:t>
            </a:r>
            <a:r>
              <a:rPr lang="en-US" dirty="0"/>
              <a:t>?</a:t>
            </a:r>
            <a:r>
              <a:rPr lang="en-US" dirty="0" smtClean="0"/>
              <a:t> </a:t>
            </a:r>
            <a:r>
              <a:rPr lang="en-US" dirty="0"/>
              <a:t/>
            </a:r>
            <a:br>
              <a:rPr lang="en-US" dirty="0"/>
            </a:br>
            <a:endParaRPr lang="en-US" dirty="0"/>
          </a:p>
        </p:txBody>
      </p:sp>
      <p:sp>
        <p:nvSpPr>
          <p:cNvPr id="3" name="Content Placeholder 2"/>
          <p:cNvSpPr>
            <a:spLocks noGrp="1"/>
          </p:cNvSpPr>
          <p:nvPr>
            <p:ph idx="1"/>
          </p:nvPr>
        </p:nvSpPr>
        <p:spPr>
          <a:xfrm>
            <a:off x="563034" y="1485900"/>
            <a:ext cx="8596668" cy="5159829"/>
          </a:xfrm>
        </p:spPr>
        <p:txBody>
          <a:bodyPr>
            <a:noAutofit/>
          </a:bodyPr>
          <a:lstStyle/>
          <a:p>
            <a:pPr marL="293688" lvl="1"/>
            <a:r>
              <a:rPr lang="en-US" dirty="0"/>
              <a:t>The investigators will be identified.  </a:t>
            </a:r>
          </a:p>
          <a:p>
            <a:pPr marL="293688" lvl="1"/>
            <a:r>
              <a:rPr lang="en-US" dirty="0"/>
              <a:t>A confidential investigation file is created. </a:t>
            </a:r>
          </a:p>
          <a:p>
            <a:pPr marL="293688" lvl="1"/>
            <a:r>
              <a:rPr lang="en-US" dirty="0"/>
              <a:t>The investigator gathers </a:t>
            </a:r>
            <a:r>
              <a:rPr lang="en-US" dirty="0" smtClean="0"/>
              <a:t>facts and reviews policies. </a:t>
            </a:r>
          </a:p>
          <a:p>
            <a:pPr marL="293688" lvl="1"/>
            <a:r>
              <a:rPr lang="en-US" dirty="0" smtClean="0"/>
              <a:t>The victim and perpetrator are interviewed.</a:t>
            </a:r>
          </a:p>
          <a:p>
            <a:pPr marL="293688" lvl="1"/>
            <a:r>
              <a:rPr lang="en-US" dirty="0" smtClean="0"/>
              <a:t>The witnesses are interviewed and documents are reviewed. </a:t>
            </a:r>
          </a:p>
          <a:p>
            <a:pPr marL="293688" lvl="1"/>
            <a:r>
              <a:rPr lang="en-US" dirty="0" smtClean="0"/>
              <a:t>The complaint is taken seriously.  </a:t>
            </a:r>
          </a:p>
          <a:p>
            <a:pPr marL="293688" lvl="1"/>
            <a:r>
              <a:rPr lang="en-US" dirty="0" smtClean="0"/>
              <a:t>Credibility is assessed. </a:t>
            </a:r>
          </a:p>
          <a:p>
            <a:pPr marL="293688" lvl="1"/>
            <a:r>
              <a:rPr lang="en-US" dirty="0" smtClean="0"/>
              <a:t>Confidentiality is required from </a:t>
            </a:r>
            <a:r>
              <a:rPr lang="en-US" dirty="0"/>
              <a:t>all witnesses.  </a:t>
            </a:r>
          </a:p>
          <a:p>
            <a:pPr marL="293688" lvl="1"/>
            <a:r>
              <a:rPr lang="en-US" dirty="0" smtClean="0"/>
              <a:t>The investigator evaluates </a:t>
            </a:r>
            <a:r>
              <a:rPr lang="en-US" dirty="0"/>
              <a:t>facts from </a:t>
            </a:r>
            <a:r>
              <a:rPr lang="en-US" dirty="0" smtClean="0"/>
              <a:t>the </a:t>
            </a:r>
            <a:r>
              <a:rPr lang="en-US" dirty="0"/>
              <a:t>perspective of a reasonable person with the victim’s characteristics, and one with the alleged harasser’s characteristics. </a:t>
            </a:r>
          </a:p>
          <a:p>
            <a:pPr marL="293688" lvl="1"/>
            <a:r>
              <a:rPr lang="en-US" dirty="0"/>
              <a:t>Distinguish between "unwelcome" and "welcome" conduct.</a:t>
            </a:r>
          </a:p>
          <a:p>
            <a:pPr marL="293688" lvl="1"/>
            <a:r>
              <a:rPr lang="en-US" dirty="0"/>
              <a:t>Draft a thorough, even-handed report. </a:t>
            </a:r>
          </a:p>
          <a:p>
            <a:pPr marL="293688" lvl="1"/>
            <a:r>
              <a:rPr lang="en-US" dirty="0"/>
              <a:t>Identify </a:t>
            </a:r>
            <a:r>
              <a:rPr lang="en-US" dirty="0" smtClean="0"/>
              <a:t>and take effective corrective </a:t>
            </a:r>
            <a:r>
              <a:rPr lang="en-US" dirty="0"/>
              <a:t>action </a:t>
            </a:r>
            <a:endParaRPr lang="en-US" dirty="0" smtClean="0"/>
          </a:p>
          <a:p>
            <a:pPr marL="293688" lvl="1"/>
            <a:r>
              <a:rPr lang="en-US" sz="1400" dirty="0" smtClean="0"/>
              <a:t>There is follow up about the outcome with the victim.</a:t>
            </a:r>
            <a:r>
              <a:rPr lang="en-US" sz="1400" dirty="0"/>
              <a:t> </a:t>
            </a:r>
          </a:p>
        </p:txBody>
      </p:sp>
    </p:spTree>
    <p:extLst>
      <p:ext uri="{BB962C8B-B14F-4D97-AF65-F5344CB8AC3E}">
        <p14:creationId xmlns:p14="http://schemas.microsoft.com/office/powerpoint/2010/main" val="1328379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 – What can you expect?</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1"/>
            <a:r>
              <a:rPr lang="en-US" sz="2400" dirty="0" smtClean="0"/>
              <a:t>Your </a:t>
            </a:r>
            <a:r>
              <a:rPr lang="en-US" sz="2400" dirty="0"/>
              <a:t>complaint won’t be kept confidential, but </a:t>
            </a:r>
            <a:r>
              <a:rPr lang="en-US" sz="2400" dirty="0" smtClean="0"/>
              <a:t>it will be kept as </a:t>
            </a:r>
            <a:r>
              <a:rPr lang="en-US" sz="2400" dirty="0"/>
              <a:t>confidential as possible. </a:t>
            </a:r>
          </a:p>
          <a:p>
            <a:pPr lvl="1"/>
            <a:r>
              <a:rPr lang="en-US" sz="2400" dirty="0"/>
              <a:t>Employers </a:t>
            </a:r>
            <a:r>
              <a:rPr lang="en-US" sz="2400" dirty="0" smtClean="0"/>
              <a:t>and schools will </a:t>
            </a:r>
            <a:r>
              <a:rPr lang="en-US" sz="2400" dirty="0"/>
              <a:t>protect the confidentiality of harassment allegations </a:t>
            </a:r>
            <a:r>
              <a:rPr lang="en-US" sz="2400" u="sng" dirty="0"/>
              <a:t>to the extent possible</a:t>
            </a:r>
            <a:r>
              <a:rPr lang="en-US" sz="2400" dirty="0"/>
              <a:t>. </a:t>
            </a:r>
            <a:r>
              <a:rPr lang="en-US" sz="2400" dirty="0" smtClean="0"/>
              <a:t>No one can guarantee </a:t>
            </a:r>
            <a:r>
              <a:rPr lang="en-US" sz="2400" dirty="0"/>
              <a:t>complete confidentiality, since it may be impossible to conduct an effective investigation without revealing certain information to the alleged harasser and potential witnesses. </a:t>
            </a:r>
          </a:p>
          <a:p>
            <a:endParaRPr lang="en-US" sz="2400" dirty="0"/>
          </a:p>
        </p:txBody>
      </p:sp>
    </p:spTree>
    <p:extLst>
      <p:ext uri="{BB962C8B-B14F-4D97-AF65-F5344CB8AC3E}">
        <p14:creationId xmlns:p14="http://schemas.microsoft.com/office/powerpoint/2010/main" val="3361879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Awkwardness. </a:t>
            </a:r>
            <a:r>
              <a:rPr lang="en-US" dirty="0" smtClean="0"/>
              <a:t>Will I have to deal with that? </a:t>
            </a:r>
            <a:endParaRPr lang="en-US" dirty="0"/>
          </a:p>
        </p:txBody>
      </p:sp>
      <p:sp>
        <p:nvSpPr>
          <p:cNvPr id="3" name="Content Placeholder 2"/>
          <p:cNvSpPr>
            <a:spLocks noGrp="1"/>
          </p:cNvSpPr>
          <p:nvPr>
            <p:ph idx="1"/>
          </p:nvPr>
        </p:nvSpPr>
        <p:spPr/>
        <p:txBody>
          <a:bodyPr>
            <a:normAutofit/>
          </a:bodyPr>
          <a:lstStyle/>
          <a:p>
            <a:pPr lvl="1"/>
            <a:r>
              <a:rPr lang="en-US" sz="2800" dirty="0"/>
              <a:t>After the complaint, you may still have to work with the harasser or victim. </a:t>
            </a:r>
          </a:p>
          <a:p>
            <a:pPr lvl="1"/>
            <a:r>
              <a:rPr lang="en-US" sz="2800" dirty="0"/>
              <a:t>This may be uncomfortable. </a:t>
            </a:r>
          </a:p>
          <a:p>
            <a:pPr lvl="1"/>
            <a:r>
              <a:rPr lang="en-US" sz="2800" dirty="0"/>
              <a:t>Work to get past it, and report if the harassment starts up again or you believe you are experiencing retaliation. </a:t>
            </a:r>
          </a:p>
          <a:p>
            <a:endParaRPr lang="en-US" sz="2800" dirty="0"/>
          </a:p>
        </p:txBody>
      </p:sp>
    </p:spTree>
    <p:extLst>
      <p:ext uri="{BB962C8B-B14F-4D97-AF65-F5344CB8AC3E}">
        <p14:creationId xmlns:p14="http://schemas.microsoft.com/office/powerpoint/2010/main" val="3915924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14600"/>
            <a:ext cx="8596668" cy="1600200"/>
          </a:xfrm>
        </p:spPr>
        <p:txBody>
          <a:bodyPr/>
          <a:lstStyle/>
          <a:p>
            <a:r>
              <a:rPr lang="en-US" dirty="0" smtClean="0"/>
              <a:t>Questions? </a:t>
            </a:r>
            <a:r>
              <a:rPr lang="en-US" dirty="0"/>
              <a:t>Questions? Questions? Questions? Questions? Questions? </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92257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8200"/>
          </a:xfrm>
        </p:spPr>
        <p:txBody>
          <a:bodyPr/>
          <a:lstStyle/>
          <a:p>
            <a:r>
              <a:rPr lang="en-US" dirty="0" smtClean="0"/>
              <a:t>Harassment is a form of </a:t>
            </a:r>
            <a:r>
              <a:rPr lang="en-US" dirty="0" smtClean="0"/>
              <a:t>discrimination</a:t>
            </a:r>
            <a:r>
              <a:rPr lang="en-US" dirty="0" smtClean="0"/>
              <a:t>. </a:t>
            </a:r>
            <a:endParaRPr lang="en-US" dirty="0"/>
          </a:p>
        </p:txBody>
      </p:sp>
      <p:sp>
        <p:nvSpPr>
          <p:cNvPr id="3" name="Content Placeholder 2"/>
          <p:cNvSpPr>
            <a:spLocks noGrp="1"/>
          </p:cNvSpPr>
          <p:nvPr>
            <p:ph idx="1"/>
          </p:nvPr>
        </p:nvSpPr>
        <p:spPr>
          <a:xfrm>
            <a:off x="146957" y="1447801"/>
            <a:ext cx="9895114" cy="4593562"/>
          </a:xfrm>
        </p:spPr>
        <p:txBody>
          <a:bodyPr>
            <a:normAutofit/>
          </a:bodyPr>
          <a:lstStyle/>
          <a:p>
            <a:pPr lvl="1"/>
            <a:r>
              <a:rPr lang="en-US" sz="1800" dirty="0"/>
              <a:t>Title VII of the Civil Rights Act of 1964. </a:t>
            </a:r>
          </a:p>
          <a:p>
            <a:pPr lvl="2"/>
            <a:r>
              <a:rPr lang="en-US" sz="1800" dirty="0"/>
              <a:t>Title VII prohibits discrimination in employment based on a person’s race, age, color, religion, national origin or sex. Claims are investigated by the Equal Employment Opportunity Commission (EEOC) and adjudicated by the federal courts. </a:t>
            </a:r>
          </a:p>
          <a:p>
            <a:pPr lvl="2"/>
            <a:r>
              <a:rPr lang="en-US" sz="1800" dirty="0"/>
              <a:t>Sexual harassment is defined as: any sexual advances or requests for sexual favors or any conduct of a sexual nature when: </a:t>
            </a:r>
          </a:p>
          <a:p>
            <a:pPr lvl="1"/>
            <a:r>
              <a:rPr lang="en-US" sz="1800" dirty="0" smtClean="0"/>
              <a:t>Ohio </a:t>
            </a:r>
            <a:r>
              <a:rPr lang="en-US" sz="1800" dirty="0"/>
              <a:t>Civil Rights Act: The Act makes it a civil rights violation for any employer (more than 4 employees), employee, agent of any employer, employment agency or labor organization to engage in discrimination or harassment </a:t>
            </a:r>
            <a:endParaRPr lang="en-US" sz="1800" dirty="0" smtClean="0"/>
          </a:p>
          <a:p>
            <a:pPr lvl="1"/>
            <a:r>
              <a:rPr lang="en-US" sz="1800" dirty="0" smtClean="0"/>
              <a:t>Sexual </a:t>
            </a:r>
            <a:r>
              <a:rPr lang="en-US" sz="1800" dirty="0"/>
              <a:t>harassment can occur between same sex or opposite sex parties, regardless of gender expression or identity. </a:t>
            </a:r>
          </a:p>
          <a:p>
            <a:pPr lvl="1"/>
            <a:r>
              <a:rPr lang="en-US" sz="1800" dirty="0"/>
              <a:t>Only the employer (the business) can be liable for sexual harassment. </a:t>
            </a:r>
          </a:p>
          <a:p>
            <a:endParaRPr lang="en-US" dirty="0"/>
          </a:p>
        </p:txBody>
      </p:sp>
    </p:spTree>
    <p:extLst>
      <p:ext uri="{BB962C8B-B14F-4D97-AF65-F5344CB8AC3E}">
        <p14:creationId xmlns:p14="http://schemas.microsoft.com/office/powerpoint/2010/main" val="165019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a:t>
            </a:r>
            <a:r>
              <a:rPr lang="en-US" dirty="0" smtClean="0"/>
              <a:t>does obnoxious conduct turn into illegal harassment? </a:t>
            </a:r>
            <a:r>
              <a:rPr lang="en-US" dirty="0"/>
              <a:t/>
            </a:r>
            <a:br>
              <a:rPr lang="en-US" dirty="0"/>
            </a:br>
            <a:endParaRPr lang="en-US" dirty="0"/>
          </a:p>
        </p:txBody>
      </p:sp>
      <p:sp>
        <p:nvSpPr>
          <p:cNvPr id="3" name="Content Placeholder 2"/>
          <p:cNvSpPr>
            <a:spLocks noGrp="1"/>
          </p:cNvSpPr>
          <p:nvPr>
            <p:ph idx="1"/>
          </p:nvPr>
        </p:nvSpPr>
        <p:spPr>
          <a:xfrm>
            <a:off x="677334" y="1790700"/>
            <a:ext cx="8596668" cy="4724399"/>
          </a:xfrm>
        </p:spPr>
        <p:txBody>
          <a:bodyPr>
            <a:normAutofit lnSpcReduction="10000"/>
          </a:bodyPr>
          <a:lstStyle/>
          <a:p>
            <a:r>
              <a:rPr lang="en-US" dirty="0"/>
              <a:t>1.	</a:t>
            </a:r>
            <a:r>
              <a:rPr lang="en-US" sz="2000" dirty="0"/>
              <a:t>A hostile environment occurs when: (1) the victim believes the conduct is abusive; and (2) the conduct is severe or pervasive enough to create a work environment that a reasonable person would find hostile or abusive. </a:t>
            </a:r>
          </a:p>
          <a:p>
            <a:r>
              <a:rPr lang="en-US" sz="2000" dirty="0"/>
              <a:t>2.	No single factor establishes a hostile environment. Courts look at the totality of the circumstances. Relatively trivial, isolated incidents generally do not create a hostile work environment. </a:t>
            </a:r>
          </a:p>
          <a:p>
            <a:r>
              <a:rPr lang="en-US" sz="2000" dirty="0" smtClean="0"/>
              <a:t>Sexual </a:t>
            </a:r>
            <a:r>
              <a:rPr lang="en-US" sz="2000" dirty="0"/>
              <a:t>harassment was not proven where (1) women were asked for a couple of dates by co-workers; and (2) an employee was subjected to occasional teasing, isolated crude jokes and sexually explicit </a:t>
            </a:r>
            <a:r>
              <a:rPr lang="en-US" sz="2000" dirty="0" smtClean="0"/>
              <a:t>remarks.</a:t>
            </a:r>
          </a:p>
          <a:p>
            <a:r>
              <a:rPr lang="en-US" sz="2000" dirty="0" smtClean="0"/>
              <a:t>Sexual </a:t>
            </a:r>
            <a:r>
              <a:rPr lang="en-US" sz="2000" dirty="0"/>
              <a:t>harassment occurred when (1) women were touched on their breasts and butt; and (2) forced to endure repeated unwelcome sexual advances. </a:t>
            </a:r>
            <a:endParaRPr lang="en-US" sz="2000" dirty="0" smtClean="0"/>
          </a:p>
          <a:p>
            <a:r>
              <a:rPr lang="en-US" sz="2000" dirty="0" smtClean="0">
                <a:solidFill>
                  <a:srgbClr val="FF0000"/>
                </a:solidFill>
              </a:rPr>
              <a:t>It doesn’t have to be illegal for you to complain abou</a:t>
            </a:r>
            <a:r>
              <a:rPr lang="en-US" sz="2000" dirty="0" smtClean="0">
                <a:solidFill>
                  <a:srgbClr val="FF0000"/>
                </a:solidFill>
              </a:rPr>
              <a:t>t it! </a:t>
            </a:r>
            <a:endParaRPr lang="en-US" sz="2000" dirty="0">
              <a:solidFill>
                <a:srgbClr val="FF0000"/>
              </a:solidFill>
            </a:endParaRPr>
          </a:p>
          <a:p>
            <a:pPr marL="0" indent="0">
              <a:buNone/>
            </a:pPr>
            <a:endParaRPr lang="en-US" sz="2000" dirty="0"/>
          </a:p>
          <a:p>
            <a:endParaRPr lang="en-US" sz="2000" dirty="0"/>
          </a:p>
        </p:txBody>
      </p:sp>
    </p:spTree>
    <p:extLst>
      <p:ext uri="{BB962C8B-B14F-4D97-AF65-F5344CB8AC3E}">
        <p14:creationId xmlns:p14="http://schemas.microsoft.com/office/powerpoint/2010/main" val="257899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assess whether a hostile environment exists, look at these factors: </a:t>
            </a:r>
          </a:p>
        </p:txBody>
      </p:sp>
      <p:sp>
        <p:nvSpPr>
          <p:cNvPr id="3" name="Content Placeholder 2"/>
          <p:cNvSpPr>
            <a:spLocks noGrp="1"/>
          </p:cNvSpPr>
          <p:nvPr>
            <p:ph idx="1"/>
          </p:nvPr>
        </p:nvSpPr>
        <p:spPr>
          <a:xfrm>
            <a:off x="-391885" y="1930401"/>
            <a:ext cx="11038114" cy="4568370"/>
          </a:xfrm>
        </p:spPr>
        <p:txBody>
          <a:bodyPr>
            <a:normAutofit/>
          </a:bodyPr>
          <a:lstStyle/>
          <a:p>
            <a:pPr lvl="2"/>
            <a:r>
              <a:rPr lang="en-US" sz="2000" dirty="0" smtClean="0"/>
              <a:t>Is </a:t>
            </a:r>
            <a:r>
              <a:rPr lang="en-US" sz="2000" dirty="0"/>
              <a:t>this verbal or physical behavior of a sexual nature? </a:t>
            </a:r>
          </a:p>
          <a:p>
            <a:pPr lvl="2"/>
            <a:r>
              <a:rPr lang="en-US" sz="2000" dirty="0"/>
              <a:t>Is the conduct offensive to the persons who witness it? </a:t>
            </a:r>
          </a:p>
          <a:p>
            <a:pPr lvl="2"/>
            <a:r>
              <a:rPr lang="en-US" sz="2000" dirty="0"/>
              <a:t>Is the behavior being initiated by only one of the parties? Is one person the recipient of most of the conduct? </a:t>
            </a:r>
          </a:p>
          <a:p>
            <a:pPr lvl="2"/>
            <a:r>
              <a:rPr lang="en-US" sz="2000" dirty="0"/>
              <a:t>Does the employee have to tolerate the conduct to keep his or her job or to “fit in?” </a:t>
            </a:r>
          </a:p>
          <a:p>
            <a:pPr lvl="2"/>
            <a:r>
              <a:rPr lang="en-US" sz="2000" dirty="0"/>
              <a:t>Does the conduct make the working environment unpleasant?</a:t>
            </a:r>
          </a:p>
          <a:p>
            <a:pPr lvl="2"/>
            <a:r>
              <a:rPr lang="en-US" sz="2000" dirty="0"/>
              <a:t>Is there actual touching?</a:t>
            </a:r>
          </a:p>
          <a:p>
            <a:pPr lvl="2"/>
            <a:r>
              <a:rPr lang="en-US" sz="2000" dirty="0"/>
              <a:t>Were threats made or implied?</a:t>
            </a:r>
          </a:p>
          <a:p>
            <a:pPr lvl="2"/>
            <a:r>
              <a:rPr lang="en-US" sz="2000" dirty="0"/>
              <a:t>If the answer to these questions is "yes," the conduct may be unlawful harassment.</a:t>
            </a:r>
          </a:p>
          <a:p>
            <a:endParaRPr lang="en-US" sz="2000" dirty="0"/>
          </a:p>
        </p:txBody>
      </p:sp>
    </p:spTree>
    <p:extLst>
      <p:ext uri="{BB962C8B-B14F-4D97-AF65-F5344CB8AC3E}">
        <p14:creationId xmlns:p14="http://schemas.microsoft.com/office/powerpoint/2010/main" val="1969720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8957"/>
          </a:xfrm>
        </p:spPr>
        <p:txBody>
          <a:bodyPr/>
          <a:lstStyle/>
          <a:p>
            <a:r>
              <a:rPr lang="en-US" dirty="0" smtClean="0"/>
              <a:t>Examples of sexual harassment </a:t>
            </a:r>
            <a:endParaRPr lang="en-US" dirty="0"/>
          </a:p>
        </p:txBody>
      </p:sp>
      <p:sp>
        <p:nvSpPr>
          <p:cNvPr id="3" name="Content Placeholder 2"/>
          <p:cNvSpPr>
            <a:spLocks noGrp="1"/>
          </p:cNvSpPr>
          <p:nvPr>
            <p:ph idx="1"/>
          </p:nvPr>
        </p:nvSpPr>
        <p:spPr>
          <a:xfrm>
            <a:off x="677333" y="1306286"/>
            <a:ext cx="9462709" cy="5192485"/>
          </a:xfrm>
        </p:spPr>
        <p:txBody>
          <a:bodyPr>
            <a:noAutofit/>
          </a:bodyPr>
          <a:lstStyle/>
          <a:p>
            <a:pPr lvl="1"/>
            <a:r>
              <a:rPr lang="en-US" sz="1800" dirty="0" smtClean="0"/>
              <a:t>Verbal</a:t>
            </a:r>
            <a:endParaRPr lang="en-US" sz="1800" dirty="0"/>
          </a:p>
          <a:p>
            <a:pPr lvl="2"/>
            <a:r>
              <a:rPr lang="en-US" sz="1800" dirty="0"/>
              <a:t>referring to an adult as a girl, hunk, doll, babe or honey;</a:t>
            </a:r>
          </a:p>
          <a:p>
            <a:pPr lvl="2"/>
            <a:r>
              <a:rPr lang="en-US" sz="1800" dirty="0" smtClean="0"/>
              <a:t>making </a:t>
            </a:r>
            <a:r>
              <a:rPr lang="en-US" sz="1800" dirty="0"/>
              <a:t>sexual comments about a person's </a:t>
            </a:r>
            <a:r>
              <a:rPr lang="en-US" sz="1800" dirty="0" smtClean="0"/>
              <a:t>body; using innuendo; </a:t>
            </a:r>
            <a:endParaRPr lang="en-US" sz="1800" dirty="0"/>
          </a:p>
          <a:p>
            <a:pPr lvl="2"/>
            <a:r>
              <a:rPr lang="en-US" sz="1800" dirty="0" smtClean="0"/>
              <a:t>turning </a:t>
            </a:r>
            <a:r>
              <a:rPr lang="en-US" sz="1800" dirty="0"/>
              <a:t>work discussions to sexual topics; </a:t>
            </a:r>
          </a:p>
          <a:p>
            <a:pPr lvl="2"/>
            <a:r>
              <a:rPr lang="en-US" sz="1800" dirty="0"/>
              <a:t>telling sexual jokes or stories; </a:t>
            </a:r>
          </a:p>
          <a:p>
            <a:pPr lvl="2"/>
            <a:r>
              <a:rPr lang="en-US" sz="1800" dirty="0"/>
              <a:t>asking about sexual fantasies, preferences, or history; </a:t>
            </a:r>
          </a:p>
          <a:p>
            <a:pPr lvl="2"/>
            <a:r>
              <a:rPr lang="en-US" sz="1800" dirty="0"/>
              <a:t>asking personal questions about social or sexual life; </a:t>
            </a:r>
          </a:p>
          <a:p>
            <a:pPr lvl="2"/>
            <a:r>
              <a:rPr lang="en-US" sz="1800" dirty="0" smtClean="0"/>
              <a:t>repeatedly </a:t>
            </a:r>
            <a:r>
              <a:rPr lang="en-US" sz="1800" dirty="0"/>
              <a:t>asking out a person who is not interested; </a:t>
            </a:r>
          </a:p>
          <a:p>
            <a:pPr lvl="2"/>
            <a:r>
              <a:rPr lang="en-US" sz="1800" dirty="0" smtClean="0"/>
              <a:t>telling </a:t>
            </a:r>
            <a:r>
              <a:rPr lang="en-US" sz="1800" dirty="0"/>
              <a:t>lies or spreading rumors about a person's sex life. </a:t>
            </a:r>
          </a:p>
          <a:p>
            <a:pPr lvl="1"/>
            <a:r>
              <a:rPr lang="en-US" sz="1800" dirty="0" smtClean="0"/>
              <a:t>Non-Verbal: </a:t>
            </a:r>
            <a:r>
              <a:rPr lang="en-US" sz="1800" dirty="0"/>
              <a:t> </a:t>
            </a:r>
            <a:r>
              <a:rPr lang="en-US" sz="1800" dirty="0" smtClean="0"/>
              <a:t>looking </a:t>
            </a:r>
            <a:r>
              <a:rPr lang="en-US" sz="1800" dirty="0"/>
              <a:t>a person up and down (elevator eyes); </a:t>
            </a:r>
            <a:r>
              <a:rPr lang="en-US" sz="1800" dirty="0" smtClean="0"/>
              <a:t>staring </a:t>
            </a:r>
            <a:r>
              <a:rPr lang="en-US" sz="1800" dirty="0"/>
              <a:t>at someone</a:t>
            </a:r>
            <a:r>
              <a:rPr lang="en-US" sz="1800" dirty="0" smtClean="0"/>
              <a:t>; blocking </a:t>
            </a:r>
            <a:r>
              <a:rPr lang="en-US" sz="1800" dirty="0"/>
              <a:t>a person's path; </a:t>
            </a:r>
            <a:r>
              <a:rPr lang="en-US" sz="1800" dirty="0" smtClean="0"/>
              <a:t>following </a:t>
            </a:r>
            <a:r>
              <a:rPr lang="en-US" sz="1800" dirty="0"/>
              <a:t>the person</a:t>
            </a:r>
            <a:r>
              <a:rPr lang="en-US" sz="1800" dirty="0" smtClean="0"/>
              <a:t>; giving </a:t>
            </a:r>
            <a:r>
              <a:rPr lang="en-US" sz="1800" dirty="0"/>
              <a:t>personal gifts</a:t>
            </a:r>
            <a:r>
              <a:rPr lang="en-US" sz="1800" dirty="0" smtClean="0"/>
              <a:t>; displaying </a:t>
            </a:r>
            <a:r>
              <a:rPr lang="en-US" sz="1800" dirty="0"/>
              <a:t>sexually suggestive visuals; </a:t>
            </a:r>
            <a:r>
              <a:rPr lang="en-US" sz="1800" dirty="0" smtClean="0"/>
              <a:t>making </a:t>
            </a:r>
            <a:r>
              <a:rPr lang="en-US" sz="1800" dirty="0"/>
              <a:t>facial expressions such as winking, throwing kisses, or licking lips</a:t>
            </a:r>
            <a:r>
              <a:rPr lang="en-US" sz="1800" dirty="0" smtClean="0"/>
              <a:t>; making </a:t>
            </a:r>
            <a:r>
              <a:rPr lang="en-US" sz="1800" dirty="0"/>
              <a:t>sexual gestures with hands or through body movements. </a:t>
            </a:r>
          </a:p>
          <a:p>
            <a:endParaRPr lang="en-US" dirty="0"/>
          </a:p>
        </p:txBody>
      </p:sp>
    </p:spTree>
    <p:extLst>
      <p:ext uri="{BB962C8B-B14F-4D97-AF65-F5344CB8AC3E}">
        <p14:creationId xmlns:p14="http://schemas.microsoft.com/office/powerpoint/2010/main" val="218080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sexual harassment </a:t>
            </a:r>
          </a:p>
        </p:txBody>
      </p:sp>
      <p:sp>
        <p:nvSpPr>
          <p:cNvPr id="3" name="Content Placeholder 2"/>
          <p:cNvSpPr>
            <a:spLocks noGrp="1"/>
          </p:cNvSpPr>
          <p:nvPr>
            <p:ph idx="1"/>
          </p:nvPr>
        </p:nvSpPr>
        <p:spPr>
          <a:xfrm>
            <a:off x="677334" y="1453243"/>
            <a:ext cx="8596668" cy="4588119"/>
          </a:xfrm>
        </p:spPr>
        <p:txBody>
          <a:bodyPr/>
          <a:lstStyle/>
          <a:p>
            <a:pPr lvl="1"/>
            <a:r>
              <a:rPr lang="en-US" sz="2000" dirty="0"/>
              <a:t>Physical </a:t>
            </a:r>
          </a:p>
          <a:p>
            <a:pPr lvl="2"/>
            <a:r>
              <a:rPr lang="en-US" sz="2000" dirty="0"/>
              <a:t> </a:t>
            </a:r>
            <a:r>
              <a:rPr lang="en-US" sz="2000" dirty="0" smtClean="0"/>
              <a:t>pulling </a:t>
            </a:r>
            <a:r>
              <a:rPr lang="en-US" sz="2000" dirty="0"/>
              <a:t>a woman’s bra strap; </a:t>
            </a:r>
          </a:p>
          <a:p>
            <a:pPr lvl="2"/>
            <a:r>
              <a:rPr lang="en-US" sz="2000" dirty="0"/>
              <a:t>grabbing someone’s hand; </a:t>
            </a:r>
          </a:p>
          <a:p>
            <a:pPr lvl="2"/>
            <a:r>
              <a:rPr lang="en-US" sz="2000" dirty="0"/>
              <a:t>giving a massage around the neck or shoulders; </a:t>
            </a:r>
          </a:p>
          <a:p>
            <a:pPr lvl="2"/>
            <a:r>
              <a:rPr lang="en-US" sz="2000" dirty="0"/>
              <a:t>touching the person's clothing, hair or body; </a:t>
            </a:r>
          </a:p>
          <a:p>
            <a:pPr lvl="2"/>
            <a:r>
              <a:rPr lang="en-US" sz="2000" dirty="0"/>
              <a:t>hanging around a person; </a:t>
            </a:r>
          </a:p>
          <a:p>
            <a:pPr lvl="2"/>
            <a:r>
              <a:rPr lang="en-US" sz="2000" dirty="0"/>
              <a:t>hugging, kissing, patting or stroking; </a:t>
            </a:r>
          </a:p>
          <a:p>
            <a:pPr lvl="2"/>
            <a:r>
              <a:rPr lang="en-US" sz="2000" dirty="0"/>
              <a:t>touching or rubbing oneself sexually around another person; </a:t>
            </a:r>
          </a:p>
          <a:p>
            <a:pPr lvl="2"/>
            <a:r>
              <a:rPr lang="en-US" sz="2000" dirty="0"/>
              <a:t>brushing up against a person; </a:t>
            </a:r>
          </a:p>
          <a:p>
            <a:pPr lvl="2"/>
            <a:r>
              <a:rPr lang="en-US" sz="2000" dirty="0"/>
              <a:t>standing in a person’s personal space. </a:t>
            </a:r>
          </a:p>
          <a:p>
            <a:endParaRPr lang="en-US" dirty="0"/>
          </a:p>
        </p:txBody>
      </p:sp>
    </p:spTree>
    <p:extLst>
      <p:ext uri="{BB962C8B-B14F-4D97-AF65-F5344CB8AC3E}">
        <p14:creationId xmlns:p14="http://schemas.microsoft.com/office/powerpoint/2010/main" val="361778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3014"/>
          </a:xfrm>
        </p:spPr>
        <p:txBody>
          <a:bodyPr/>
          <a:lstStyle/>
          <a:p>
            <a:r>
              <a:rPr lang="en-US" dirty="0"/>
              <a:t>Welcome or unwelcome </a:t>
            </a:r>
            <a:r>
              <a:rPr lang="en-US" dirty="0" smtClean="0"/>
              <a:t>conduct?</a:t>
            </a:r>
            <a:endParaRPr lang="en-US" dirty="0"/>
          </a:p>
        </p:txBody>
      </p:sp>
      <p:sp>
        <p:nvSpPr>
          <p:cNvPr id="3" name="Content Placeholder 2"/>
          <p:cNvSpPr>
            <a:spLocks noGrp="1"/>
          </p:cNvSpPr>
          <p:nvPr>
            <p:ph idx="1"/>
          </p:nvPr>
        </p:nvSpPr>
        <p:spPr>
          <a:xfrm>
            <a:off x="677334" y="1322615"/>
            <a:ext cx="8596668" cy="4718748"/>
          </a:xfrm>
        </p:spPr>
        <p:txBody>
          <a:bodyPr/>
          <a:lstStyle/>
          <a:p>
            <a:pPr lvl="1"/>
            <a:r>
              <a:rPr lang="en-US" sz="1800" dirty="0"/>
              <a:t>Only unwelcome conduct is unlawful harassment. </a:t>
            </a:r>
          </a:p>
          <a:p>
            <a:pPr lvl="1"/>
            <a:r>
              <a:rPr lang="en-US" sz="1800" dirty="0"/>
              <a:t>Consensual dating, joking and touching, and teasing, for example, are not harassment if the behavior is not unwelcome or offensive to the persons on the receiving end of the conduct or the persons witnessing it. </a:t>
            </a:r>
          </a:p>
          <a:p>
            <a:pPr lvl="1"/>
            <a:r>
              <a:rPr lang="en-US" sz="1800" dirty="0"/>
              <a:t>Some sexual advances ("come here babe and give me some of that") or comments (“I want fuck you”) are so crude and blatant that the conduct itself shows its </a:t>
            </a:r>
            <a:r>
              <a:rPr lang="en-US" sz="1800" dirty="0" err="1"/>
              <a:t>unwelcomeness</a:t>
            </a:r>
            <a:r>
              <a:rPr lang="en-US" sz="1800" dirty="0"/>
              <a:t>. </a:t>
            </a:r>
            <a:endParaRPr lang="en-US" sz="1800" dirty="0" smtClean="0"/>
          </a:p>
          <a:p>
            <a:pPr lvl="1"/>
            <a:r>
              <a:rPr lang="en-US" sz="1800" dirty="0" smtClean="0"/>
              <a:t>Some </a:t>
            </a:r>
            <a:r>
              <a:rPr lang="en-US" sz="1800" dirty="0"/>
              <a:t>indications that behavior is </a:t>
            </a:r>
            <a:r>
              <a:rPr lang="en-US" sz="1800" dirty="0" smtClean="0"/>
              <a:t>unwelcome: </a:t>
            </a:r>
          </a:p>
          <a:p>
            <a:pPr lvl="2"/>
            <a:r>
              <a:rPr lang="en-US" sz="1800" dirty="0" smtClean="0"/>
              <a:t>Outright rejection</a:t>
            </a:r>
          </a:p>
          <a:p>
            <a:pPr lvl="2"/>
            <a:r>
              <a:rPr lang="en-US" sz="1800" dirty="0" smtClean="0"/>
              <a:t>Ambiguous rejection</a:t>
            </a:r>
          </a:p>
          <a:p>
            <a:pPr lvl="2"/>
            <a:r>
              <a:rPr lang="en-US" sz="1800" dirty="0" smtClean="0"/>
              <a:t>Soured or past romance</a:t>
            </a:r>
          </a:p>
          <a:p>
            <a:pPr lvl="2"/>
            <a:r>
              <a:rPr lang="en-US" sz="1800" dirty="0" smtClean="0"/>
              <a:t>Mixed signals</a:t>
            </a:r>
            <a:endParaRPr lang="en-US" sz="1800" dirty="0"/>
          </a:p>
          <a:p>
            <a:r>
              <a:rPr lang="en-US" dirty="0"/>
              <a:t> </a:t>
            </a:r>
          </a:p>
          <a:p>
            <a:endParaRPr lang="en-US" dirty="0"/>
          </a:p>
        </p:txBody>
      </p:sp>
    </p:spTree>
    <p:extLst>
      <p:ext uri="{BB962C8B-B14F-4D97-AF65-F5344CB8AC3E}">
        <p14:creationId xmlns:p14="http://schemas.microsoft.com/office/powerpoint/2010/main" val="4123941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29" y="609600"/>
            <a:ext cx="10466614" cy="794657"/>
          </a:xfrm>
        </p:spPr>
        <p:txBody>
          <a:bodyPr>
            <a:normAutofit fontScale="90000"/>
          </a:bodyPr>
          <a:lstStyle/>
          <a:p>
            <a:r>
              <a:rPr lang="en-US" dirty="0" smtClean="0"/>
              <a:t>You should clearly show </a:t>
            </a:r>
            <a:r>
              <a:rPr lang="en-US" dirty="0"/>
              <a:t>that the conduct is unwelcome</a:t>
            </a:r>
            <a:br>
              <a:rPr lang="en-US" dirty="0"/>
            </a:br>
            <a:endParaRPr lang="en-US" dirty="0"/>
          </a:p>
        </p:txBody>
      </p:sp>
      <p:sp>
        <p:nvSpPr>
          <p:cNvPr id="3" name="Content Placeholder 2"/>
          <p:cNvSpPr>
            <a:spLocks noGrp="1"/>
          </p:cNvSpPr>
          <p:nvPr>
            <p:ph idx="1"/>
          </p:nvPr>
        </p:nvSpPr>
        <p:spPr>
          <a:xfrm>
            <a:off x="677334" y="1208315"/>
            <a:ext cx="9495366" cy="4931228"/>
          </a:xfrm>
        </p:spPr>
        <p:txBody>
          <a:bodyPr>
            <a:normAutofit/>
          </a:bodyPr>
          <a:lstStyle/>
          <a:p>
            <a:pPr marL="0" indent="0">
              <a:buNone/>
            </a:pPr>
            <a:r>
              <a:rPr lang="en-US" dirty="0"/>
              <a:t> </a:t>
            </a:r>
            <a:endParaRPr lang="en-US" sz="2000" dirty="0" smtClean="0"/>
          </a:p>
          <a:p>
            <a:pPr lvl="2"/>
            <a:r>
              <a:rPr lang="en-US" sz="2000" dirty="0" smtClean="0"/>
              <a:t>Use strong body language. Look the harasser in the eyes; speak in a strong, clear voice. Show assertiveness and strength through your voice, facial expressions, and body language.</a:t>
            </a:r>
          </a:p>
          <a:p>
            <a:pPr lvl="2"/>
            <a:r>
              <a:rPr lang="en-US" sz="2000" dirty="0" smtClean="0"/>
              <a:t>Project </a:t>
            </a:r>
            <a:r>
              <a:rPr lang="en-US" sz="2000" dirty="0"/>
              <a:t>confidence and calm. Even if you do not feel that way, it is important to appear calm, serious, and confident.</a:t>
            </a:r>
          </a:p>
          <a:p>
            <a:pPr lvl="2"/>
            <a:r>
              <a:rPr lang="en-US" sz="2000" dirty="0"/>
              <a:t>Do not apologize, make an excuse, or ask a question. You do not need to say sorry for how you feel or what you want. Be firm.</a:t>
            </a:r>
          </a:p>
          <a:p>
            <a:pPr lvl="2"/>
            <a:r>
              <a:rPr lang="en-US" sz="2000" dirty="0"/>
              <a:t>Do not respond to diversions, questions, threats, blaming, or guilt-tripping. Stay on your own agenda. Stick to your point. Repeat your statement or leave.</a:t>
            </a:r>
          </a:p>
          <a:p>
            <a:pPr lvl="2"/>
            <a:r>
              <a:rPr lang="en-US" sz="2000" dirty="0"/>
              <a:t>Decide when you’re done. Success is how you define it. If you said what you needed to say and you’re ready to leave, do so.</a:t>
            </a:r>
          </a:p>
          <a:p>
            <a:endParaRPr lang="en-US" sz="2000" dirty="0"/>
          </a:p>
        </p:txBody>
      </p:sp>
    </p:spTree>
    <p:extLst>
      <p:ext uri="{BB962C8B-B14F-4D97-AF65-F5344CB8AC3E}">
        <p14:creationId xmlns:p14="http://schemas.microsoft.com/office/powerpoint/2010/main" val="1517110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3643"/>
          </a:xfrm>
        </p:spPr>
        <p:txBody>
          <a:bodyPr>
            <a:normAutofit fontScale="90000"/>
          </a:bodyPr>
          <a:lstStyle/>
          <a:p>
            <a:r>
              <a:rPr lang="en-US" dirty="0"/>
              <a:t>Ten things to say to stop a harasser</a:t>
            </a:r>
            <a:br>
              <a:rPr lang="en-US" dirty="0"/>
            </a:br>
            <a:endParaRPr lang="en-US" dirty="0"/>
          </a:p>
        </p:txBody>
      </p:sp>
      <p:sp>
        <p:nvSpPr>
          <p:cNvPr id="3" name="Content Placeholder 2"/>
          <p:cNvSpPr>
            <a:spLocks noGrp="1"/>
          </p:cNvSpPr>
          <p:nvPr>
            <p:ph idx="1"/>
          </p:nvPr>
        </p:nvSpPr>
        <p:spPr>
          <a:xfrm>
            <a:off x="677333" y="1306286"/>
            <a:ext cx="10213823" cy="5208813"/>
          </a:xfrm>
        </p:spPr>
        <p:txBody>
          <a:bodyPr>
            <a:normAutofit fontScale="92500" lnSpcReduction="10000"/>
          </a:bodyPr>
          <a:lstStyle/>
          <a:p>
            <a:pPr marL="293688" lvl="2"/>
            <a:r>
              <a:rPr lang="en-US" sz="1800" dirty="0"/>
              <a:t>Name the behavior and state that it is </a:t>
            </a:r>
            <a:r>
              <a:rPr lang="en-US" sz="1800" dirty="0" smtClean="0"/>
              <a:t>wrong “</a:t>
            </a:r>
            <a:r>
              <a:rPr lang="en-US" sz="1800" dirty="0"/>
              <a:t>Do not whistle at me, that is harassment,” or “Do not touch my butt, that is sexual harassment.”</a:t>
            </a:r>
          </a:p>
          <a:p>
            <a:pPr marL="293688" lvl="2"/>
            <a:r>
              <a:rPr lang="en-US" sz="1800" dirty="0"/>
              <a:t>Say exactly what you </a:t>
            </a:r>
            <a:r>
              <a:rPr lang="en-US" sz="1800" dirty="0" smtClean="0"/>
              <a:t>want “</a:t>
            </a:r>
            <a:r>
              <a:rPr lang="en-US" sz="1800" dirty="0"/>
              <a:t>move away from me,” “stop touching me,” or “go stand over there.”</a:t>
            </a:r>
          </a:p>
          <a:p>
            <a:pPr marL="293688" lvl="2"/>
            <a:r>
              <a:rPr lang="en-US" sz="1800" dirty="0"/>
              <a:t>Make an all-purpose anti-harassment statement, such as: “Stop harassing people. I don’t like it</a:t>
            </a:r>
            <a:r>
              <a:rPr lang="en-US" sz="1800" dirty="0" smtClean="0"/>
              <a:t>.</a:t>
            </a:r>
            <a:endParaRPr lang="en-US" sz="1800" dirty="0"/>
          </a:p>
          <a:p>
            <a:pPr marL="293688" lvl="2"/>
            <a:r>
              <a:rPr lang="en-US" sz="1800" dirty="0"/>
              <a:t>Turn what they say or do around into a joke or make a clever statement in response. </a:t>
            </a:r>
            <a:r>
              <a:rPr lang="en-US" sz="1800" dirty="0" smtClean="0"/>
              <a:t>“</a:t>
            </a:r>
            <a:r>
              <a:rPr lang="en-US" sz="1800" dirty="0"/>
              <a:t>Congratulations, is that the first time you’ve ever touched a woman</a:t>
            </a:r>
            <a:r>
              <a:rPr lang="en-US" sz="1800" dirty="0" smtClean="0"/>
              <a:t>?”</a:t>
            </a:r>
            <a:endParaRPr lang="en-US" sz="1800" dirty="0"/>
          </a:p>
          <a:p>
            <a:pPr marL="293688" lvl="2"/>
            <a:r>
              <a:rPr lang="en-US" sz="1800" dirty="0"/>
              <a:t>Use an A-B-C statement (and be very concrete about A and C): </a:t>
            </a:r>
            <a:r>
              <a:rPr lang="en-US" sz="1800" dirty="0" smtClean="0"/>
              <a:t>“</a:t>
            </a:r>
            <a:r>
              <a:rPr lang="en-US" sz="1800" dirty="0"/>
              <a:t>When you make kissing noises at me it makes me feel uncomfortable. I want you to say, ‘Hello, ma’am,’ from now on if you want to talk to me.”</a:t>
            </a:r>
          </a:p>
          <a:p>
            <a:pPr marL="293688" lvl="2"/>
            <a:r>
              <a:rPr lang="en-US" sz="1800" dirty="0"/>
              <a:t>Identify the perpetrator: “Man in the yellow shirt, stop touching me.” </a:t>
            </a:r>
            <a:endParaRPr lang="en-US" sz="1800" dirty="0" smtClean="0"/>
          </a:p>
          <a:p>
            <a:pPr marL="293688" lvl="2"/>
            <a:r>
              <a:rPr lang="en-US" sz="1800" dirty="0" smtClean="0"/>
              <a:t>Attack </a:t>
            </a:r>
            <a:r>
              <a:rPr lang="en-US" sz="1800" dirty="0"/>
              <a:t>the behavior, not the person. </a:t>
            </a:r>
            <a:r>
              <a:rPr lang="en-US" sz="1800" dirty="0" smtClean="0"/>
              <a:t>“</a:t>
            </a:r>
            <a:r>
              <a:rPr lang="en-US" sz="1800" dirty="0"/>
              <a:t>You are standing too </a:t>
            </a:r>
            <a:r>
              <a:rPr lang="en-US" sz="1800" dirty="0" smtClean="0"/>
              <a:t>close to me” </a:t>
            </a:r>
            <a:r>
              <a:rPr lang="en-US" sz="1800" dirty="0"/>
              <a:t>rather than blaming them as a person (“You are such a jerk”).</a:t>
            </a:r>
          </a:p>
          <a:p>
            <a:pPr marL="293688" lvl="2"/>
            <a:r>
              <a:rPr lang="en-US" sz="1800" dirty="0" smtClean="0"/>
              <a:t>Ask </a:t>
            </a:r>
            <a:r>
              <a:rPr lang="en-US" sz="1800" dirty="0"/>
              <a:t>a Socratic question such as, “That’s so interesting – can you explain why you think you can put your hand on my leg?”</a:t>
            </a:r>
          </a:p>
          <a:p>
            <a:pPr marL="293688" lvl="2"/>
            <a:r>
              <a:rPr lang="en-US" sz="1800" dirty="0"/>
              <a:t>Get a notebook and write in bold letters on the cover “Sexual Harassment.” Take out the notebook when you are </a:t>
            </a:r>
            <a:r>
              <a:rPr lang="en-US" sz="1800" dirty="0" smtClean="0"/>
              <a:t>harassed.</a:t>
            </a:r>
            <a:endParaRPr lang="en-US" sz="1800" dirty="0"/>
          </a:p>
          <a:p>
            <a:endParaRPr lang="en-US" dirty="0"/>
          </a:p>
        </p:txBody>
      </p:sp>
    </p:spTree>
    <p:extLst>
      <p:ext uri="{BB962C8B-B14F-4D97-AF65-F5344CB8AC3E}">
        <p14:creationId xmlns:p14="http://schemas.microsoft.com/office/powerpoint/2010/main" val="557799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TotalTime>
  <Words>1379</Words>
  <Application>Microsoft Office PowerPoint</Application>
  <PresentationFormat>Widescreen</PresentationFormat>
  <Paragraphs>120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Sexual Harassment: What to do if it happens to you  </vt:lpstr>
      <vt:lpstr>Harassment is a form of discrimination. </vt:lpstr>
      <vt:lpstr>When does obnoxious conduct turn into illegal harassment?  </vt:lpstr>
      <vt:lpstr>To assess whether a hostile environment exists, look at these factors: </vt:lpstr>
      <vt:lpstr>Examples of sexual harassment </vt:lpstr>
      <vt:lpstr>Examples of sexual harassment </vt:lpstr>
      <vt:lpstr>Welcome or unwelcome conduct?</vt:lpstr>
      <vt:lpstr>You should clearly show that the conduct is unwelcome </vt:lpstr>
      <vt:lpstr>Ten things to say to stop a harasser </vt:lpstr>
      <vt:lpstr>Retaliation is Prohibited</vt:lpstr>
      <vt:lpstr>Tips for dealing with harassment   </vt:lpstr>
      <vt:lpstr>Tips for dealing with harassment: Report the harassment</vt:lpstr>
      <vt:lpstr>What if the harassment continues after it is reported?</vt:lpstr>
      <vt:lpstr>Investigation of harassment complaints. What can you expect?  </vt:lpstr>
      <vt:lpstr>Confidentiality – What can you expect? </vt:lpstr>
      <vt:lpstr>Awkwardness. Will I have to deal with that? </vt:lpstr>
      <vt:lpstr>Questions? Questions? Questions? Questions? Questions? Questions? </vt:lpstr>
    </vt:vector>
  </TitlesOfParts>
  <Company>Cleveland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Legal Side of Sexual Harassment</dc:title>
  <dc:creator>Rachel E Lutner</dc:creator>
  <cp:lastModifiedBy>Rachel Lutner</cp:lastModifiedBy>
  <cp:revision>8</cp:revision>
  <cp:lastPrinted>2018-03-21T17:57:05Z</cp:lastPrinted>
  <dcterms:created xsi:type="dcterms:W3CDTF">2018-03-21T17:13:45Z</dcterms:created>
  <dcterms:modified xsi:type="dcterms:W3CDTF">2019-01-14T20:16:28Z</dcterms:modified>
</cp:coreProperties>
</file>