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3"/>
  </p:sldMasterIdLst>
  <p:notesMasterIdLst>
    <p:notesMasterId r:id="rId5"/>
  </p:notesMasterIdLst>
  <p:sldIdLst>
    <p:sldId id="256" r:id="rId4"/>
  </p:sldIdLst>
  <p:sldSz cx="43891200" cy="351028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61"/>
    <p:restoredTop sz="94686"/>
  </p:normalViewPr>
  <p:slideViewPr>
    <p:cSldViewPr snapToGrid="0">
      <p:cViewPr varScale="1">
        <p:scale>
          <a:sx n="48" d="100"/>
          <a:sy n="48" d="100"/>
        </p:scale>
        <p:origin x="3976" y="2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openxmlformats.org/officeDocument/2006/relationships/customXml" Target="../customXml/item3.xml"/><Relationship Id="rId5" Type="http://schemas.openxmlformats.org/officeDocument/2006/relationships/notesMaster" Target="notesMasters/notesMaster1.xml"/><Relationship Id="rId10"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mra  Dervisevic" userId="S::2747353@vikes.csuohio.edu::ce26fc9d-b6ab-4a9b-9799-e2694f255386" providerId="AD" clId="Web-{7FD45603-F7A9-4F7E-AF90-0843079488DA}"/>
    <pc:docChg chg="modSld">
      <pc:chgData name="Semra  Dervisevic" userId="S::2747353@vikes.csuohio.edu::ce26fc9d-b6ab-4a9b-9799-e2694f255386" providerId="AD" clId="Web-{7FD45603-F7A9-4F7E-AF90-0843079488DA}" dt="2022-08-06T14:28:33.723" v="3" actId="20577"/>
      <pc:docMkLst>
        <pc:docMk/>
      </pc:docMkLst>
      <pc:sldChg chg="modSp">
        <pc:chgData name="Semra  Dervisevic" userId="S::2747353@vikes.csuohio.edu::ce26fc9d-b6ab-4a9b-9799-e2694f255386" providerId="AD" clId="Web-{7FD45603-F7A9-4F7E-AF90-0843079488DA}" dt="2022-08-06T14:28:33.723" v="3" actId="20577"/>
        <pc:sldMkLst>
          <pc:docMk/>
          <pc:sldMk cId="0" sldId="256"/>
        </pc:sldMkLst>
        <pc:spChg chg="mod">
          <ac:chgData name="Semra  Dervisevic" userId="S::2747353@vikes.csuohio.edu::ce26fc9d-b6ab-4a9b-9799-e2694f255386" providerId="AD" clId="Web-{7FD45603-F7A9-4F7E-AF90-0843079488DA}" dt="2022-08-06T14:28:33.723" v="3" actId="20577"/>
          <ac:spMkLst>
            <pc:docMk/>
            <pc:sldMk cId="0" sldId="256"/>
            <ac:spMk id="105" creationId="{00000000-0000-0000-0000-000000000000}"/>
          </ac:spMkLst>
        </pc:spChg>
      </pc:sldChg>
    </pc:docChg>
  </pc:docChgLst>
  <pc:docChgLst>
    <pc:chgData name="Angel L Reyes-Rodriguez" userId="9c18bec1-f793-4b97-ae27-970a203ca99e" providerId="ADAL" clId="{037FB1F9-5B16-5140-9CD3-40765836E09C}"/>
    <pc:docChg chg="custSel modSld">
      <pc:chgData name="Angel L Reyes-Rodriguez" userId="9c18bec1-f793-4b97-ae27-970a203ca99e" providerId="ADAL" clId="{037FB1F9-5B16-5140-9CD3-40765836E09C}" dt="2022-08-08T16:46:47.770" v="9" actId="20577"/>
      <pc:docMkLst>
        <pc:docMk/>
      </pc:docMkLst>
      <pc:sldChg chg="modSp mod">
        <pc:chgData name="Angel L Reyes-Rodriguez" userId="9c18bec1-f793-4b97-ae27-970a203ca99e" providerId="ADAL" clId="{037FB1F9-5B16-5140-9CD3-40765836E09C}" dt="2022-08-08T16:46:47.770" v="9" actId="20577"/>
        <pc:sldMkLst>
          <pc:docMk/>
          <pc:sldMk cId="0" sldId="256"/>
        </pc:sldMkLst>
        <pc:spChg chg="mod">
          <ac:chgData name="Angel L Reyes-Rodriguez" userId="9c18bec1-f793-4b97-ae27-970a203ca99e" providerId="ADAL" clId="{037FB1F9-5B16-5140-9CD3-40765836E09C}" dt="2022-08-08T16:46:47.770" v="9" actId="20577"/>
          <ac:spMkLst>
            <pc:docMk/>
            <pc:sldMk cId="0" sldId="256"/>
            <ac:spMk id="105" creationId="{00000000-0000-0000-0000-000000000000}"/>
          </ac:spMkLst>
        </pc:spChg>
        <pc:spChg chg="mod">
          <ac:chgData name="Angel L Reyes-Rodriguez" userId="9c18bec1-f793-4b97-ae27-970a203ca99e" providerId="ADAL" clId="{037FB1F9-5B16-5140-9CD3-40765836E09C}" dt="2022-08-08T16:46:27.673" v="0" actId="20577"/>
          <ac:spMkLst>
            <pc:docMk/>
            <pc:sldMk cId="0" sldId="256"/>
            <ac:spMk id="11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Calibri"/>
      </a:defRPr>
    </a:lvl1pPr>
    <a:lvl2pPr indent="228600" defTabSz="457200" latinLnBrk="0">
      <a:defRPr sz="1200">
        <a:latin typeface="+mj-lt"/>
        <a:ea typeface="+mj-ea"/>
        <a:cs typeface="+mj-cs"/>
        <a:sym typeface="Calibri"/>
      </a:defRPr>
    </a:lvl2pPr>
    <a:lvl3pPr indent="457200" defTabSz="457200" latinLnBrk="0">
      <a:defRPr sz="1200">
        <a:latin typeface="+mj-lt"/>
        <a:ea typeface="+mj-ea"/>
        <a:cs typeface="+mj-cs"/>
        <a:sym typeface="Calibri"/>
      </a:defRPr>
    </a:lvl3pPr>
    <a:lvl4pPr indent="685800" defTabSz="457200" latinLnBrk="0">
      <a:defRPr sz="1200">
        <a:latin typeface="+mj-lt"/>
        <a:ea typeface="+mj-ea"/>
        <a:cs typeface="+mj-cs"/>
        <a:sym typeface="Calibri"/>
      </a:defRPr>
    </a:lvl4pPr>
    <a:lvl5pPr indent="914400" defTabSz="457200" latinLnBrk="0">
      <a:defRPr sz="1200">
        <a:latin typeface="+mj-lt"/>
        <a:ea typeface="+mj-ea"/>
        <a:cs typeface="+mj-cs"/>
        <a:sym typeface="Calibri"/>
      </a:defRPr>
    </a:lvl5pPr>
    <a:lvl6pPr indent="1143000" defTabSz="457200" latinLnBrk="0">
      <a:defRPr sz="1200">
        <a:latin typeface="+mj-lt"/>
        <a:ea typeface="+mj-ea"/>
        <a:cs typeface="+mj-cs"/>
        <a:sym typeface="Calibri"/>
      </a:defRPr>
    </a:lvl6pPr>
    <a:lvl7pPr indent="1371600" defTabSz="457200" latinLnBrk="0">
      <a:defRPr sz="1200">
        <a:latin typeface="+mj-lt"/>
        <a:ea typeface="+mj-ea"/>
        <a:cs typeface="+mj-cs"/>
        <a:sym typeface="Calibri"/>
      </a:defRPr>
    </a:lvl7pPr>
    <a:lvl8pPr indent="1600200" defTabSz="457200" latinLnBrk="0">
      <a:defRPr sz="1200">
        <a:latin typeface="+mj-lt"/>
        <a:ea typeface="+mj-ea"/>
        <a:cs typeface="+mj-cs"/>
        <a:sym typeface="Calibri"/>
      </a:defRPr>
    </a:lvl8pPr>
    <a:lvl9pPr indent="1828800" defTabSz="4572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3291840" y="5746394"/>
            <a:ext cx="37307522" cy="12224293"/>
          </a:xfrm>
          <a:prstGeom prst="rect">
            <a:avLst/>
          </a:prstGeom>
        </p:spPr>
        <p:txBody>
          <a:bodyPr anchor="b"/>
          <a:lstStyle>
            <a:lvl1pPr algn="ctr">
              <a:defRPr sz="28800"/>
            </a:lvl1pPr>
          </a:lstStyle>
          <a:p>
            <a:r>
              <a:t>Title Text</a:t>
            </a:r>
          </a:p>
        </p:txBody>
      </p:sp>
      <p:sp>
        <p:nvSpPr>
          <p:cNvPr id="12" name="Body Level One…"/>
          <p:cNvSpPr txBox="1">
            <a:spLocks noGrp="1"/>
          </p:cNvSpPr>
          <p:nvPr>
            <p:ph type="body" sz="quarter" idx="1"/>
          </p:nvPr>
        </p:nvSpPr>
        <p:spPr>
          <a:xfrm>
            <a:off x="5486400" y="18442100"/>
            <a:ext cx="32918400" cy="8477349"/>
          </a:xfrm>
          <a:prstGeom prst="rect">
            <a:avLst/>
          </a:prstGeom>
        </p:spPr>
        <p:txBody>
          <a:bodyPr/>
          <a:lstStyle>
            <a:lvl1pPr marL="0" indent="0" algn="ctr">
              <a:buSzTx/>
              <a:buFontTx/>
              <a:buNone/>
              <a:defRPr sz="11500"/>
            </a:lvl1pPr>
            <a:lvl2pPr marL="0" indent="2194560" algn="ctr">
              <a:buSzTx/>
              <a:buFontTx/>
              <a:buNone/>
              <a:defRPr sz="11500"/>
            </a:lvl2pPr>
            <a:lvl3pPr marL="0" indent="4389120" algn="ctr">
              <a:buSzTx/>
              <a:buFontTx/>
              <a:buNone/>
              <a:defRPr sz="11500"/>
            </a:lvl3pPr>
            <a:lvl4pPr marL="0" indent="6583680" algn="ctr">
              <a:buSzTx/>
              <a:buFontTx/>
              <a:buNone/>
              <a:defRPr sz="11500"/>
            </a:lvl4pPr>
            <a:lvl5pPr marL="0" indent="8778240" algn="ctr">
              <a:buSzTx/>
              <a:buFontTx/>
              <a:buNone/>
              <a:defRPr sz="115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2994661" y="8753708"/>
            <a:ext cx="37856162" cy="14605750"/>
          </a:xfrm>
          <a:prstGeom prst="rect">
            <a:avLst/>
          </a:prstGeom>
        </p:spPr>
        <p:txBody>
          <a:bodyPr anchor="b"/>
          <a:lstStyle>
            <a:lvl1pPr>
              <a:defRPr sz="28800"/>
            </a:lvl1pPr>
          </a:lstStyle>
          <a:p>
            <a:r>
              <a:t>Title Text</a:t>
            </a:r>
          </a:p>
        </p:txBody>
      </p:sp>
      <p:sp>
        <p:nvSpPr>
          <p:cNvPr id="30" name="Body Level One…"/>
          <p:cNvSpPr txBox="1">
            <a:spLocks noGrp="1"/>
          </p:cNvSpPr>
          <p:nvPr>
            <p:ph type="body" sz="quarter" idx="1"/>
          </p:nvPr>
        </p:nvSpPr>
        <p:spPr>
          <a:xfrm>
            <a:off x="2994661" y="23497632"/>
            <a:ext cx="37856162" cy="7680820"/>
          </a:xfrm>
          <a:prstGeom prst="rect">
            <a:avLst/>
          </a:prstGeom>
        </p:spPr>
        <p:txBody>
          <a:bodyPr/>
          <a:lstStyle>
            <a:lvl1pPr marL="0" indent="0">
              <a:buSzTx/>
              <a:buFontTx/>
              <a:buNone/>
              <a:defRPr sz="11500"/>
            </a:lvl1pPr>
            <a:lvl2pPr marL="0" indent="2194560">
              <a:buSzTx/>
              <a:buFontTx/>
              <a:buNone/>
              <a:defRPr sz="11500"/>
            </a:lvl2pPr>
            <a:lvl3pPr marL="0" indent="4389120">
              <a:buSzTx/>
              <a:buFontTx/>
              <a:buNone/>
              <a:defRPr sz="11500"/>
            </a:lvl3pPr>
            <a:lvl4pPr marL="0" indent="6583680">
              <a:buSzTx/>
              <a:buFontTx/>
              <a:buNone/>
              <a:defRPr sz="11500"/>
            </a:lvl4pPr>
            <a:lvl5pPr marL="0" indent="8778240">
              <a:buSzTx/>
              <a:buFontTx/>
              <a:buNone/>
              <a:defRPr sz="11500"/>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3017520" y="9347031"/>
            <a:ext cx="18653761" cy="2227844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3023236" y="1869413"/>
            <a:ext cx="37856162" cy="6786762"/>
          </a:xfrm>
          <a:prstGeom prst="rect">
            <a:avLst/>
          </a:prstGeom>
        </p:spPr>
        <p:txBody>
          <a:bodyPr/>
          <a:lstStyle/>
          <a:p>
            <a:r>
              <a:t>Title Text</a:t>
            </a:r>
          </a:p>
        </p:txBody>
      </p:sp>
      <p:sp>
        <p:nvSpPr>
          <p:cNvPr id="48" name="Body Level One…"/>
          <p:cNvSpPr txBox="1">
            <a:spLocks noGrp="1"/>
          </p:cNvSpPr>
          <p:nvPr>
            <p:ph type="body" sz="quarter" idx="1"/>
          </p:nvPr>
        </p:nvSpPr>
        <p:spPr>
          <a:xfrm>
            <a:off x="3023242" y="8607398"/>
            <a:ext cx="18568033" cy="4218354"/>
          </a:xfrm>
          <a:prstGeom prst="rect">
            <a:avLst/>
          </a:prstGeom>
        </p:spPr>
        <p:txBody>
          <a:bodyPr anchor="b"/>
          <a:lstStyle>
            <a:lvl1pPr marL="0" indent="0">
              <a:buSzTx/>
              <a:buFontTx/>
              <a:buNone/>
              <a:defRPr sz="11500" b="1"/>
            </a:lvl1pPr>
            <a:lvl2pPr marL="0" indent="2194560">
              <a:buSzTx/>
              <a:buFontTx/>
              <a:buNone/>
              <a:defRPr sz="11500" b="1"/>
            </a:lvl2pPr>
            <a:lvl3pPr marL="0" indent="4389120">
              <a:buSzTx/>
              <a:buFontTx/>
              <a:buNone/>
              <a:defRPr sz="11500" b="1"/>
            </a:lvl3pPr>
            <a:lvl4pPr marL="0" indent="6583680">
              <a:buSzTx/>
              <a:buFontTx/>
              <a:buNone/>
              <a:defRPr sz="11500" b="1"/>
            </a:lvl4pPr>
            <a:lvl5pPr marL="0" indent="8778240">
              <a:buSzTx/>
              <a:buFontTx/>
              <a:buNone/>
              <a:defRPr sz="115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22219921" y="8607398"/>
            <a:ext cx="18659477" cy="4218354"/>
          </a:xfrm>
          <a:prstGeom prst="rect">
            <a:avLst/>
          </a:prstGeom>
        </p:spPr>
        <p:txBody>
          <a:bodyPr anchor="b"/>
          <a:lstStyle/>
          <a:p>
            <a:pPr marL="0" indent="0">
              <a:buSzTx/>
              <a:buFontTx/>
              <a:buNone/>
              <a:defRPr sz="115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3023236" y="2340822"/>
            <a:ext cx="14156055" cy="8192876"/>
          </a:xfrm>
          <a:prstGeom prst="rect">
            <a:avLst/>
          </a:prstGeom>
        </p:spPr>
        <p:txBody>
          <a:bodyPr anchor="b"/>
          <a:lstStyle>
            <a:lvl1pPr>
              <a:defRPr sz="15300"/>
            </a:lvl1pPr>
          </a:lstStyle>
          <a:p>
            <a:r>
              <a:t>Title Text</a:t>
            </a:r>
          </a:p>
        </p:txBody>
      </p:sp>
      <p:sp>
        <p:nvSpPr>
          <p:cNvPr id="73" name="Body Level One…"/>
          <p:cNvSpPr txBox="1">
            <a:spLocks noGrp="1"/>
          </p:cNvSpPr>
          <p:nvPr>
            <p:ph type="body" sz="half" idx="1"/>
          </p:nvPr>
        </p:nvSpPr>
        <p:spPr>
          <a:xfrm>
            <a:off x="18659476" y="5055532"/>
            <a:ext cx="22219921" cy="24952510"/>
          </a:xfrm>
          <a:prstGeom prst="rect">
            <a:avLst/>
          </a:prstGeom>
        </p:spPr>
        <p:txBody>
          <a:bodyPr/>
          <a:lstStyle>
            <a:lvl1pPr>
              <a:defRPr sz="15300"/>
            </a:lvl1pPr>
            <a:lvl2pPr marL="3447424" indent="-1252864">
              <a:defRPr sz="15300"/>
            </a:lvl2pPr>
            <a:lvl3pPr marL="5848979" indent="-1459859">
              <a:defRPr sz="15300"/>
            </a:lvl3pPr>
            <a:lvl4pPr marL="8332469" indent="-1748790">
              <a:defRPr sz="15300"/>
            </a:lvl4pPr>
            <a:lvl5pPr marL="10527030" indent="-1748790">
              <a:defRPr sz="153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3023237" y="10533697"/>
            <a:ext cx="14156054" cy="19514979"/>
          </a:xfrm>
          <a:prstGeom prst="rect">
            <a:avLst/>
          </a:prstGeom>
        </p:spPr>
        <p:txBody>
          <a:bodyPr/>
          <a:lstStyle/>
          <a:p>
            <a:pPr marL="0" indent="0">
              <a:buSzTx/>
              <a:buFontTx/>
              <a:buNone/>
              <a:defRPr sz="7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3023236" y="2340822"/>
            <a:ext cx="14156055" cy="8192876"/>
          </a:xfrm>
          <a:prstGeom prst="rect">
            <a:avLst/>
          </a:prstGeom>
        </p:spPr>
        <p:txBody>
          <a:bodyPr anchor="b"/>
          <a:lstStyle>
            <a:lvl1pPr>
              <a:defRPr sz="15300"/>
            </a:lvl1pPr>
          </a:lstStyle>
          <a:p>
            <a:r>
              <a:t>Title Text</a:t>
            </a:r>
          </a:p>
        </p:txBody>
      </p:sp>
      <p:sp>
        <p:nvSpPr>
          <p:cNvPr id="83" name="Picture Placeholder 2"/>
          <p:cNvSpPr>
            <a:spLocks noGrp="1"/>
          </p:cNvSpPr>
          <p:nvPr>
            <p:ph type="pic" sz="half" idx="21"/>
          </p:nvPr>
        </p:nvSpPr>
        <p:spPr>
          <a:xfrm>
            <a:off x="18659476" y="5055532"/>
            <a:ext cx="22219921" cy="24952510"/>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3023236" y="10533697"/>
            <a:ext cx="14156055" cy="19514979"/>
          </a:xfrm>
          <a:prstGeom prst="rect">
            <a:avLst/>
          </a:prstGeom>
        </p:spPr>
        <p:txBody>
          <a:bodyPr/>
          <a:lstStyle>
            <a:lvl1pPr marL="0" indent="0">
              <a:buSzTx/>
              <a:buFontTx/>
              <a:buNone/>
              <a:defRPr sz="7600"/>
            </a:lvl1pPr>
            <a:lvl2pPr marL="0" indent="2194560">
              <a:buSzTx/>
              <a:buFontTx/>
              <a:buNone/>
              <a:defRPr sz="7600"/>
            </a:lvl2pPr>
            <a:lvl3pPr marL="0" indent="4389120">
              <a:buSzTx/>
              <a:buFontTx/>
              <a:buNone/>
              <a:defRPr sz="7600"/>
            </a:lvl3pPr>
            <a:lvl4pPr marL="0" indent="6583680">
              <a:buSzTx/>
              <a:buFontTx/>
              <a:buNone/>
              <a:defRPr sz="7600"/>
            </a:lvl4pPr>
            <a:lvl5pPr marL="0" indent="8778240">
              <a:buSzTx/>
              <a:buFontTx/>
              <a:buNone/>
              <a:defRPr sz="7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3017520" y="1869413"/>
            <a:ext cx="37856161" cy="67867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3017520" y="9347031"/>
            <a:ext cx="37856161" cy="222784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0035741" y="33068295"/>
            <a:ext cx="837938" cy="820674"/>
          </a:xfrm>
          <a:prstGeom prst="rect">
            <a:avLst/>
          </a:prstGeom>
          <a:ln w="12700">
            <a:miter lim="400000"/>
          </a:ln>
        </p:spPr>
        <p:txBody>
          <a:bodyPr wrap="none" lIns="45719" rIns="45719" anchor="ctr">
            <a:spAutoFit/>
          </a:bodyPr>
          <a:lstStyle>
            <a:lvl1pPr algn="r">
              <a:defRPr sz="57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4389120" rtl="0" latinLnBrk="0">
        <a:lnSpc>
          <a:spcPct val="90000"/>
        </a:lnSpc>
        <a:spcBef>
          <a:spcPts val="0"/>
        </a:spcBef>
        <a:spcAft>
          <a:spcPts val="0"/>
        </a:spcAft>
        <a:buClrTx/>
        <a:buSzTx/>
        <a:buFontTx/>
        <a:buNone/>
        <a:tabLst/>
        <a:defRPr sz="21100" b="0" i="0" u="none" strike="noStrike" cap="none" spc="0" baseline="0">
          <a:solidFill>
            <a:srgbClr val="000000"/>
          </a:solidFill>
          <a:uFillTx/>
          <a:latin typeface="Calibri Light"/>
          <a:ea typeface="Calibri Light"/>
          <a:cs typeface="Calibri Light"/>
          <a:sym typeface="Calibri Light"/>
        </a:defRPr>
      </a:lvl1pPr>
      <a:lvl2pPr marL="0" marR="0" indent="0" algn="l" defTabSz="4389120" rtl="0" latinLnBrk="0">
        <a:lnSpc>
          <a:spcPct val="90000"/>
        </a:lnSpc>
        <a:spcBef>
          <a:spcPts val="0"/>
        </a:spcBef>
        <a:spcAft>
          <a:spcPts val="0"/>
        </a:spcAft>
        <a:buClrTx/>
        <a:buSzTx/>
        <a:buFontTx/>
        <a:buNone/>
        <a:tabLst/>
        <a:defRPr sz="21100" b="0" i="0" u="none" strike="noStrike" cap="none" spc="0" baseline="0">
          <a:solidFill>
            <a:srgbClr val="000000"/>
          </a:solidFill>
          <a:uFillTx/>
          <a:latin typeface="Calibri Light"/>
          <a:ea typeface="Calibri Light"/>
          <a:cs typeface="Calibri Light"/>
          <a:sym typeface="Calibri Light"/>
        </a:defRPr>
      </a:lvl2pPr>
      <a:lvl3pPr marL="0" marR="0" indent="0" algn="l" defTabSz="4389120" rtl="0" latinLnBrk="0">
        <a:lnSpc>
          <a:spcPct val="90000"/>
        </a:lnSpc>
        <a:spcBef>
          <a:spcPts val="0"/>
        </a:spcBef>
        <a:spcAft>
          <a:spcPts val="0"/>
        </a:spcAft>
        <a:buClrTx/>
        <a:buSzTx/>
        <a:buFontTx/>
        <a:buNone/>
        <a:tabLst/>
        <a:defRPr sz="21100" b="0" i="0" u="none" strike="noStrike" cap="none" spc="0" baseline="0">
          <a:solidFill>
            <a:srgbClr val="000000"/>
          </a:solidFill>
          <a:uFillTx/>
          <a:latin typeface="Calibri Light"/>
          <a:ea typeface="Calibri Light"/>
          <a:cs typeface="Calibri Light"/>
          <a:sym typeface="Calibri Light"/>
        </a:defRPr>
      </a:lvl3pPr>
      <a:lvl4pPr marL="0" marR="0" indent="0" algn="l" defTabSz="4389120" rtl="0" latinLnBrk="0">
        <a:lnSpc>
          <a:spcPct val="90000"/>
        </a:lnSpc>
        <a:spcBef>
          <a:spcPts val="0"/>
        </a:spcBef>
        <a:spcAft>
          <a:spcPts val="0"/>
        </a:spcAft>
        <a:buClrTx/>
        <a:buSzTx/>
        <a:buFontTx/>
        <a:buNone/>
        <a:tabLst/>
        <a:defRPr sz="21100" b="0" i="0" u="none" strike="noStrike" cap="none" spc="0" baseline="0">
          <a:solidFill>
            <a:srgbClr val="000000"/>
          </a:solidFill>
          <a:uFillTx/>
          <a:latin typeface="Calibri Light"/>
          <a:ea typeface="Calibri Light"/>
          <a:cs typeface="Calibri Light"/>
          <a:sym typeface="Calibri Light"/>
        </a:defRPr>
      </a:lvl4pPr>
      <a:lvl5pPr marL="0" marR="0" indent="0" algn="l" defTabSz="4389120" rtl="0" latinLnBrk="0">
        <a:lnSpc>
          <a:spcPct val="90000"/>
        </a:lnSpc>
        <a:spcBef>
          <a:spcPts val="0"/>
        </a:spcBef>
        <a:spcAft>
          <a:spcPts val="0"/>
        </a:spcAft>
        <a:buClrTx/>
        <a:buSzTx/>
        <a:buFontTx/>
        <a:buNone/>
        <a:tabLst/>
        <a:defRPr sz="21100" b="0" i="0" u="none" strike="noStrike" cap="none" spc="0" baseline="0">
          <a:solidFill>
            <a:srgbClr val="000000"/>
          </a:solidFill>
          <a:uFillTx/>
          <a:latin typeface="Calibri Light"/>
          <a:ea typeface="Calibri Light"/>
          <a:cs typeface="Calibri Light"/>
          <a:sym typeface="Calibri Light"/>
        </a:defRPr>
      </a:lvl5pPr>
      <a:lvl6pPr marL="0" marR="0" indent="0" algn="l" defTabSz="4389120" rtl="0" latinLnBrk="0">
        <a:lnSpc>
          <a:spcPct val="90000"/>
        </a:lnSpc>
        <a:spcBef>
          <a:spcPts val="0"/>
        </a:spcBef>
        <a:spcAft>
          <a:spcPts val="0"/>
        </a:spcAft>
        <a:buClrTx/>
        <a:buSzTx/>
        <a:buFontTx/>
        <a:buNone/>
        <a:tabLst/>
        <a:defRPr sz="21100" b="0" i="0" u="none" strike="noStrike" cap="none" spc="0" baseline="0">
          <a:solidFill>
            <a:srgbClr val="000000"/>
          </a:solidFill>
          <a:uFillTx/>
          <a:latin typeface="Calibri Light"/>
          <a:ea typeface="Calibri Light"/>
          <a:cs typeface="Calibri Light"/>
          <a:sym typeface="Calibri Light"/>
        </a:defRPr>
      </a:lvl6pPr>
      <a:lvl7pPr marL="0" marR="0" indent="0" algn="l" defTabSz="4389120" rtl="0" latinLnBrk="0">
        <a:lnSpc>
          <a:spcPct val="90000"/>
        </a:lnSpc>
        <a:spcBef>
          <a:spcPts val="0"/>
        </a:spcBef>
        <a:spcAft>
          <a:spcPts val="0"/>
        </a:spcAft>
        <a:buClrTx/>
        <a:buSzTx/>
        <a:buFontTx/>
        <a:buNone/>
        <a:tabLst/>
        <a:defRPr sz="21100" b="0" i="0" u="none" strike="noStrike" cap="none" spc="0" baseline="0">
          <a:solidFill>
            <a:srgbClr val="000000"/>
          </a:solidFill>
          <a:uFillTx/>
          <a:latin typeface="Calibri Light"/>
          <a:ea typeface="Calibri Light"/>
          <a:cs typeface="Calibri Light"/>
          <a:sym typeface="Calibri Light"/>
        </a:defRPr>
      </a:lvl7pPr>
      <a:lvl8pPr marL="0" marR="0" indent="0" algn="l" defTabSz="4389120" rtl="0" latinLnBrk="0">
        <a:lnSpc>
          <a:spcPct val="90000"/>
        </a:lnSpc>
        <a:spcBef>
          <a:spcPts val="0"/>
        </a:spcBef>
        <a:spcAft>
          <a:spcPts val="0"/>
        </a:spcAft>
        <a:buClrTx/>
        <a:buSzTx/>
        <a:buFontTx/>
        <a:buNone/>
        <a:tabLst/>
        <a:defRPr sz="21100" b="0" i="0" u="none" strike="noStrike" cap="none" spc="0" baseline="0">
          <a:solidFill>
            <a:srgbClr val="000000"/>
          </a:solidFill>
          <a:uFillTx/>
          <a:latin typeface="Calibri Light"/>
          <a:ea typeface="Calibri Light"/>
          <a:cs typeface="Calibri Light"/>
          <a:sym typeface="Calibri Light"/>
        </a:defRPr>
      </a:lvl8pPr>
      <a:lvl9pPr marL="0" marR="0" indent="0" algn="l" defTabSz="4389120" rtl="0" latinLnBrk="0">
        <a:lnSpc>
          <a:spcPct val="90000"/>
        </a:lnSpc>
        <a:spcBef>
          <a:spcPts val="0"/>
        </a:spcBef>
        <a:spcAft>
          <a:spcPts val="0"/>
        </a:spcAft>
        <a:buClrTx/>
        <a:buSzTx/>
        <a:buFontTx/>
        <a:buNone/>
        <a:tabLst/>
        <a:defRPr sz="21100" b="0" i="0" u="none" strike="noStrike" cap="none" spc="0" baseline="0">
          <a:solidFill>
            <a:srgbClr val="000000"/>
          </a:solidFill>
          <a:uFillTx/>
          <a:latin typeface="Calibri Light"/>
          <a:ea typeface="Calibri Light"/>
          <a:cs typeface="Calibri Light"/>
          <a:sym typeface="Calibri Light"/>
        </a:defRPr>
      </a:lvl9pPr>
    </p:titleStyle>
    <p:bodyStyle>
      <a:lvl1pPr marL="1097280" marR="0" indent="-1097280" algn="l" defTabSz="4389120" rtl="0" latinLnBrk="0">
        <a:lnSpc>
          <a:spcPct val="90000"/>
        </a:lnSpc>
        <a:spcBef>
          <a:spcPts val="4800"/>
        </a:spcBef>
        <a:spcAft>
          <a:spcPts val="0"/>
        </a:spcAft>
        <a:buClrTx/>
        <a:buSzPct val="100000"/>
        <a:buFont typeface="Arial"/>
        <a:buChar char="•"/>
        <a:tabLst/>
        <a:defRPr sz="13400" b="0" i="0" u="none" strike="noStrike" cap="none" spc="0" baseline="0">
          <a:solidFill>
            <a:srgbClr val="000000"/>
          </a:solidFill>
          <a:uFillTx/>
          <a:latin typeface="+mj-lt"/>
          <a:ea typeface="+mj-ea"/>
          <a:cs typeface="+mj-cs"/>
          <a:sym typeface="Calibri"/>
        </a:defRPr>
      </a:lvl1pPr>
      <a:lvl2pPr marL="3473129" marR="0" indent="-1278569" algn="l" defTabSz="4389120" rtl="0" latinLnBrk="0">
        <a:lnSpc>
          <a:spcPct val="90000"/>
        </a:lnSpc>
        <a:spcBef>
          <a:spcPts val="4800"/>
        </a:spcBef>
        <a:spcAft>
          <a:spcPts val="0"/>
        </a:spcAft>
        <a:buClrTx/>
        <a:buSzPct val="100000"/>
        <a:buFont typeface="Arial"/>
        <a:buChar char="•"/>
        <a:tabLst/>
        <a:defRPr sz="13400" b="0" i="0" u="none" strike="noStrike" cap="none" spc="0" baseline="0">
          <a:solidFill>
            <a:srgbClr val="000000"/>
          </a:solidFill>
          <a:uFillTx/>
          <a:latin typeface="+mj-lt"/>
          <a:ea typeface="+mj-ea"/>
          <a:cs typeface="+mj-cs"/>
          <a:sym typeface="Calibri"/>
        </a:defRPr>
      </a:lvl2pPr>
      <a:lvl3pPr marL="5920740" marR="0" indent="-1531620" algn="l" defTabSz="4389120" rtl="0" latinLnBrk="0">
        <a:lnSpc>
          <a:spcPct val="90000"/>
        </a:lnSpc>
        <a:spcBef>
          <a:spcPts val="4800"/>
        </a:spcBef>
        <a:spcAft>
          <a:spcPts val="0"/>
        </a:spcAft>
        <a:buClrTx/>
        <a:buSzPct val="100000"/>
        <a:buFont typeface="Arial"/>
        <a:buChar char="•"/>
        <a:tabLst/>
        <a:defRPr sz="13400" b="0" i="0" u="none" strike="noStrike" cap="none" spc="0" baseline="0">
          <a:solidFill>
            <a:srgbClr val="000000"/>
          </a:solidFill>
          <a:uFillTx/>
          <a:latin typeface="+mj-lt"/>
          <a:ea typeface="+mj-ea"/>
          <a:cs typeface="+mj-cs"/>
          <a:sym typeface="Calibri"/>
        </a:defRPr>
      </a:lvl3pPr>
      <a:lvl4pPr marL="8293395" marR="0" indent="-1709715" algn="l" defTabSz="4389120" rtl="0" latinLnBrk="0">
        <a:lnSpc>
          <a:spcPct val="90000"/>
        </a:lnSpc>
        <a:spcBef>
          <a:spcPts val="4800"/>
        </a:spcBef>
        <a:spcAft>
          <a:spcPts val="0"/>
        </a:spcAft>
        <a:buClrTx/>
        <a:buSzPct val="100000"/>
        <a:buFont typeface="Arial"/>
        <a:buChar char="•"/>
        <a:tabLst/>
        <a:defRPr sz="13400" b="0" i="0" u="none" strike="noStrike" cap="none" spc="0" baseline="0">
          <a:solidFill>
            <a:srgbClr val="000000"/>
          </a:solidFill>
          <a:uFillTx/>
          <a:latin typeface="+mj-lt"/>
          <a:ea typeface="+mj-ea"/>
          <a:cs typeface="+mj-cs"/>
          <a:sym typeface="Calibri"/>
        </a:defRPr>
      </a:lvl4pPr>
      <a:lvl5pPr marL="10487955" marR="0" indent="-1709715" algn="l" defTabSz="4389120" rtl="0" latinLnBrk="0">
        <a:lnSpc>
          <a:spcPct val="90000"/>
        </a:lnSpc>
        <a:spcBef>
          <a:spcPts val="4800"/>
        </a:spcBef>
        <a:spcAft>
          <a:spcPts val="0"/>
        </a:spcAft>
        <a:buClrTx/>
        <a:buSzPct val="100000"/>
        <a:buFont typeface="Arial"/>
        <a:buChar char="•"/>
        <a:tabLst/>
        <a:defRPr sz="13400" b="0" i="0" u="none" strike="noStrike" cap="none" spc="0" baseline="0">
          <a:solidFill>
            <a:srgbClr val="000000"/>
          </a:solidFill>
          <a:uFillTx/>
          <a:latin typeface="+mj-lt"/>
          <a:ea typeface="+mj-ea"/>
          <a:cs typeface="+mj-cs"/>
          <a:sym typeface="Calibri"/>
        </a:defRPr>
      </a:lvl5pPr>
      <a:lvl6pPr marL="12682515" marR="0" indent="-1709715" algn="l" defTabSz="4389120" rtl="0" latinLnBrk="0">
        <a:lnSpc>
          <a:spcPct val="90000"/>
        </a:lnSpc>
        <a:spcBef>
          <a:spcPts val="4800"/>
        </a:spcBef>
        <a:spcAft>
          <a:spcPts val="0"/>
        </a:spcAft>
        <a:buClrTx/>
        <a:buSzPct val="100000"/>
        <a:buFont typeface="Arial"/>
        <a:buChar char="•"/>
        <a:tabLst/>
        <a:defRPr sz="13400" b="0" i="0" u="none" strike="noStrike" cap="none" spc="0" baseline="0">
          <a:solidFill>
            <a:srgbClr val="000000"/>
          </a:solidFill>
          <a:uFillTx/>
          <a:latin typeface="+mj-lt"/>
          <a:ea typeface="+mj-ea"/>
          <a:cs typeface="+mj-cs"/>
          <a:sym typeface="Calibri"/>
        </a:defRPr>
      </a:lvl6pPr>
      <a:lvl7pPr marL="14877074" marR="0" indent="-1709715" algn="l" defTabSz="4389120" rtl="0" latinLnBrk="0">
        <a:lnSpc>
          <a:spcPct val="90000"/>
        </a:lnSpc>
        <a:spcBef>
          <a:spcPts val="4800"/>
        </a:spcBef>
        <a:spcAft>
          <a:spcPts val="0"/>
        </a:spcAft>
        <a:buClrTx/>
        <a:buSzPct val="100000"/>
        <a:buFont typeface="Arial"/>
        <a:buChar char="•"/>
        <a:tabLst/>
        <a:defRPr sz="13400" b="0" i="0" u="none" strike="noStrike" cap="none" spc="0" baseline="0">
          <a:solidFill>
            <a:srgbClr val="000000"/>
          </a:solidFill>
          <a:uFillTx/>
          <a:latin typeface="+mj-lt"/>
          <a:ea typeface="+mj-ea"/>
          <a:cs typeface="+mj-cs"/>
          <a:sym typeface="Calibri"/>
        </a:defRPr>
      </a:lvl7pPr>
      <a:lvl8pPr marL="17071635" marR="0" indent="-1709715" algn="l" defTabSz="4389120" rtl="0" latinLnBrk="0">
        <a:lnSpc>
          <a:spcPct val="90000"/>
        </a:lnSpc>
        <a:spcBef>
          <a:spcPts val="4800"/>
        </a:spcBef>
        <a:spcAft>
          <a:spcPts val="0"/>
        </a:spcAft>
        <a:buClrTx/>
        <a:buSzPct val="100000"/>
        <a:buFont typeface="Arial"/>
        <a:buChar char="•"/>
        <a:tabLst/>
        <a:defRPr sz="13400" b="0" i="0" u="none" strike="noStrike" cap="none" spc="0" baseline="0">
          <a:solidFill>
            <a:srgbClr val="000000"/>
          </a:solidFill>
          <a:uFillTx/>
          <a:latin typeface="+mj-lt"/>
          <a:ea typeface="+mj-ea"/>
          <a:cs typeface="+mj-cs"/>
          <a:sym typeface="Calibri"/>
        </a:defRPr>
      </a:lvl8pPr>
      <a:lvl9pPr marL="19266196" marR="0" indent="-1709715" algn="l" defTabSz="4389120" rtl="0" latinLnBrk="0">
        <a:lnSpc>
          <a:spcPct val="90000"/>
        </a:lnSpc>
        <a:spcBef>
          <a:spcPts val="4800"/>
        </a:spcBef>
        <a:spcAft>
          <a:spcPts val="0"/>
        </a:spcAft>
        <a:buClrTx/>
        <a:buSzPct val="100000"/>
        <a:buFont typeface="Arial"/>
        <a:buChar char="•"/>
        <a:tabLst/>
        <a:defRPr sz="13400" b="0" i="0" u="none" strike="noStrike" cap="none" spc="0" baseline="0">
          <a:solidFill>
            <a:srgbClr val="000000"/>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sz="5700" b="0" i="0" u="none" strike="noStrike" cap="none" spc="0" baseline="0">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5700" b="0" i="0" u="none" strike="noStrike" cap="none" spc="0" baseline="0">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5700" b="0" i="0" u="none" strike="noStrike" cap="none" spc="0" baseline="0">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5700" b="0" i="0" u="none" strike="noStrike" cap="none" spc="0" baseline="0">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5700" b="0" i="0" u="none" strike="noStrike" cap="none" spc="0" baseline="0">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5700" b="0" i="0" u="none" strike="noStrike" cap="none" spc="0" baseline="0">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5700" b="0" i="0" u="none" strike="noStrike" cap="none" spc="0" baseline="0">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5700" b="0" i="0" u="none" strike="noStrike" cap="none" spc="0" baseline="0">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57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Box 8"/>
          <p:cNvSpPr txBox="1"/>
          <p:nvPr/>
        </p:nvSpPr>
        <p:spPr>
          <a:xfrm>
            <a:off x="6446520" y="1568319"/>
            <a:ext cx="31912561" cy="8503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6000" b="1"/>
            </a:pPr>
            <a:r>
              <a:t>The Evolution and Morphological Change of </a:t>
            </a:r>
            <a:r>
              <a:rPr i="1"/>
              <a:t>Keratella cochlearis</a:t>
            </a:r>
          </a:p>
        </p:txBody>
      </p:sp>
      <p:pic>
        <p:nvPicPr>
          <p:cNvPr id="95" name="Picture 2" descr="Picture 2"/>
          <p:cNvPicPr>
            <a:picLocks noChangeAspect="1"/>
          </p:cNvPicPr>
          <p:nvPr/>
        </p:nvPicPr>
        <p:blipFill>
          <a:blip r:embed="rId2"/>
          <a:stretch>
            <a:fillRect/>
          </a:stretch>
        </p:blipFill>
        <p:spPr>
          <a:xfrm>
            <a:off x="1054100" y="1142821"/>
            <a:ext cx="4432300" cy="4500563"/>
          </a:xfrm>
          <a:prstGeom prst="rect">
            <a:avLst/>
          </a:prstGeom>
          <a:ln w="12700">
            <a:miter lim="400000"/>
          </a:ln>
        </p:spPr>
      </p:pic>
      <p:pic>
        <p:nvPicPr>
          <p:cNvPr id="96" name="Picture 10" descr="Picture 10"/>
          <p:cNvPicPr>
            <a:picLocks noChangeAspect="1"/>
          </p:cNvPicPr>
          <p:nvPr/>
        </p:nvPicPr>
        <p:blipFill>
          <a:blip r:embed="rId3"/>
          <a:stretch>
            <a:fillRect/>
          </a:stretch>
        </p:blipFill>
        <p:spPr>
          <a:xfrm>
            <a:off x="35788600" y="1964351"/>
            <a:ext cx="7048500" cy="2857501"/>
          </a:xfrm>
          <a:prstGeom prst="rect">
            <a:avLst/>
          </a:prstGeom>
          <a:ln w="12700">
            <a:miter lim="400000"/>
          </a:ln>
        </p:spPr>
      </p:pic>
      <p:sp>
        <p:nvSpPr>
          <p:cNvPr id="97" name="TextBox 11"/>
          <p:cNvSpPr txBox="1"/>
          <p:nvPr/>
        </p:nvSpPr>
        <p:spPr>
          <a:xfrm>
            <a:off x="6446520" y="2681227"/>
            <a:ext cx="31912561" cy="706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4800" i="1" u="sng"/>
            </a:pPr>
            <a:r>
              <a:t>Dervisevic, Semra</a:t>
            </a:r>
            <a:r>
              <a:rPr u="none"/>
              <a:t>; Tausz, Claudia; Wolin, Julie  </a:t>
            </a:r>
          </a:p>
        </p:txBody>
      </p:sp>
      <p:sp>
        <p:nvSpPr>
          <p:cNvPr id="98" name="TextBox 12"/>
          <p:cNvSpPr txBox="1"/>
          <p:nvPr/>
        </p:nvSpPr>
        <p:spPr>
          <a:xfrm>
            <a:off x="6446520" y="3609468"/>
            <a:ext cx="31912561" cy="706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4800"/>
            </a:lvl1pPr>
          </a:lstStyle>
          <a:p>
            <a:r>
              <a:t>Biological, Geological, &amp; Environmental Science, Cleveland State University, Cleveland, OH</a:t>
            </a:r>
          </a:p>
        </p:txBody>
      </p:sp>
      <p:sp>
        <p:nvSpPr>
          <p:cNvPr id="99" name="TextBox 14"/>
          <p:cNvSpPr txBox="1"/>
          <p:nvPr/>
        </p:nvSpPr>
        <p:spPr>
          <a:xfrm>
            <a:off x="836996" y="7877289"/>
            <a:ext cx="12161521" cy="111665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3600"/>
            </a:pPr>
            <a:r>
              <a:t>Organisms in the phylum Rotifera are vital for freshwater environments; they have a short development time, fast turnover, high production, circulate organic matter, and aid in energy transfer (Li, Cheng, &amp; Chen, 2005). However, they are becoming increasingly difficult to characterize by molecular studies due to cryptic genetic differences that are not reflected in their morphology. This is due to the sensitivity based on responses to environmental parameters such as water temperature and chemical cues from predators (Stemberger &amp; Gilbert 1984, Green 2005). This arises the need to identify the presence and geographic distribution of cryptic species complexes; this study reports findings across the U.S from collected samples by the National Lakes Assessment in 2017. </a:t>
            </a:r>
            <a:r>
              <a:rPr i="1"/>
              <a:t>Keratella cochlearis</a:t>
            </a:r>
            <a:r>
              <a:t> were first isolated from these samples, washed off with TE buffer, had their DNA extracted, and then sent to Functional Biosciences for their DNA to be amplified through a PCR and then Sanger sequenced. The expected results include that those sites with higher densities and larger shapes to have undergo evolution and thus have more abundant cryptic species complexes present (Chen et al., 2012). </a:t>
            </a:r>
          </a:p>
        </p:txBody>
      </p:sp>
      <p:sp>
        <p:nvSpPr>
          <p:cNvPr id="100" name="TextBox 15"/>
          <p:cNvSpPr txBox="1"/>
          <p:nvPr/>
        </p:nvSpPr>
        <p:spPr>
          <a:xfrm>
            <a:off x="28771589" y="16489210"/>
            <a:ext cx="13993890" cy="1386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800" b="1"/>
            </a:pPr>
            <a:r>
              <a:t>Figure 2. The distribution of </a:t>
            </a:r>
            <a:r>
              <a:rPr i="1"/>
              <a:t>K. cochlearis</a:t>
            </a:r>
            <a:r>
              <a:t> in the nine ecoregions of the U.S. </a:t>
            </a:r>
          </a:p>
          <a:p>
            <a:pPr>
              <a:defRPr sz="2800"/>
            </a:pPr>
            <a:r>
              <a:t>The points are representative of where the samples were taken. The size of the point represents the biomass of the sample, in micrograms of dry weight per liter (from Tausz et al., 2019).</a:t>
            </a:r>
            <a:r>
              <a:rPr>
                <a:latin typeface="Times Roman"/>
                <a:ea typeface="Times Roman"/>
                <a:cs typeface="Times Roman"/>
                <a:sym typeface="Times Roman"/>
              </a:rPr>
              <a:t> </a:t>
            </a:r>
          </a:p>
        </p:txBody>
      </p:sp>
      <p:sp>
        <p:nvSpPr>
          <p:cNvPr id="101" name="TextBox 48"/>
          <p:cNvSpPr txBox="1"/>
          <p:nvPr/>
        </p:nvSpPr>
        <p:spPr>
          <a:xfrm>
            <a:off x="28771589" y="18263010"/>
            <a:ext cx="14365250" cy="106077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3600"/>
            </a:pPr>
            <a:r>
              <a:t>Due to rotifers short life cycles and quick response to environmental conditions, they can be used as biological indicators of water quality. After isolating, extracting, and sequencing </a:t>
            </a:r>
            <a:r>
              <a:rPr i="1"/>
              <a:t>Keratella cochlearis</a:t>
            </a:r>
            <a:r>
              <a:t> DNA, specific cryptic species complexes can be reported and analyzed for phylogenetic reconstructions. Due to the time constraint of the eight-week research only the expected results can be discussed. </a:t>
            </a:r>
          </a:p>
          <a:p>
            <a:pPr>
              <a:defRPr sz="3600"/>
            </a:pPr>
            <a:endParaRPr/>
          </a:p>
          <a:p>
            <a:pPr>
              <a:defRPr sz="3600"/>
            </a:pPr>
            <a:r>
              <a:t>Higher densities and larger body forms (called loricas) of </a:t>
            </a:r>
            <a:r>
              <a:rPr i="1"/>
              <a:t>K. cochleaeris </a:t>
            </a:r>
            <a:r>
              <a:t>indicate that the body of water has experienced eutrophication due to warmer temperatures. Eutrophication is an ongoing issue in certain areas of the U.S. Eutrophication can proliferate algal blooms and deplete oxygen levels which are toxic to the environment and kill the aquatic organisms (NOAA, 2021). This process occurs when the environment becomes enriched with nutrients (from agriculture practices and products). This study highlights the importance of climate action as it pertains to using the data to show the evolution and morphological change of </a:t>
            </a:r>
            <a:r>
              <a:rPr i="1"/>
              <a:t>K. cochlearis—</a:t>
            </a:r>
            <a:r>
              <a:t>a highly sensitive aquatic organism.</a:t>
            </a:r>
          </a:p>
          <a:p>
            <a:pPr>
              <a:defRPr sz="3600"/>
            </a:pPr>
            <a:endParaRPr/>
          </a:p>
        </p:txBody>
      </p:sp>
      <p:sp>
        <p:nvSpPr>
          <p:cNvPr id="102" name="TextBox 49"/>
          <p:cNvSpPr txBox="1"/>
          <p:nvPr/>
        </p:nvSpPr>
        <p:spPr>
          <a:xfrm>
            <a:off x="737617" y="26733385"/>
            <a:ext cx="12775455" cy="8765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800" b="1"/>
            </a:pPr>
            <a:r>
              <a:t>Figure 1. Isolated </a:t>
            </a:r>
            <a:r>
              <a:rPr i="1"/>
              <a:t>K. cochlearis</a:t>
            </a:r>
            <a:r>
              <a:t> under an inverted microscope with a 100X lens view.  </a:t>
            </a:r>
            <a:r>
              <a:rPr b="0"/>
              <a:t>This picture was taken from sample site 10008 in New Jersey. </a:t>
            </a:r>
          </a:p>
        </p:txBody>
      </p:sp>
      <p:pic>
        <p:nvPicPr>
          <p:cNvPr id="103" name="Image" descr="Image"/>
          <p:cNvPicPr>
            <a:picLocks noChangeAspect="1"/>
          </p:cNvPicPr>
          <p:nvPr/>
        </p:nvPicPr>
        <p:blipFill>
          <a:blip r:embed="rId4"/>
          <a:srcRect l="8152" t="6656" r="6876" b="10230"/>
          <a:stretch>
            <a:fillRect/>
          </a:stretch>
        </p:blipFill>
        <p:spPr>
          <a:xfrm>
            <a:off x="28771590" y="7971641"/>
            <a:ext cx="13908758" cy="8181535"/>
          </a:xfrm>
          <a:prstGeom prst="rect">
            <a:avLst/>
          </a:prstGeom>
          <a:ln w="12700">
            <a:miter lim="400000"/>
          </a:ln>
        </p:spPr>
      </p:pic>
      <p:sp>
        <p:nvSpPr>
          <p:cNvPr id="104" name="TextBox 40"/>
          <p:cNvSpPr txBox="1"/>
          <p:nvPr/>
        </p:nvSpPr>
        <p:spPr>
          <a:xfrm>
            <a:off x="14201722" y="7194013"/>
            <a:ext cx="12161521" cy="5493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3600" b="1"/>
            </a:lvl1pPr>
          </a:lstStyle>
          <a:p>
            <a:r>
              <a:t>Methods</a:t>
            </a:r>
          </a:p>
        </p:txBody>
      </p:sp>
      <p:sp>
        <p:nvSpPr>
          <p:cNvPr id="105" name="TextBox 14"/>
          <p:cNvSpPr txBox="1"/>
          <p:nvPr/>
        </p:nvSpPr>
        <p:spPr>
          <a:xfrm>
            <a:off x="13894283" y="11542431"/>
            <a:ext cx="13765116" cy="199503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20" rIns="45719" bIns="45720" anchor="t">
            <a:spAutoFit/>
          </a:bodyPr>
          <a:lstStyle/>
          <a:p>
            <a:pPr marL="742950" indent="-742950">
              <a:lnSpc>
                <a:spcPct val="150000"/>
              </a:lnSpc>
              <a:buSzPct val="100000"/>
              <a:buAutoNum type="arabicPeriod"/>
              <a:defRPr sz="3600"/>
            </a:pPr>
            <a:r>
              <a:rPr dirty="0"/>
              <a:t>The first step of each sample was to isolate the individual species using straight 0.2mm extra fine tip micro-tweezers.</a:t>
            </a:r>
            <a:r>
              <a:rPr lang="en-US" dirty="0"/>
              <a:t> </a:t>
            </a:r>
            <a:endParaRPr dirty="0"/>
          </a:p>
          <a:p>
            <a:pPr marL="480695" indent="-480695">
              <a:lnSpc>
                <a:spcPct val="150000"/>
              </a:lnSpc>
              <a:buSzPct val="100000"/>
              <a:buAutoNum type="arabicPeriod"/>
              <a:defRPr sz="3600"/>
            </a:pPr>
            <a:r>
              <a:rPr dirty="0"/>
              <a:t>Once each sample contained 50 individual isolated </a:t>
            </a:r>
            <a:r>
              <a:rPr i="1" dirty="0"/>
              <a:t>K. </a:t>
            </a:r>
            <a:r>
              <a:rPr i="1" dirty="0" err="1"/>
              <a:t>cochlearis</a:t>
            </a:r>
            <a:r>
              <a:rPr dirty="0"/>
              <a:t>, they were transferred to a 1.5 mL centrifuge tube using a glass pipette.</a:t>
            </a:r>
            <a:r>
              <a:rPr lang="en-US" dirty="0"/>
              <a:t> </a:t>
            </a:r>
            <a:endParaRPr dirty="0"/>
          </a:p>
          <a:p>
            <a:pPr marL="480695" indent="-480695">
              <a:lnSpc>
                <a:spcPct val="150000"/>
              </a:lnSpc>
              <a:buSzPct val="100000"/>
              <a:buAutoNum type="arabicPeriod"/>
              <a:defRPr sz="3600"/>
            </a:pPr>
            <a:r>
              <a:rPr dirty="0"/>
              <a:t>The next step was to “wash off” the ethanol that was used to preserve the samples using a TE buffer made from 0.5 M pH 8.0 EDTA solution and 0.5 M pH 8.0 Tri-Cl.</a:t>
            </a:r>
            <a:r>
              <a:rPr lang="en-US" dirty="0"/>
              <a:t> </a:t>
            </a:r>
            <a:endParaRPr dirty="0"/>
          </a:p>
          <a:p>
            <a:pPr marL="480695" indent="-480695">
              <a:lnSpc>
                <a:spcPct val="150000"/>
              </a:lnSpc>
              <a:buSzPct val="100000"/>
              <a:buAutoNum type="arabicPeriod"/>
              <a:defRPr sz="3600"/>
            </a:pPr>
            <a:r>
              <a:rPr dirty="0"/>
              <a:t>All tubes were drawn down to 0.1 microliters as a standard starting point, and then 1,000 microliters of the TE buffer were added to each sample.</a:t>
            </a:r>
            <a:r>
              <a:rPr lang="en-US" dirty="0"/>
              <a:t> </a:t>
            </a:r>
            <a:endParaRPr dirty="0"/>
          </a:p>
          <a:p>
            <a:pPr marL="480695" indent="-480695">
              <a:lnSpc>
                <a:spcPct val="150000"/>
              </a:lnSpc>
              <a:buSzPct val="100000"/>
              <a:buAutoNum type="arabicPeriod"/>
              <a:defRPr sz="3600"/>
            </a:pPr>
            <a:r>
              <a:rPr dirty="0"/>
              <a:t>They were vortexed three </a:t>
            </a:r>
            <a:r>
              <a:rPr lang="en-US" dirty="0"/>
              <a:t>separate </a:t>
            </a:r>
            <a:r>
              <a:rPr dirty="0"/>
              <a:t>times for five seconds each and were left settling for 48 hours before restarting the process two more times.</a:t>
            </a:r>
            <a:r>
              <a:rPr lang="en-US" dirty="0"/>
              <a:t> </a:t>
            </a:r>
            <a:endParaRPr dirty="0"/>
          </a:p>
          <a:p>
            <a:pPr marL="480695" indent="-480695">
              <a:lnSpc>
                <a:spcPct val="150000"/>
              </a:lnSpc>
              <a:buSzPct val="100000"/>
              <a:buAutoNum type="arabicPeriod"/>
              <a:defRPr sz="3600"/>
            </a:pPr>
            <a:r>
              <a:rPr dirty="0"/>
              <a:t>The TE buffer was then removed</a:t>
            </a:r>
            <a:r>
              <a:rPr lang="en-US" dirty="0"/>
              <a:t>,</a:t>
            </a:r>
            <a:r>
              <a:rPr dirty="0"/>
              <a:t> and 0.1 mL of each sample was drawn up and transferred into 0.2 mL PCR tubes.</a:t>
            </a:r>
            <a:r>
              <a:rPr lang="en-US" dirty="0"/>
              <a:t> </a:t>
            </a:r>
            <a:endParaRPr dirty="0"/>
          </a:p>
          <a:p>
            <a:pPr marL="480695" indent="-480695">
              <a:lnSpc>
                <a:spcPct val="150000"/>
              </a:lnSpc>
              <a:buSzPct val="100000"/>
              <a:buAutoNum type="arabicPeriod"/>
              <a:defRPr sz="3600"/>
            </a:pPr>
            <a:r>
              <a:rPr dirty="0"/>
              <a:t>Once the tubes had evaporated to less than 2mm, the extraction began: 24 microliters of </a:t>
            </a:r>
            <a:r>
              <a:rPr dirty="0" err="1"/>
              <a:t>Instagene</a:t>
            </a:r>
            <a:r>
              <a:rPr dirty="0"/>
              <a:t> 6% </a:t>
            </a:r>
            <a:r>
              <a:rPr dirty="0" err="1"/>
              <a:t>Chelex</a:t>
            </a:r>
            <a:r>
              <a:rPr dirty="0"/>
              <a:t> was added to each sample tube along with 1 microliters of Proteinase K.</a:t>
            </a:r>
            <a:r>
              <a:rPr lang="en-US" dirty="0"/>
              <a:t> </a:t>
            </a:r>
            <a:endParaRPr dirty="0"/>
          </a:p>
          <a:p>
            <a:pPr marL="480695" indent="-480695">
              <a:lnSpc>
                <a:spcPct val="150000"/>
              </a:lnSpc>
              <a:buSzPct val="100000"/>
              <a:buAutoNum type="arabicPeriod"/>
              <a:defRPr sz="3600"/>
            </a:pPr>
            <a:r>
              <a:rPr dirty="0"/>
              <a:t>The tubes were centrifuged at 12,000 RPM at 2 minutes.</a:t>
            </a:r>
            <a:r>
              <a:rPr lang="en-US" dirty="0"/>
              <a:t> </a:t>
            </a:r>
            <a:endParaRPr dirty="0"/>
          </a:p>
          <a:p>
            <a:pPr marL="480695" indent="-480695">
              <a:lnSpc>
                <a:spcPct val="150000"/>
              </a:lnSpc>
              <a:buSzPct val="100000"/>
              <a:buAutoNum type="arabicPeriod"/>
              <a:defRPr sz="3600"/>
            </a:pPr>
            <a:r>
              <a:rPr dirty="0"/>
              <a:t>Samples were then sent off to Functional Biosciences to have their extracted DNA amplified and replicated through a PCR.</a:t>
            </a:r>
            <a:r>
              <a:rPr lang="en-US" dirty="0"/>
              <a:t> </a:t>
            </a:r>
            <a:endParaRPr dirty="0"/>
          </a:p>
          <a:p>
            <a:pPr marL="480695" indent="-480695">
              <a:lnSpc>
                <a:spcPct val="150000"/>
              </a:lnSpc>
              <a:buSzPct val="100000"/>
              <a:buAutoNum type="arabicPeriod"/>
              <a:defRPr sz="3600"/>
            </a:pPr>
            <a:r>
              <a:rPr lang="en-US" dirty="0"/>
              <a:t> </a:t>
            </a:r>
            <a:r>
              <a:rPr dirty="0"/>
              <a:t>The DNA is then sequenced</a:t>
            </a:r>
            <a:r>
              <a:rPr lang="en-US" dirty="0"/>
              <a:t>,</a:t>
            </a:r>
            <a:r>
              <a:rPr dirty="0"/>
              <a:t> and results are reported back.</a:t>
            </a:r>
            <a:r>
              <a:rPr lang="en-US" dirty="0"/>
              <a:t> </a:t>
            </a:r>
            <a:endParaRPr dirty="0"/>
          </a:p>
          <a:p>
            <a:pPr marL="480695" indent="-480695">
              <a:lnSpc>
                <a:spcPct val="150000"/>
              </a:lnSpc>
              <a:buSzPct val="100000"/>
              <a:buAutoNum type="arabicPeriod"/>
              <a:defRPr sz="3600"/>
            </a:pPr>
            <a:r>
              <a:rPr lang="en-US" dirty="0"/>
              <a:t> </a:t>
            </a:r>
            <a:r>
              <a:rPr dirty="0"/>
              <a:t>When results return, phylogenetic reconstructions will be created and analyzed to identify cryptic species complexes across the samples.</a:t>
            </a:r>
            <a:r>
              <a:rPr lang="en-US" dirty="0"/>
              <a:t> </a:t>
            </a:r>
            <a:endParaRPr dirty="0"/>
          </a:p>
        </p:txBody>
      </p:sp>
      <p:sp>
        <p:nvSpPr>
          <p:cNvPr id="106" name="TextBox 40"/>
          <p:cNvSpPr txBox="1"/>
          <p:nvPr/>
        </p:nvSpPr>
        <p:spPr>
          <a:xfrm>
            <a:off x="620569" y="28196399"/>
            <a:ext cx="12161522" cy="5493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3600" b="1"/>
            </a:lvl1pPr>
          </a:lstStyle>
          <a:p>
            <a:r>
              <a:t>Introduction</a:t>
            </a:r>
          </a:p>
        </p:txBody>
      </p:sp>
      <p:sp>
        <p:nvSpPr>
          <p:cNvPr id="107" name="TextBox 15"/>
          <p:cNvSpPr txBox="1"/>
          <p:nvPr/>
        </p:nvSpPr>
        <p:spPr>
          <a:xfrm>
            <a:off x="620569" y="28868836"/>
            <a:ext cx="12594374" cy="39021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3600"/>
            </a:pPr>
            <a:r>
              <a:t>The purpose of identifying the presence and geographic distribution of cryptic species complexes is necessary for the context of water quality. The evolution of rotifers can showcase how environmental parameters are altered. This is prevalent under recent conditions with increasing use of agriculture practices and products, land use alterations (deforestation leading to urban areas), and the magnification of climate change effects.</a:t>
            </a:r>
            <a:r>
              <a:rPr sz="1200"/>
              <a:t> </a:t>
            </a:r>
          </a:p>
        </p:txBody>
      </p:sp>
      <p:pic>
        <p:nvPicPr>
          <p:cNvPr id="108" name="keratella pic.jpeg" descr="keratella pic.jpeg"/>
          <p:cNvPicPr>
            <a:picLocks/>
          </p:cNvPicPr>
          <p:nvPr/>
        </p:nvPicPr>
        <p:blipFill>
          <a:blip r:embed="rId5"/>
          <a:srcRect l="10901" t="4232" r="28655" b="4234"/>
          <a:stretch>
            <a:fillRect/>
          </a:stretch>
        </p:blipFill>
        <p:spPr>
          <a:xfrm>
            <a:off x="3193726" y="19596140"/>
            <a:ext cx="6511119" cy="6623030"/>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2" y="0"/>
                  <a:pt x="4803" y="1005"/>
                  <a:pt x="2881" y="3016"/>
                </a:cubicBezTo>
                <a:cubicBezTo>
                  <a:pt x="-961" y="7038"/>
                  <a:pt x="-961" y="13557"/>
                  <a:pt x="2881" y="17579"/>
                </a:cubicBezTo>
                <a:cubicBezTo>
                  <a:pt x="6724" y="21600"/>
                  <a:pt x="12954" y="21600"/>
                  <a:pt x="16797" y="17579"/>
                </a:cubicBezTo>
                <a:cubicBezTo>
                  <a:pt x="20639" y="13557"/>
                  <a:pt x="20639" y="7038"/>
                  <a:pt x="16797" y="3016"/>
                </a:cubicBezTo>
                <a:cubicBezTo>
                  <a:pt x="14875" y="1005"/>
                  <a:pt x="12358" y="0"/>
                  <a:pt x="9840" y="0"/>
                </a:cubicBezTo>
                <a:close/>
              </a:path>
            </a:pathLst>
          </a:custGeom>
          <a:ln w="12700">
            <a:miter lim="400000"/>
          </a:ln>
        </p:spPr>
      </p:pic>
      <p:sp>
        <p:nvSpPr>
          <p:cNvPr id="109" name="I would like to express my gratitude towards my advisor, Dr. Julie Wolin, and her PhD student, Claudia Tausz, for their help and support along this research journey. I would also like to thank the McNair Program and the USRA for funding and giving me the"/>
          <p:cNvSpPr txBox="1"/>
          <p:nvPr/>
        </p:nvSpPr>
        <p:spPr>
          <a:xfrm>
            <a:off x="28687985" y="29099039"/>
            <a:ext cx="14449237" cy="461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3600"/>
            </a:pPr>
            <a:r>
              <a:t>I would like to express my gratitude towards my advisor, Dr. Julie Wolin, and her PhD student, Claudia Tausz, for their help and support along this research journey. I would also like to thank the McNair Program and the USRA for funding and giving me the opportunity to do research. </a:t>
            </a:r>
          </a:p>
          <a:p>
            <a:pPr>
              <a:defRPr sz="3600"/>
            </a:pPr>
            <a:endParaRPr/>
          </a:p>
          <a:p>
            <a:pPr>
              <a:defRPr sz="3600"/>
            </a:pPr>
            <a:r>
              <a:t>Funding: McNair Scholars Program &amp; Undergraduate Summer Research Award Program</a:t>
            </a:r>
          </a:p>
          <a:p>
            <a:pPr>
              <a:defRPr sz="4800"/>
            </a:pPr>
            <a:r>
              <a:t> </a:t>
            </a:r>
          </a:p>
        </p:txBody>
      </p:sp>
      <p:sp>
        <p:nvSpPr>
          <p:cNvPr id="110" name="Abstract"/>
          <p:cNvSpPr txBox="1"/>
          <p:nvPr/>
        </p:nvSpPr>
        <p:spPr>
          <a:xfrm>
            <a:off x="894647" y="7194013"/>
            <a:ext cx="1688044" cy="5493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3600" b="1"/>
            </a:lvl1pPr>
          </a:lstStyle>
          <a:p>
            <a:r>
              <a:t>Abstract</a:t>
            </a:r>
          </a:p>
        </p:txBody>
      </p:sp>
      <p:sp>
        <p:nvSpPr>
          <p:cNvPr id="111" name="Conclusions"/>
          <p:cNvSpPr txBox="1"/>
          <p:nvPr/>
        </p:nvSpPr>
        <p:spPr>
          <a:xfrm>
            <a:off x="28727610" y="7194013"/>
            <a:ext cx="2354423" cy="5493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3600" b="1"/>
            </a:lvl1pPr>
          </a:lstStyle>
          <a:p>
            <a:r>
              <a:t>Conclusions</a:t>
            </a:r>
          </a:p>
        </p:txBody>
      </p:sp>
      <p:sp>
        <p:nvSpPr>
          <p:cNvPr id="112" name="Acknowledgements"/>
          <p:cNvSpPr txBox="1"/>
          <p:nvPr/>
        </p:nvSpPr>
        <p:spPr>
          <a:xfrm>
            <a:off x="28771589" y="28301078"/>
            <a:ext cx="3836750" cy="5493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3600" b="1"/>
            </a:lvl1pPr>
          </a:lstStyle>
          <a:p>
            <a:r>
              <a:t>Acknowledgements</a:t>
            </a:r>
          </a:p>
        </p:txBody>
      </p:sp>
      <p:sp>
        <p:nvSpPr>
          <p:cNvPr id="113" name="TextBox 15"/>
          <p:cNvSpPr txBox="1"/>
          <p:nvPr/>
        </p:nvSpPr>
        <p:spPr>
          <a:xfrm>
            <a:off x="14205191" y="8496860"/>
            <a:ext cx="12594374" cy="23083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3600"/>
            </a:pPr>
            <a:r>
              <a:rPr dirty="0"/>
              <a:t>Hypothesis: </a:t>
            </a:r>
          </a:p>
          <a:p>
            <a:pPr>
              <a:defRPr sz="3600"/>
            </a:pPr>
            <a:r>
              <a:rPr dirty="0"/>
              <a:t>In lakes, ponds, and reservoirs that have less regulated water quality there will be higher rates of evolution and more cryptic species complexes present in the DNA of </a:t>
            </a:r>
            <a:r>
              <a:rPr i="1" dirty="0" err="1"/>
              <a:t>Keratella</a:t>
            </a:r>
            <a:r>
              <a:rPr i="1" dirty="0"/>
              <a:t> </a:t>
            </a:r>
            <a:r>
              <a:rPr i="1" dirty="0" err="1"/>
              <a:t>cochlearis</a:t>
            </a:r>
            <a:r>
              <a:rPr i="1" dirty="0"/>
              <a:t>.</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6349D2FFEC0F4B9E65560F38E5982C" ma:contentTypeVersion="13" ma:contentTypeDescription="Create a new document." ma:contentTypeScope="" ma:versionID="7d67aaf099e4adf8ec5be1265f61119a">
  <xsd:schema xmlns:xsd="http://www.w3.org/2001/XMLSchema" xmlns:xs="http://www.w3.org/2001/XMLSchema" xmlns:p="http://schemas.microsoft.com/office/2006/metadata/properties" xmlns:ns2="ddf46971-5edb-427c-a72a-4ded87e46d6a" xmlns:ns3="8b4e9d0b-f9d3-403c-8fe0-510fe50ea4ad" targetNamespace="http://schemas.microsoft.com/office/2006/metadata/properties" ma:root="true" ma:fieldsID="8aa1d7941230125d0c2dcfe0fba2261d" ns2:_="" ns3:_="">
    <xsd:import namespace="ddf46971-5edb-427c-a72a-4ded87e46d6a"/>
    <xsd:import namespace="8b4e9d0b-f9d3-403c-8fe0-510fe50ea4ad"/>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f46971-5edb-427c-a72a-4ded87e46d6a"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e3a5f808-a50d-45e1-928e-312ee63f93f5"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4e9d0b-f9d3-403c-8fe0-510fe50ea4ad"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08960901-c315-401f-8038-cad39219b5aa}" ma:internalName="TaxCatchAll" ma:showField="CatchAllData" ma:web="8b4e9d0b-f9d3-403c-8fe0-510fe50ea4a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b4e9d0b-f9d3-403c-8fe0-510fe50ea4ad" xsi:nil="true"/>
    <ReferenceId xmlns="ddf46971-5edb-427c-a72a-4ded87e46d6a" xsi:nil="true"/>
    <lcf76f155ced4ddcb4097134ff3c332f xmlns="ddf46971-5edb-427c-a72a-4ded87e46d6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BB68ACA-1F75-403F-9EEC-5629C9132EA0}"/>
</file>

<file path=customXml/itemProps2.xml><?xml version="1.0" encoding="utf-8"?>
<ds:datastoreItem xmlns:ds="http://schemas.openxmlformats.org/officeDocument/2006/customXml" ds:itemID="{944D0238-3387-4C5C-93E9-0E6E48A194E9}">
  <ds:schemaRefs>
    <ds:schemaRef ds:uri="http://schemas.microsoft.com/sharepoint/v3/contenttype/forms"/>
  </ds:schemaRefs>
</ds:datastoreItem>
</file>

<file path=customXml/itemProps3.xml><?xml version="1.0" encoding="utf-8"?>
<ds:datastoreItem xmlns:ds="http://schemas.openxmlformats.org/officeDocument/2006/customXml" ds:itemID="{1FE41023-D702-4C3F-AEDD-F41327E890EF}"/>
</file>

<file path=docProps/app.xml><?xml version="1.0" encoding="utf-8"?>
<Properties xmlns="http://schemas.openxmlformats.org/officeDocument/2006/extended-properties" xmlns:vt="http://schemas.openxmlformats.org/officeDocument/2006/docPropsVTypes">
  <TotalTime>0</TotalTime>
  <Words>944</Words>
  <Application>Microsoft Macintosh PowerPoint</Application>
  <PresentationFormat>Custom</PresentationFormat>
  <Paragraphs>33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Angel L Reyes-Rodriguez</cp:lastModifiedBy>
  <cp:revision>2</cp:revision>
  <dcterms:modified xsi:type="dcterms:W3CDTF">2022-08-08T16:46:57Z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0x010100906349D2FFEC0F4B9E65560F38E5982C</vt:lpwstr>
  </property>
</Properties>
</file>