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26D49-5295-184E-9862-69B8801DA998}" v="17" dt="2022-08-15T19:22:12.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6327"/>
  </p:normalViewPr>
  <p:slideViewPr>
    <p:cSldViewPr snapToGrid="0" snapToObjects="1">
      <p:cViewPr varScale="1">
        <p:scale>
          <a:sx n="25" d="100"/>
          <a:sy n="25" d="100"/>
        </p:scale>
        <p:origin x="23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L Reyes-Rodriguez" userId="9c18bec1-f793-4b97-ae27-970a203ca99e" providerId="ADAL" clId="{01A26D49-5295-184E-9862-69B8801DA998}"/>
    <pc:docChg chg="modSld">
      <pc:chgData name="Angel L Reyes-Rodriguez" userId="9c18bec1-f793-4b97-ae27-970a203ca99e" providerId="ADAL" clId="{01A26D49-5295-184E-9862-69B8801DA998}" dt="2022-08-15T19:37:31.559" v="72" actId="20577"/>
      <pc:docMkLst>
        <pc:docMk/>
      </pc:docMkLst>
      <pc:sldChg chg="modSp mod">
        <pc:chgData name="Angel L Reyes-Rodriguez" userId="9c18bec1-f793-4b97-ae27-970a203ca99e" providerId="ADAL" clId="{01A26D49-5295-184E-9862-69B8801DA998}" dt="2022-08-15T19:37:31.559" v="72" actId="20577"/>
        <pc:sldMkLst>
          <pc:docMk/>
          <pc:sldMk cId="727715429" sldId="256"/>
        </pc:sldMkLst>
        <pc:spChg chg="mod">
          <ac:chgData name="Angel L Reyes-Rodriguez" userId="9c18bec1-f793-4b97-ae27-970a203ca99e" providerId="ADAL" clId="{01A26D49-5295-184E-9862-69B8801DA998}" dt="2022-08-15T19:37:31.559" v="72" actId="20577"/>
          <ac:spMkLst>
            <pc:docMk/>
            <pc:sldMk cId="727715429" sldId="256"/>
            <ac:spMk id="9" creationId="{3D71022F-7930-A04D-BE29-7BA07E56EA3E}"/>
          </ac:spMkLst>
        </pc:spChg>
        <pc:spChg chg="mod">
          <ac:chgData name="Angel L Reyes-Rodriguez" userId="9c18bec1-f793-4b97-ae27-970a203ca99e" providerId="ADAL" clId="{01A26D49-5295-184E-9862-69B8801DA998}" dt="2022-08-15T19:28:08.853" v="20" actId="2085"/>
          <ac:spMkLst>
            <pc:docMk/>
            <pc:sldMk cId="727715429" sldId="256"/>
            <ac:spMk id="15" creationId="{8205D896-8FD4-364F-8497-AA9D148220E6}"/>
          </ac:spMkLst>
        </pc:spChg>
        <pc:spChg chg="mod">
          <ac:chgData name="Angel L Reyes-Rodriguez" userId="9c18bec1-f793-4b97-ae27-970a203ca99e" providerId="ADAL" clId="{01A26D49-5295-184E-9862-69B8801DA998}" dt="2022-08-15T19:29:52.649" v="30" actId="403"/>
          <ac:spMkLst>
            <pc:docMk/>
            <pc:sldMk cId="727715429" sldId="256"/>
            <ac:spMk id="16" creationId="{82174939-4951-9C48-92B0-C1D8B0EA47DF}"/>
          </ac:spMkLst>
        </pc:spChg>
        <pc:spChg chg="mod">
          <ac:chgData name="Angel L Reyes-Rodriguez" userId="9c18bec1-f793-4b97-ae27-970a203ca99e" providerId="ADAL" clId="{01A26D49-5295-184E-9862-69B8801DA998}" dt="2022-08-15T19:31:41.771" v="45" actId="1076"/>
          <ac:spMkLst>
            <pc:docMk/>
            <pc:sldMk cId="727715429" sldId="256"/>
            <ac:spMk id="29" creationId="{37A0A4CB-1457-8541-AFC0-C1020AB62167}"/>
          </ac:spMkLst>
        </pc:spChg>
        <pc:spChg chg="mod">
          <ac:chgData name="Angel L Reyes-Rodriguez" userId="9c18bec1-f793-4b97-ae27-970a203ca99e" providerId="ADAL" clId="{01A26D49-5295-184E-9862-69B8801DA998}" dt="2022-08-15T19:32:03.378" v="48" actId="2085"/>
          <ac:spMkLst>
            <pc:docMk/>
            <pc:sldMk cId="727715429" sldId="256"/>
            <ac:spMk id="45" creationId="{1D697311-C344-E349-80C8-6FDB4DC7788F}"/>
          </ac:spMkLst>
        </pc:spChg>
        <pc:spChg chg="mod">
          <ac:chgData name="Angel L Reyes-Rodriguez" userId="9c18bec1-f793-4b97-ae27-970a203ca99e" providerId="ADAL" clId="{01A26D49-5295-184E-9862-69B8801DA998}" dt="2022-08-15T19:35:06.893" v="71" actId="2085"/>
          <ac:spMkLst>
            <pc:docMk/>
            <pc:sldMk cId="727715429" sldId="256"/>
            <ac:spMk id="49" creationId="{DD0D4111-4B70-2344-AA73-021B5920CB27}"/>
          </ac:spMkLst>
        </pc:spChg>
        <pc:spChg chg="mod">
          <ac:chgData name="Angel L Reyes-Rodriguez" userId="9c18bec1-f793-4b97-ae27-970a203ca99e" providerId="ADAL" clId="{01A26D49-5295-184E-9862-69B8801DA998}" dt="2022-08-15T19:34:16.596" v="61" actId="2085"/>
          <ac:spMkLst>
            <pc:docMk/>
            <pc:sldMk cId="727715429" sldId="256"/>
            <ac:spMk id="50" creationId="{17B763B1-4C49-CC40-9E09-27263E3E55D9}"/>
          </ac:spMkLst>
        </pc:spChg>
        <pc:picChg chg="mod">
          <ac:chgData name="Angel L Reyes-Rodriguez" userId="9c18bec1-f793-4b97-ae27-970a203ca99e" providerId="ADAL" clId="{01A26D49-5295-184E-9862-69B8801DA998}" dt="2022-08-15T19:31:33.520" v="44" actId="1076"/>
          <ac:picMkLst>
            <pc:docMk/>
            <pc:sldMk cId="727715429" sldId="256"/>
            <ac:picMk id="2" creationId="{E2FD0134-6A0F-9799-EE65-093146A7A2B2}"/>
          </ac:picMkLst>
        </pc:picChg>
        <pc:picChg chg="mod">
          <ac:chgData name="Angel L Reyes-Rodriguez" userId="9c18bec1-f793-4b97-ae27-970a203ca99e" providerId="ADAL" clId="{01A26D49-5295-184E-9862-69B8801DA998}" dt="2022-08-15T19:31:27.034" v="43" actId="1076"/>
          <ac:picMkLst>
            <pc:docMk/>
            <pc:sldMk cId="727715429" sldId="256"/>
            <ac:picMk id="21" creationId="{7E913DAC-14DB-B84E-8E31-9D39E2EEB195}"/>
          </ac:picMkLst>
        </pc:picChg>
        <pc:picChg chg="mod">
          <ac:chgData name="Angel L Reyes-Rodriguez" userId="9c18bec1-f793-4b97-ae27-970a203ca99e" providerId="ADAL" clId="{01A26D49-5295-184E-9862-69B8801DA998}" dt="2022-08-15T19:31:53.875" v="46" actId="1076"/>
          <ac:picMkLst>
            <pc:docMk/>
            <pc:sldMk cId="727715429" sldId="256"/>
            <ac:picMk id="43" creationId="{71D9676A-412F-D842-A914-E447EAB5B437}"/>
          </ac:picMkLst>
        </pc:picChg>
        <pc:picChg chg="mod">
          <ac:chgData name="Angel L Reyes-Rodriguez" userId="9c18bec1-f793-4b97-ae27-970a203ca99e" providerId="ADAL" clId="{01A26D49-5295-184E-9862-69B8801DA998}" dt="2022-08-15T19:33:29.434" v="57" actId="1076"/>
          <ac:picMkLst>
            <pc:docMk/>
            <pc:sldMk cId="727715429" sldId="256"/>
            <ac:picMk id="47" creationId="{FB4D62C8-3F88-DE48-A4EE-08D9FEE3924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0770A-D877-AA44-B7F7-827509D1D757}"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0770A-D877-AA44-B7F7-827509D1D757}" type="datetimeFigureOut">
              <a:rPr lang="en-US" smtClean="0"/>
              <a:t>8/15/22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0770A-D877-AA44-B7F7-827509D1D757}" type="datetimeFigureOut">
              <a:rPr lang="en-US" smtClean="0"/>
              <a:t>8/15/22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8/15/22</a:t>
            </a:fld>
            <a:endParaRPr lang="en-US"/>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4911519" y="1708012"/>
            <a:ext cx="32004000" cy="1015663"/>
          </a:xfrm>
          <a:prstGeom prst="rect">
            <a:avLst/>
          </a:prstGeom>
          <a:noFill/>
        </p:spPr>
        <p:txBody>
          <a:bodyPr wrap="square" lIns="91440" tIns="45720" rIns="91440" bIns="45720" rtlCol="0" anchor="t">
            <a:spAutoFit/>
          </a:bodyPr>
          <a:lstStyle/>
          <a:p>
            <a:pPr algn="ctr"/>
            <a:r>
              <a:rPr lang="en-US" sz="6000" b="1" dirty="0">
                <a:cs typeface="Calibri"/>
              </a:rPr>
              <a:t>Dance/Movement Therapy: Trauma </a:t>
            </a:r>
            <a:endParaRPr lang="en-US" sz="6000" b="1" dirty="0"/>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42821"/>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5788600" y="1964352"/>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81227"/>
            <a:ext cx="32004000" cy="830997"/>
          </a:xfrm>
          <a:prstGeom prst="rect">
            <a:avLst/>
          </a:prstGeom>
          <a:noFill/>
        </p:spPr>
        <p:txBody>
          <a:bodyPr wrap="square" lIns="91440" tIns="45720" rIns="91440" bIns="45720" rtlCol="0" anchor="t">
            <a:spAutoFit/>
          </a:bodyPr>
          <a:lstStyle/>
          <a:p>
            <a:pPr algn="ctr"/>
            <a:r>
              <a:rPr lang="en-US" sz="4800" i="1" u="sng" dirty="0"/>
              <a:t>Pinckney, Sadie and Stone, </a:t>
            </a:r>
            <a:r>
              <a:rPr lang="en-US" sz="4800" i="1" u="sng" dirty="0" err="1"/>
              <a:t>DeAndra</a:t>
            </a:r>
            <a:r>
              <a:rPr lang="en-US" sz="4800" i="1" u="sng" dirty="0"/>
              <a:t> M</a:t>
            </a:r>
            <a:endParaRPr lang="en-US" sz="4800" i="1" dirty="0"/>
          </a:p>
        </p:txBody>
      </p:sp>
      <p:sp>
        <p:nvSpPr>
          <p:cNvPr id="13" name="TextBox 12">
            <a:extLst>
              <a:ext uri="{FF2B5EF4-FFF2-40B4-BE49-F238E27FC236}">
                <a16:creationId xmlns:a16="http://schemas.microsoft.com/office/drawing/2014/main" id="{6537C941-2EAF-BF41-9408-AF06CA3886EC}"/>
              </a:ext>
            </a:extLst>
          </p:cNvPr>
          <p:cNvSpPr txBox="1"/>
          <p:nvPr/>
        </p:nvSpPr>
        <p:spPr>
          <a:xfrm>
            <a:off x="6400800" y="3609468"/>
            <a:ext cx="32004000" cy="830997"/>
          </a:xfrm>
          <a:prstGeom prst="rect">
            <a:avLst/>
          </a:prstGeom>
          <a:noFill/>
        </p:spPr>
        <p:txBody>
          <a:bodyPr wrap="square" lIns="91440" tIns="45720" rIns="91440" bIns="45720" rtlCol="0" anchor="t">
            <a:spAutoFit/>
          </a:bodyPr>
          <a:lstStyle/>
          <a:p>
            <a:pPr algn="ctr"/>
            <a:r>
              <a:rPr lang="en-US" sz="4800" dirty="0"/>
              <a:t>Department of Theatre &amp; Dance, Cleveland State University, Cleveland, OH</a:t>
            </a:r>
          </a:p>
        </p:txBody>
      </p:sp>
      <p:sp>
        <p:nvSpPr>
          <p:cNvPr id="15" name="TextBox 14">
            <a:extLst>
              <a:ext uri="{FF2B5EF4-FFF2-40B4-BE49-F238E27FC236}">
                <a16:creationId xmlns:a16="http://schemas.microsoft.com/office/drawing/2014/main" id="{8205D896-8FD4-364F-8497-AA9D148220E6}"/>
              </a:ext>
            </a:extLst>
          </p:cNvPr>
          <p:cNvSpPr txBox="1"/>
          <p:nvPr/>
        </p:nvSpPr>
        <p:spPr>
          <a:xfrm>
            <a:off x="2287942" y="6995116"/>
            <a:ext cx="10904828" cy="11172289"/>
          </a:xfrm>
          <a:prstGeom prst="rect">
            <a:avLst/>
          </a:prstGeom>
          <a:noFill/>
          <a:ln>
            <a:noFill/>
          </a:ln>
        </p:spPr>
        <p:txBody>
          <a:bodyPr wrap="square" lIns="91440" tIns="45720" rIns="91440" bIns="45720" rtlCol="0" anchor="t">
            <a:spAutoFit/>
          </a:bodyPr>
          <a:lstStyle/>
          <a:p>
            <a:pPr algn="ctr"/>
            <a:r>
              <a:rPr lang="en-US" sz="3600" b="1" dirty="0"/>
              <a:t>Abstract</a:t>
            </a:r>
            <a:endParaRPr lang="en-US" b="1" dirty="0"/>
          </a:p>
          <a:p>
            <a:pPr algn="just"/>
            <a:r>
              <a:rPr lang="en-US" sz="3600" dirty="0"/>
              <a:t>The use of Dance Movement Therapy through the lens of trauma amongst African American adolescents has been groundbreaking. This is especially important as society aims to bridge the gap amongst African American adolescence and privileged adolescents. However, there is a further need to develop effective modes and methods of treating underprivileged youth. This project aimed to develop a thorough Healing in Motion Program designed specifically for African American adolescents in America. The primary methods were experiential learning, Dance Movement Therapy-informed techniques, and creative activities. The program guides facilitators through ten modules of content. It is designed to be replicated in order to measure its effectiveness. Over the course of a 10-week period, adolescents would be assessed before, during, and after the program. By the end of the 10-week period, adolescents show improvement in self-concept, self-esteem, and self-awareness. </a:t>
            </a:r>
          </a:p>
        </p:txBody>
      </p:sp>
      <p:sp>
        <p:nvSpPr>
          <p:cNvPr id="16" name="TextBox 15">
            <a:extLst>
              <a:ext uri="{FF2B5EF4-FFF2-40B4-BE49-F238E27FC236}">
                <a16:creationId xmlns:a16="http://schemas.microsoft.com/office/drawing/2014/main" id="{82174939-4951-9C48-92B0-C1D8B0EA47DF}"/>
              </a:ext>
            </a:extLst>
          </p:cNvPr>
          <p:cNvSpPr txBox="1"/>
          <p:nvPr/>
        </p:nvSpPr>
        <p:spPr>
          <a:xfrm>
            <a:off x="2361554" y="28640535"/>
            <a:ext cx="10904828" cy="2062103"/>
          </a:xfrm>
          <a:prstGeom prst="rect">
            <a:avLst/>
          </a:prstGeom>
          <a:noFill/>
          <a:ln>
            <a:noFill/>
          </a:ln>
        </p:spPr>
        <p:txBody>
          <a:bodyPr wrap="square" lIns="91440" tIns="45720" rIns="91440" bIns="45720" rtlCol="0" anchor="t">
            <a:spAutoFit/>
          </a:bodyPr>
          <a:lstStyle/>
          <a:p>
            <a:pPr algn="just"/>
            <a:r>
              <a:rPr lang="en-US" sz="3200" dirty="0">
                <a:latin typeface="Times New Roman"/>
                <a:cs typeface="Calibri"/>
              </a:rPr>
              <a:t>The American Dance Therapy Association (ADA) defines dance/movement therapy as the psychotherapeutic use of movement in a process that furthers the emotional, cognitive, social, and physical integration of the individual (ADTA, 2016).</a:t>
            </a:r>
          </a:p>
        </p:txBody>
      </p:sp>
      <p:pic>
        <p:nvPicPr>
          <p:cNvPr id="21" name="Picture 20">
            <a:extLst>
              <a:ext uri="{FF2B5EF4-FFF2-40B4-BE49-F238E27FC236}">
                <a16:creationId xmlns:a16="http://schemas.microsoft.com/office/drawing/2014/main" id="{7E913DAC-14DB-B84E-8E31-9D39E2EEB195}"/>
              </a:ext>
            </a:extLst>
          </p:cNvPr>
          <p:cNvPicPr>
            <a:picLocks noChangeAspect="1"/>
          </p:cNvPicPr>
          <p:nvPr/>
        </p:nvPicPr>
        <p:blipFill>
          <a:blip r:embed="rId4"/>
          <a:stretch>
            <a:fillRect/>
          </a:stretch>
        </p:blipFill>
        <p:spPr>
          <a:xfrm>
            <a:off x="2218548" y="19952016"/>
            <a:ext cx="10831216" cy="8688519"/>
          </a:xfrm>
          <a:prstGeom prst="rect">
            <a:avLst/>
          </a:prstGeom>
        </p:spPr>
      </p:pic>
      <p:sp>
        <p:nvSpPr>
          <p:cNvPr id="29" name="TextBox 28">
            <a:extLst>
              <a:ext uri="{FF2B5EF4-FFF2-40B4-BE49-F238E27FC236}">
                <a16:creationId xmlns:a16="http://schemas.microsoft.com/office/drawing/2014/main" id="{37A0A4CB-1457-8541-AFC0-C1020AB62167}"/>
              </a:ext>
            </a:extLst>
          </p:cNvPr>
          <p:cNvSpPr txBox="1"/>
          <p:nvPr/>
        </p:nvSpPr>
        <p:spPr>
          <a:xfrm>
            <a:off x="16700107" y="17244910"/>
            <a:ext cx="10468136" cy="6986528"/>
          </a:xfrm>
          <a:prstGeom prst="rect">
            <a:avLst/>
          </a:prstGeom>
          <a:noFill/>
          <a:ln>
            <a:noFill/>
          </a:ln>
        </p:spPr>
        <p:txBody>
          <a:bodyPr wrap="square" lIns="91440" tIns="45720" rIns="91440" bIns="45720" rtlCol="0" anchor="t">
            <a:spAutoFit/>
          </a:bodyPr>
          <a:lstStyle/>
          <a:p>
            <a:pPr algn="just"/>
            <a:r>
              <a:rPr lang="en-US" sz="3200" dirty="0">
                <a:cs typeface="Calibri" panose="020F0502020204030204"/>
              </a:rPr>
              <a:t>Trauma is a distressing event or series of events, such as abuse, a bad accident, sexual violence, combat, natural disaster., etc. Trauma is an emotional response to such event(s). Adolescents who experience traumatic events can suffer major impact that will be imbedded in their life course and affect their self-identity because they are in the growth period.</a:t>
            </a:r>
            <a:endParaRPr lang="en-US" sz="3200" dirty="0"/>
          </a:p>
          <a:p>
            <a:pPr algn="just"/>
            <a:endParaRPr lang="en-US" sz="3200" dirty="0">
              <a:cs typeface="Calibri" panose="020F0502020204030204"/>
            </a:endParaRPr>
          </a:p>
          <a:p>
            <a:pPr algn="just"/>
            <a:r>
              <a:rPr lang="en-US" sz="3200" dirty="0">
                <a:cs typeface="Calibri" panose="020F0502020204030204"/>
              </a:rPr>
              <a:t> Goodman (2013) defines transgenerational trauma (also called intergenerational, multigenerational, or historical trauma) as a disbursement of trauma from one generation to another. Coyle (2014) relates this trauma to "[...] a genocide of a people, where some major event is aimed at a particular group because of their status as an oppressed group." </a:t>
            </a:r>
            <a:endParaRPr lang="en-US" sz="3200" dirty="0"/>
          </a:p>
        </p:txBody>
      </p:sp>
      <p:pic>
        <p:nvPicPr>
          <p:cNvPr id="43" name="Picture 42">
            <a:extLst>
              <a:ext uri="{FF2B5EF4-FFF2-40B4-BE49-F238E27FC236}">
                <a16:creationId xmlns:a16="http://schemas.microsoft.com/office/drawing/2014/main" id="{71D9676A-412F-D842-A914-E447EAB5B437}"/>
              </a:ext>
            </a:extLst>
          </p:cNvPr>
          <p:cNvPicPr>
            <a:picLocks noChangeAspect="1"/>
          </p:cNvPicPr>
          <p:nvPr/>
        </p:nvPicPr>
        <p:blipFill>
          <a:blip r:embed="rId5"/>
          <a:stretch>
            <a:fillRect/>
          </a:stretch>
        </p:blipFill>
        <p:spPr>
          <a:xfrm>
            <a:off x="17000220" y="24722731"/>
            <a:ext cx="9890760" cy="6732034"/>
          </a:xfrm>
          <a:prstGeom prst="rect">
            <a:avLst/>
          </a:prstGeom>
        </p:spPr>
      </p:pic>
      <p:sp>
        <p:nvSpPr>
          <p:cNvPr id="45" name="TextBox 44">
            <a:extLst>
              <a:ext uri="{FF2B5EF4-FFF2-40B4-BE49-F238E27FC236}">
                <a16:creationId xmlns:a16="http://schemas.microsoft.com/office/drawing/2014/main" id="{1D697311-C344-E349-80C8-6FDB4DC7788F}"/>
              </a:ext>
            </a:extLst>
          </p:cNvPr>
          <p:cNvSpPr txBox="1"/>
          <p:nvPr/>
        </p:nvSpPr>
        <p:spPr>
          <a:xfrm>
            <a:off x="16700107" y="31502857"/>
            <a:ext cx="10468136" cy="3046988"/>
          </a:xfrm>
          <a:prstGeom prst="rect">
            <a:avLst/>
          </a:prstGeom>
          <a:noFill/>
          <a:ln>
            <a:noFill/>
          </a:ln>
        </p:spPr>
        <p:txBody>
          <a:bodyPr wrap="square" lIns="91440" tIns="45720" rIns="91440" bIns="45720" rtlCol="0" anchor="t">
            <a:spAutoFit/>
          </a:bodyPr>
          <a:lstStyle/>
          <a:p>
            <a:pPr algn="just"/>
            <a:r>
              <a:rPr lang="en-US" sz="3200" dirty="0">
                <a:cs typeface="Calibri"/>
              </a:rPr>
              <a:t>Another layer of this research project shines a light on Dr. Dr. DeGruy’s Post Traumatic Slave Syndrome (PTSS) theory in which “establishes a timeline depicting a progression of traumatic actions that were carried forward from the trans-Atlantic slave trade into future generations both overtly and subliminally” (Campbell, 2019). </a:t>
            </a:r>
            <a:endParaRPr lang="en-US" sz="2000" dirty="0">
              <a:cs typeface="Calibri" panose="020F0502020204030204"/>
            </a:endParaRPr>
          </a:p>
        </p:txBody>
      </p:sp>
      <p:pic>
        <p:nvPicPr>
          <p:cNvPr id="47" name="Picture 46">
            <a:extLst>
              <a:ext uri="{FF2B5EF4-FFF2-40B4-BE49-F238E27FC236}">
                <a16:creationId xmlns:a16="http://schemas.microsoft.com/office/drawing/2014/main" id="{FB4D62C8-3F88-DE48-A4EE-08D9FEE39241}"/>
              </a:ext>
            </a:extLst>
          </p:cNvPr>
          <p:cNvPicPr>
            <a:picLocks noChangeAspect="1"/>
          </p:cNvPicPr>
          <p:nvPr/>
        </p:nvPicPr>
        <p:blipFill>
          <a:blip r:embed="rId6"/>
          <a:stretch>
            <a:fillRect/>
          </a:stretch>
        </p:blipFill>
        <p:spPr>
          <a:xfrm>
            <a:off x="31135122" y="6778966"/>
            <a:ext cx="10468136" cy="8550833"/>
          </a:xfrm>
          <a:prstGeom prst="rect">
            <a:avLst/>
          </a:prstGeom>
        </p:spPr>
      </p:pic>
      <p:sp>
        <p:nvSpPr>
          <p:cNvPr id="49" name="TextBox 48">
            <a:extLst>
              <a:ext uri="{FF2B5EF4-FFF2-40B4-BE49-F238E27FC236}">
                <a16:creationId xmlns:a16="http://schemas.microsoft.com/office/drawing/2014/main" id="{DD0D4111-4B70-2344-AA73-021B5920CB27}"/>
              </a:ext>
            </a:extLst>
          </p:cNvPr>
          <p:cNvSpPr txBox="1"/>
          <p:nvPr/>
        </p:nvSpPr>
        <p:spPr>
          <a:xfrm>
            <a:off x="30541324" y="19952016"/>
            <a:ext cx="12161520" cy="13388280"/>
          </a:xfrm>
          <a:prstGeom prst="rect">
            <a:avLst/>
          </a:prstGeom>
          <a:noFill/>
          <a:ln>
            <a:noFill/>
          </a:ln>
        </p:spPr>
        <p:txBody>
          <a:bodyPr wrap="square" lIns="91440" tIns="45720" rIns="91440" bIns="45720" rtlCol="0" anchor="t">
            <a:spAutoFit/>
          </a:bodyPr>
          <a:lstStyle/>
          <a:p>
            <a:r>
              <a:rPr lang="en-US" sz="3600" b="1" dirty="0"/>
              <a:t>Summary</a:t>
            </a:r>
          </a:p>
          <a:p>
            <a:pPr marL="571500" indent="-571500">
              <a:buFont typeface="Arial"/>
              <a:buChar char="•"/>
            </a:pPr>
            <a:r>
              <a:rPr lang="en-US" sz="3600" dirty="0">
                <a:ea typeface="Calibri"/>
                <a:cs typeface="Calibri"/>
              </a:rPr>
              <a:t>10-week program development</a:t>
            </a:r>
          </a:p>
          <a:p>
            <a:pPr marL="571500" indent="-571500">
              <a:buFont typeface="Arial"/>
              <a:buChar char="•"/>
            </a:pPr>
            <a:r>
              <a:rPr lang="en-US" sz="3600" dirty="0">
                <a:ea typeface="Calibri"/>
                <a:cs typeface="Calibri"/>
              </a:rPr>
              <a:t>30 adolescent participants</a:t>
            </a:r>
          </a:p>
          <a:p>
            <a:pPr marL="571500" indent="-571500">
              <a:buFont typeface="Arial"/>
              <a:buChar char="•"/>
            </a:pPr>
            <a:r>
              <a:rPr lang="en-US" sz="3600" dirty="0">
                <a:solidFill>
                  <a:srgbClr val="000000"/>
                </a:solidFill>
                <a:ea typeface="Calibri"/>
                <a:cs typeface="Calibri"/>
              </a:rPr>
              <a:t>Exploration of self-esteem, awareness, health, financial literacy, education, etc.</a:t>
            </a:r>
          </a:p>
          <a:p>
            <a:pPr marL="571500" indent="-571500">
              <a:buFont typeface="Arial"/>
              <a:buChar char="•"/>
            </a:pPr>
            <a:r>
              <a:rPr lang="en-US" sz="3600" dirty="0">
                <a:solidFill>
                  <a:srgbClr val="000000"/>
                </a:solidFill>
                <a:ea typeface="Calibri"/>
                <a:cs typeface="Calibri"/>
              </a:rPr>
              <a:t>Body-Based opening ritual for each module</a:t>
            </a:r>
          </a:p>
          <a:p>
            <a:pPr marL="571500" indent="-571500">
              <a:buFont typeface="Arial"/>
              <a:buChar char="•"/>
            </a:pPr>
            <a:r>
              <a:rPr lang="en-US" sz="3600" dirty="0">
                <a:solidFill>
                  <a:srgbClr val="000000"/>
                </a:solidFill>
                <a:ea typeface="Calibri"/>
                <a:cs typeface="Calibri"/>
              </a:rPr>
              <a:t>Experimental learning experience</a:t>
            </a:r>
          </a:p>
          <a:p>
            <a:pPr marL="571500" indent="-571500">
              <a:buFont typeface="Arial"/>
              <a:buChar char="•"/>
            </a:pPr>
            <a:endParaRPr lang="en-US" sz="3600" dirty="0">
              <a:solidFill>
                <a:srgbClr val="000000"/>
              </a:solidFill>
              <a:ea typeface="Calibri"/>
              <a:cs typeface="Calibri"/>
            </a:endParaRPr>
          </a:p>
          <a:p>
            <a:endParaRPr lang="en-US" sz="3600" dirty="0">
              <a:solidFill>
                <a:srgbClr val="000000"/>
              </a:solidFill>
            </a:endParaRPr>
          </a:p>
          <a:p>
            <a:r>
              <a:rPr lang="en-US" sz="3600" b="1" dirty="0"/>
              <a:t>Conclusions</a:t>
            </a:r>
            <a:endParaRPr lang="en-US" sz="3600" dirty="0"/>
          </a:p>
          <a:p>
            <a:pPr marL="571500" indent="-571500">
              <a:buFont typeface="Arial"/>
              <a:buChar char="•"/>
            </a:pPr>
            <a:r>
              <a:rPr lang="en-US" sz="3600" dirty="0"/>
              <a:t>Underrepresented communities are in desperate need of program developments such as Healing in Motion</a:t>
            </a:r>
            <a:endParaRPr lang="en-US" sz="3600" dirty="0">
              <a:ea typeface="Calibri" panose="020F0502020204030204"/>
              <a:cs typeface="Calibri" panose="020F0502020204030204"/>
            </a:endParaRPr>
          </a:p>
          <a:p>
            <a:pPr marL="571500" indent="-571500">
              <a:buFont typeface="Arial"/>
              <a:buChar char="•"/>
            </a:pPr>
            <a:r>
              <a:rPr lang="en-US" sz="3600" dirty="0"/>
              <a:t>Addressing the past can help better understand and treat present day issues</a:t>
            </a:r>
            <a:endParaRPr lang="en-US" sz="3600" dirty="0">
              <a:ea typeface="Calibri" panose="020F0502020204030204"/>
              <a:cs typeface="Calibri" panose="020F0502020204030204"/>
            </a:endParaRPr>
          </a:p>
          <a:p>
            <a:pPr marL="571500" indent="-571500">
              <a:buFont typeface="Arial"/>
              <a:buChar char="•"/>
            </a:pPr>
            <a:r>
              <a:rPr lang="en-US" sz="3600" dirty="0"/>
              <a:t>.Trauma effects may not show up immediately but over a length of time</a:t>
            </a:r>
            <a:endParaRPr lang="en-US" sz="3600" dirty="0">
              <a:ea typeface="Calibri" panose="020F0502020204030204"/>
              <a:cs typeface="Calibri" panose="020F0502020204030204"/>
            </a:endParaRPr>
          </a:p>
          <a:p>
            <a:pPr marL="571500" indent="-571500">
              <a:buFont typeface="Arial"/>
              <a:buChar char="•"/>
            </a:pPr>
            <a:r>
              <a:rPr lang="en-US" sz="3600" dirty="0"/>
              <a:t>Dance/Movement Therapy aids adolescents in the process of healing to become well and whole</a:t>
            </a:r>
            <a:endParaRPr lang="en-US" sz="3600" dirty="0">
              <a:ea typeface="Calibri" panose="020F0502020204030204"/>
              <a:cs typeface="Calibri" panose="020F0502020204030204"/>
            </a:endParaRPr>
          </a:p>
          <a:p>
            <a:endParaRPr lang="en-US" sz="3600" dirty="0"/>
          </a:p>
          <a:p>
            <a:r>
              <a:rPr lang="en-US" sz="3600" b="1" dirty="0"/>
              <a:t>Acknowledgements</a:t>
            </a:r>
          </a:p>
          <a:p>
            <a:r>
              <a:rPr lang="en-US" sz="3600" dirty="0"/>
              <a:t>Thank you to Cleveland State University, The McNair Program,  and  Dr. Reyes-Rodriguez, Program Director.</a:t>
            </a:r>
          </a:p>
          <a:p>
            <a:endParaRPr lang="en-US" sz="3600" dirty="0"/>
          </a:p>
          <a:p>
            <a:r>
              <a:rPr lang="en-US" sz="3600" dirty="0"/>
              <a:t>Funding: McNair Scholars Program </a:t>
            </a:r>
          </a:p>
        </p:txBody>
      </p:sp>
      <p:sp>
        <p:nvSpPr>
          <p:cNvPr id="50" name="TextBox 49">
            <a:extLst>
              <a:ext uri="{FF2B5EF4-FFF2-40B4-BE49-F238E27FC236}">
                <a16:creationId xmlns:a16="http://schemas.microsoft.com/office/drawing/2014/main" id="{17B763B1-4C49-CC40-9E09-27263E3E55D9}"/>
              </a:ext>
            </a:extLst>
          </p:cNvPr>
          <p:cNvSpPr txBox="1"/>
          <p:nvPr/>
        </p:nvSpPr>
        <p:spPr>
          <a:xfrm>
            <a:off x="30541324" y="15318359"/>
            <a:ext cx="12161520" cy="3539430"/>
          </a:xfrm>
          <a:prstGeom prst="rect">
            <a:avLst/>
          </a:prstGeom>
          <a:noFill/>
          <a:ln>
            <a:noFill/>
          </a:ln>
        </p:spPr>
        <p:txBody>
          <a:bodyPr wrap="square" lIns="91440" tIns="45720" rIns="91440" bIns="45720" rtlCol="0" anchor="t">
            <a:spAutoFit/>
          </a:bodyPr>
          <a:lstStyle/>
          <a:p>
            <a:pPr algn="just"/>
            <a:r>
              <a:rPr lang="en-US" sz="3200" dirty="0">
                <a:cs typeface="Calibri"/>
              </a:rPr>
              <a:t>On September 25, 2008, an 8.0 magnitude earthquake hit China killing over 69,000 people, injuring over 17,000 and leaving 3 million children severely affected. This event is evidence of post-disaster trauma and/or Post-Traumatic Stress Disorder. Trauma scores at 1-6 months were significantly lower than at 12, 18, and 24  months after the earthquake. The adolescents suffered the most mental trauma at approximately 12-18 months after the earthquake , as shown above in figure 1. </a:t>
            </a:r>
            <a:endParaRPr lang="en-US" sz="2000" dirty="0">
              <a:cs typeface="Calibri" panose="020F0502020204030204"/>
            </a:endParaRPr>
          </a:p>
        </p:txBody>
      </p:sp>
      <p:pic>
        <p:nvPicPr>
          <p:cNvPr id="2" name="Picture 2">
            <a:extLst>
              <a:ext uri="{FF2B5EF4-FFF2-40B4-BE49-F238E27FC236}">
                <a16:creationId xmlns:a16="http://schemas.microsoft.com/office/drawing/2014/main" id="{E2FD0134-6A0F-9799-EE65-093146A7A2B2}"/>
              </a:ext>
            </a:extLst>
          </p:cNvPr>
          <p:cNvPicPr>
            <a:picLocks noChangeAspect="1"/>
          </p:cNvPicPr>
          <p:nvPr/>
        </p:nvPicPr>
        <p:blipFill>
          <a:blip r:embed="rId7"/>
          <a:stretch>
            <a:fillRect/>
          </a:stretch>
        </p:blipFill>
        <p:spPr>
          <a:xfrm>
            <a:off x="16700107" y="6995116"/>
            <a:ext cx="10468136" cy="10100956"/>
          </a:xfrm>
          <a:prstGeom prst="rect">
            <a:avLst/>
          </a:prstGeom>
        </p:spPr>
      </p:pic>
    </p:spTree>
    <p:extLst>
      <p:ext uri="{BB962C8B-B14F-4D97-AF65-F5344CB8AC3E}">
        <p14:creationId xmlns:p14="http://schemas.microsoft.com/office/powerpoint/2010/main" val="72771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ddf46971-5edb-427c-a72a-4ded87e46d6a" xsi:nil="true"/>
    <TaxCatchAll xmlns="8b4e9d0b-f9d3-403c-8fe0-510fe50ea4ad" xsi:nil="true"/>
    <lcf76f155ced4ddcb4097134ff3c332f xmlns="ddf46971-5edb-427c-a72a-4ded87e46d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2FD9C-A48B-4951-BC33-6DB705FB0030}">
  <ds:schemaRefs>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8b4e9d0b-f9d3-403c-8fe0-510fe50ea4ad"/>
    <ds:schemaRef ds:uri="http://purl.org/dc/dcmitype/"/>
    <ds:schemaRef ds:uri="http://schemas.microsoft.com/office/infopath/2007/PartnerControls"/>
    <ds:schemaRef ds:uri="ddf46971-5edb-427c-a72a-4ded87e46d6a"/>
    <ds:schemaRef ds:uri="http://schemas.microsoft.com/office/2006/metadata/properties"/>
  </ds:schemaRefs>
</ds:datastoreItem>
</file>

<file path=customXml/itemProps2.xml><?xml version="1.0" encoding="utf-8"?>
<ds:datastoreItem xmlns:ds="http://schemas.openxmlformats.org/officeDocument/2006/customXml" ds:itemID="{D76461D2-3648-4FE7-9CF9-0BF5C8C49CA1}">
  <ds:schemaRefs>
    <ds:schemaRef ds:uri="8b4e9d0b-f9d3-403c-8fe0-510fe50ea4ad"/>
    <ds:schemaRef ds:uri="ddf46971-5edb-427c-a72a-4ded87e46d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35C317-BA28-43E8-AF76-8808822B0C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132</TotalTime>
  <Words>612</Words>
  <Application>Microsoft Macintosh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lastModifiedBy>Angel L Reyes-Rodriguez</cp:lastModifiedBy>
  <cp:revision>174</cp:revision>
  <dcterms:created xsi:type="dcterms:W3CDTF">2020-07-13T15:01:39Z</dcterms:created>
  <dcterms:modified xsi:type="dcterms:W3CDTF">2022-08-15T19:37:35Z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y fmtid="{D5CDD505-2E9C-101B-9397-08002B2CF9AE}" pid="3" name="MediaServiceImageTags">
    <vt:lpwstr/>
  </property>
</Properties>
</file>