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343" r:id="rId3"/>
    <p:sldId id="257" r:id="rId4"/>
    <p:sldId id="345" r:id="rId5"/>
    <p:sldId id="346" r:id="rId6"/>
    <p:sldId id="348" r:id="rId7"/>
    <p:sldId id="349" r:id="rId8"/>
    <p:sldId id="350" r:id="rId9"/>
    <p:sldId id="351" r:id="rId10"/>
    <p:sldId id="347" r:id="rId11"/>
    <p:sldId id="352" r:id="rId12"/>
    <p:sldId id="353" r:id="rId13"/>
    <p:sldId id="354"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5887" autoAdjust="0"/>
  </p:normalViewPr>
  <p:slideViewPr>
    <p:cSldViewPr snapToGrid="0" snapToObjects="1">
      <p:cViewPr varScale="1">
        <p:scale>
          <a:sx n="101" d="100"/>
          <a:sy n="101" d="100"/>
        </p:scale>
        <p:origin x="15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F4608-12F4-624E-AD0B-9945D1189291}"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3640A-019B-3845-BE2B-CDF1080EE615}" type="slidenum">
              <a:rPr lang="en-US" smtClean="0"/>
              <a:t>‹#›</a:t>
            </a:fld>
            <a:endParaRPr lang="en-US"/>
          </a:p>
        </p:txBody>
      </p:sp>
    </p:spTree>
    <p:extLst>
      <p:ext uri="{BB962C8B-B14F-4D97-AF65-F5344CB8AC3E}">
        <p14:creationId xmlns:p14="http://schemas.microsoft.com/office/powerpoint/2010/main" val="173675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13B479-BEBC-4BE6-8937-988E6E552D32}" type="slidenum">
              <a:rPr lang="en-US" smtClean="0"/>
              <a:t>2</a:t>
            </a:fld>
            <a:endParaRPr lang="en-US"/>
          </a:p>
        </p:txBody>
      </p:sp>
    </p:spTree>
    <p:extLst>
      <p:ext uri="{BB962C8B-B14F-4D97-AF65-F5344CB8AC3E}">
        <p14:creationId xmlns:p14="http://schemas.microsoft.com/office/powerpoint/2010/main" val="187423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3640A-019B-3845-BE2B-CDF1080EE615}" type="slidenum">
              <a:rPr lang="en-US" smtClean="0"/>
              <a:t>9</a:t>
            </a:fld>
            <a:endParaRPr lang="en-US"/>
          </a:p>
        </p:txBody>
      </p:sp>
    </p:spTree>
    <p:extLst>
      <p:ext uri="{BB962C8B-B14F-4D97-AF65-F5344CB8AC3E}">
        <p14:creationId xmlns:p14="http://schemas.microsoft.com/office/powerpoint/2010/main" val="285112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ohio.edu/messaging-services/messaging-services#forward-to-personal-account"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B7EF-A354-C048-A5D6-F6D94A19BAD6}"/>
              </a:ext>
            </a:extLst>
          </p:cNvPr>
          <p:cNvSpPr>
            <a:spLocks noGrp="1"/>
          </p:cNvSpPr>
          <p:nvPr>
            <p:ph type="ctrTitle"/>
          </p:nvPr>
        </p:nvSpPr>
        <p:spPr/>
        <p:txBody>
          <a:bodyPr/>
          <a:lstStyle/>
          <a:p>
            <a:r>
              <a:rPr lang="en-US" dirty="0"/>
              <a:t>Communicating with Students in Blackboard</a:t>
            </a:r>
          </a:p>
        </p:txBody>
      </p:sp>
      <p:sp>
        <p:nvSpPr>
          <p:cNvPr id="3" name="Subtitle 2">
            <a:extLst>
              <a:ext uri="{FF2B5EF4-FFF2-40B4-BE49-F238E27FC236}">
                <a16:creationId xmlns:a16="http://schemas.microsoft.com/office/drawing/2014/main" id="{0A926EF0-ACB2-6746-A0C0-FFC021A7BF30}"/>
              </a:ext>
            </a:extLst>
          </p:cNvPr>
          <p:cNvSpPr>
            <a:spLocks noGrp="1"/>
          </p:cNvSpPr>
          <p:nvPr>
            <p:ph type="subTitle" idx="1"/>
          </p:nvPr>
        </p:nvSpPr>
        <p:spPr/>
        <p:txBody>
          <a:bodyPr>
            <a:normAutofit/>
          </a:bodyPr>
          <a:lstStyle/>
          <a:p>
            <a:endParaRPr lang="en-US" sz="2800" dirty="0"/>
          </a:p>
          <a:p>
            <a:endParaRPr lang="en-US" sz="2800" dirty="0"/>
          </a:p>
        </p:txBody>
      </p:sp>
      <p:pic>
        <p:nvPicPr>
          <p:cNvPr id="5" name="Picture 4">
            <a:extLst>
              <a:ext uri="{FF2B5EF4-FFF2-40B4-BE49-F238E27FC236}">
                <a16:creationId xmlns:a16="http://schemas.microsoft.com/office/drawing/2014/main" id="{532596C2-EF30-654B-B8DE-B850AF3B6608}"/>
              </a:ext>
            </a:extLst>
          </p:cNvPr>
          <p:cNvPicPr>
            <a:picLocks noChangeAspect="1"/>
          </p:cNvPicPr>
          <p:nvPr/>
        </p:nvPicPr>
        <p:blipFill>
          <a:blip r:embed="rId3"/>
          <a:stretch>
            <a:fillRect/>
          </a:stretch>
        </p:blipFill>
        <p:spPr>
          <a:xfrm>
            <a:off x="702382" y="5147732"/>
            <a:ext cx="3561138" cy="1066059"/>
          </a:xfrm>
          <a:prstGeom prst="rect">
            <a:avLst/>
          </a:prstGeom>
        </p:spPr>
      </p:pic>
    </p:spTree>
    <p:custDataLst>
      <p:tags r:id="rId1"/>
    </p:custDataLst>
    <p:extLst>
      <p:ext uri="{BB962C8B-B14F-4D97-AF65-F5344CB8AC3E}">
        <p14:creationId xmlns:p14="http://schemas.microsoft.com/office/powerpoint/2010/main" val="3686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7BF4-E9A9-4FED-8C4D-64C0AD349B3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39B5BD2-06A0-4F4A-BA0E-41F15090497B}"/>
              </a:ext>
            </a:extLst>
          </p:cNvPr>
          <p:cNvSpPr>
            <a:spLocks noGrp="1"/>
          </p:cNvSpPr>
          <p:nvPr>
            <p:ph idx="1"/>
          </p:nvPr>
        </p:nvSpPr>
        <p:spPr>
          <a:xfrm>
            <a:off x="772584" y="1674814"/>
            <a:ext cx="8596668" cy="3880773"/>
          </a:xfrm>
        </p:spPr>
        <p:txBody>
          <a:bodyPr/>
          <a:lstStyle/>
          <a:p>
            <a:pPr fontAlgn="base"/>
            <a:r>
              <a:rPr lang="en-US" sz="2800" dirty="0"/>
              <a:t>Announcement Tips </a:t>
            </a:r>
          </a:p>
          <a:p>
            <a:pPr fontAlgn="base"/>
            <a:r>
              <a:rPr lang="en-US" sz="2800" dirty="0"/>
              <a:t>Blackboard Tools: Create Announcement</a:t>
            </a:r>
          </a:p>
          <a:p>
            <a:pPr lvl="1" fontAlgn="base">
              <a:buFont typeface="Wingdings" panose="05000000000000000000" pitchFamily="2" charset="2"/>
              <a:buChar char="§"/>
            </a:pPr>
            <a:r>
              <a:rPr lang="en-US" sz="2600" dirty="0"/>
              <a:t>Send to </a:t>
            </a:r>
            <a:r>
              <a:rPr lang="en-US" sz="2600" dirty="0" err="1"/>
              <a:t>eMail</a:t>
            </a:r>
            <a:endParaRPr lang="en-US" sz="2600" dirty="0"/>
          </a:p>
          <a:p>
            <a:pPr fontAlgn="base"/>
            <a:r>
              <a:rPr lang="en-US" sz="2800" dirty="0"/>
              <a:t>Accessing Announcements</a:t>
            </a:r>
          </a:p>
          <a:p>
            <a:endParaRPr lang="en-US" dirty="0"/>
          </a:p>
        </p:txBody>
      </p:sp>
      <p:sp>
        <p:nvSpPr>
          <p:cNvPr id="6" name="Oval 5">
            <a:extLst>
              <a:ext uri="{FF2B5EF4-FFF2-40B4-BE49-F238E27FC236}">
                <a16:creationId xmlns:a16="http://schemas.microsoft.com/office/drawing/2014/main" id="{D2BE1227-7376-4D9E-9BBF-DBAA0893FF0B}"/>
              </a:ext>
            </a:extLst>
          </p:cNvPr>
          <p:cNvSpPr/>
          <p:nvPr/>
        </p:nvSpPr>
        <p:spPr>
          <a:xfrm>
            <a:off x="7972425" y="5638800"/>
            <a:ext cx="1081088" cy="971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BB</a:t>
            </a:r>
          </a:p>
        </p:txBody>
      </p:sp>
    </p:spTree>
    <p:custDataLst>
      <p:tags r:id="rId1"/>
    </p:custDataLst>
    <p:extLst>
      <p:ext uri="{BB962C8B-B14F-4D97-AF65-F5344CB8AC3E}">
        <p14:creationId xmlns:p14="http://schemas.microsoft.com/office/powerpoint/2010/main" val="300357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B179-D909-4B77-9C3D-31C255253322}"/>
              </a:ext>
            </a:extLst>
          </p:cNvPr>
          <p:cNvSpPr>
            <a:spLocks noGrp="1"/>
          </p:cNvSpPr>
          <p:nvPr>
            <p:ph type="title"/>
          </p:nvPr>
        </p:nvSpPr>
        <p:spPr>
          <a:xfrm>
            <a:off x="753534" y="971550"/>
            <a:ext cx="8596668" cy="1320800"/>
          </a:xfrm>
        </p:spPr>
        <p:txBody>
          <a:bodyPr/>
          <a:lstStyle/>
          <a:p>
            <a:r>
              <a:rPr lang="en-US" dirty="0" err="1"/>
              <a:t>eMail</a:t>
            </a:r>
            <a:endParaRPr lang="en-US" dirty="0"/>
          </a:p>
        </p:txBody>
      </p:sp>
      <p:sp>
        <p:nvSpPr>
          <p:cNvPr id="3" name="Content Placeholder 2">
            <a:extLst>
              <a:ext uri="{FF2B5EF4-FFF2-40B4-BE49-F238E27FC236}">
                <a16:creationId xmlns:a16="http://schemas.microsoft.com/office/drawing/2014/main" id="{1BECEBC6-232F-4F7F-BA6A-CB5512426A8D}"/>
              </a:ext>
            </a:extLst>
          </p:cNvPr>
          <p:cNvSpPr>
            <a:spLocks noGrp="1"/>
          </p:cNvSpPr>
          <p:nvPr>
            <p:ph idx="1"/>
          </p:nvPr>
        </p:nvSpPr>
        <p:spPr/>
        <p:txBody>
          <a:bodyPr/>
          <a:lstStyle/>
          <a:p>
            <a:pPr fontAlgn="base"/>
            <a:r>
              <a:rPr lang="en-US" sz="2800" dirty="0"/>
              <a:t>Tools Description: </a:t>
            </a:r>
            <a:r>
              <a:rPr lang="en-US" sz="2800" dirty="0" err="1"/>
              <a:t>eMail</a:t>
            </a:r>
            <a:r>
              <a:rPr lang="en-US" sz="2800" dirty="0"/>
              <a:t> (CSU email) or Messages (internal in Blackboard)</a:t>
            </a:r>
          </a:p>
          <a:p>
            <a:pPr fontAlgn="base"/>
            <a:r>
              <a:rPr lang="en-US" sz="2800" dirty="0"/>
              <a:t>Students – Can Forward Blackboard email to personal Address</a:t>
            </a:r>
          </a:p>
          <a:p>
            <a:r>
              <a:rPr lang="en-US" sz="2800" dirty="0"/>
              <a:t>Blackboard Tools: Blackboard email (Sent to CSU email)</a:t>
            </a:r>
          </a:p>
          <a:p>
            <a:r>
              <a:rPr lang="en-US" sz="2800" dirty="0"/>
              <a:t>Blackboard Tools: Messages (internal)</a:t>
            </a:r>
          </a:p>
          <a:p>
            <a:endParaRPr lang="en-US" dirty="0"/>
          </a:p>
        </p:txBody>
      </p:sp>
      <p:sp>
        <p:nvSpPr>
          <p:cNvPr id="4" name="Oval 3">
            <a:extLst>
              <a:ext uri="{FF2B5EF4-FFF2-40B4-BE49-F238E27FC236}">
                <a16:creationId xmlns:a16="http://schemas.microsoft.com/office/drawing/2014/main" id="{236FACF0-ED3A-4AB7-B50A-027F1D93ABEC}"/>
              </a:ext>
            </a:extLst>
          </p:cNvPr>
          <p:cNvSpPr/>
          <p:nvPr/>
        </p:nvSpPr>
        <p:spPr>
          <a:xfrm>
            <a:off x="7972425" y="5638800"/>
            <a:ext cx="1081088" cy="971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BB</a:t>
            </a:r>
          </a:p>
        </p:txBody>
      </p:sp>
    </p:spTree>
    <p:custDataLst>
      <p:tags r:id="rId1"/>
    </p:custDataLst>
    <p:extLst>
      <p:ext uri="{BB962C8B-B14F-4D97-AF65-F5344CB8AC3E}">
        <p14:creationId xmlns:p14="http://schemas.microsoft.com/office/powerpoint/2010/main" val="420301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6CE0-3C02-4C0B-8A9C-151E551BBDC9}"/>
              </a:ext>
            </a:extLst>
          </p:cNvPr>
          <p:cNvSpPr>
            <a:spLocks noGrp="1"/>
          </p:cNvSpPr>
          <p:nvPr>
            <p:ph type="title"/>
          </p:nvPr>
        </p:nvSpPr>
        <p:spPr/>
        <p:txBody>
          <a:bodyPr/>
          <a:lstStyle/>
          <a:p>
            <a:r>
              <a:rPr lang="en-US" dirty="0"/>
              <a:t>Discussions </a:t>
            </a:r>
          </a:p>
        </p:txBody>
      </p:sp>
      <p:sp>
        <p:nvSpPr>
          <p:cNvPr id="3" name="Content Placeholder 2">
            <a:extLst>
              <a:ext uri="{FF2B5EF4-FFF2-40B4-BE49-F238E27FC236}">
                <a16:creationId xmlns:a16="http://schemas.microsoft.com/office/drawing/2014/main" id="{C25D31D8-ABFD-4221-8A4E-27DE23A8FE7A}"/>
              </a:ext>
            </a:extLst>
          </p:cNvPr>
          <p:cNvSpPr>
            <a:spLocks noGrp="1"/>
          </p:cNvSpPr>
          <p:nvPr>
            <p:ph idx="1"/>
          </p:nvPr>
        </p:nvSpPr>
        <p:spPr/>
        <p:txBody>
          <a:bodyPr>
            <a:normAutofit/>
          </a:bodyPr>
          <a:lstStyle/>
          <a:p>
            <a:pPr fontAlgn="base"/>
            <a:r>
              <a:rPr lang="en-US" sz="2800" dirty="0"/>
              <a:t>General Course Discussion (common questions) </a:t>
            </a:r>
          </a:p>
          <a:p>
            <a:pPr fontAlgn="base"/>
            <a:r>
              <a:rPr lang="en-US" sz="2800" dirty="0"/>
              <a:t>Academic Discussions </a:t>
            </a:r>
          </a:p>
          <a:p>
            <a:pPr lvl="1" fontAlgn="base">
              <a:buFont typeface="Wingdings" panose="05000000000000000000" pitchFamily="2" charset="2"/>
              <a:buChar char="§"/>
            </a:pPr>
            <a:r>
              <a:rPr lang="en-US" sz="2600" dirty="0"/>
              <a:t>Settings, grading, dates </a:t>
            </a:r>
          </a:p>
          <a:p>
            <a:pPr lvl="1" fontAlgn="base">
              <a:buFont typeface="Wingdings" panose="05000000000000000000" pitchFamily="2" charset="2"/>
              <a:buChar char="§"/>
            </a:pPr>
            <a:r>
              <a:rPr lang="en-US" sz="2600" dirty="0"/>
              <a:t>Rubric (sample) </a:t>
            </a:r>
          </a:p>
          <a:p>
            <a:pPr fontAlgn="base"/>
            <a:r>
              <a:rPr lang="en-US" sz="2800" dirty="0"/>
              <a:t>Linking to a Discussion </a:t>
            </a:r>
          </a:p>
          <a:p>
            <a:pPr fontAlgn="base"/>
            <a:r>
              <a:rPr lang="en-US" sz="2800" dirty="0"/>
              <a:t>Grading Discussions (Grade Center)</a:t>
            </a:r>
          </a:p>
          <a:p>
            <a:pPr marL="0" indent="0">
              <a:buNone/>
            </a:pPr>
            <a:endParaRPr lang="en-US" dirty="0"/>
          </a:p>
        </p:txBody>
      </p:sp>
      <p:sp>
        <p:nvSpPr>
          <p:cNvPr id="4" name="Oval 3">
            <a:extLst>
              <a:ext uri="{FF2B5EF4-FFF2-40B4-BE49-F238E27FC236}">
                <a16:creationId xmlns:a16="http://schemas.microsoft.com/office/drawing/2014/main" id="{71597B04-2D61-4D36-8AE1-A1474C2F2CD1}"/>
              </a:ext>
            </a:extLst>
          </p:cNvPr>
          <p:cNvSpPr/>
          <p:nvPr/>
        </p:nvSpPr>
        <p:spPr>
          <a:xfrm>
            <a:off x="7972425" y="5638800"/>
            <a:ext cx="1081088" cy="971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BB</a:t>
            </a:r>
          </a:p>
        </p:txBody>
      </p:sp>
    </p:spTree>
    <p:custDataLst>
      <p:tags r:id="rId1"/>
    </p:custDataLst>
    <p:extLst>
      <p:ext uri="{BB962C8B-B14F-4D97-AF65-F5344CB8AC3E}">
        <p14:creationId xmlns:p14="http://schemas.microsoft.com/office/powerpoint/2010/main" val="106118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59AF-1A8C-433D-986D-37013AB1E38C}"/>
              </a:ext>
            </a:extLst>
          </p:cNvPr>
          <p:cNvSpPr>
            <a:spLocks noGrp="1"/>
          </p:cNvSpPr>
          <p:nvPr>
            <p:ph type="title"/>
          </p:nvPr>
        </p:nvSpPr>
        <p:spPr>
          <a:xfrm>
            <a:off x="1010709" y="1936750"/>
            <a:ext cx="8596668" cy="1320800"/>
          </a:xfrm>
        </p:spPr>
        <p:txBody>
          <a:bodyPr>
            <a:normAutofit/>
          </a:bodyPr>
          <a:lstStyle/>
          <a:p>
            <a:r>
              <a:rPr lang="en-US" sz="6000" dirty="0"/>
              <a:t>Communication Q &amp; A</a:t>
            </a:r>
          </a:p>
        </p:txBody>
      </p:sp>
    </p:spTree>
    <p:custDataLst>
      <p:tags r:id="rId1"/>
    </p:custDataLst>
    <p:extLst>
      <p:ext uri="{BB962C8B-B14F-4D97-AF65-F5344CB8AC3E}">
        <p14:creationId xmlns:p14="http://schemas.microsoft.com/office/powerpoint/2010/main" val="35372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F9BD3-813E-4E6C-8AF4-0AC6688F2AC6}"/>
              </a:ext>
            </a:extLst>
          </p:cNvPr>
          <p:cNvPicPr/>
          <p:nvPr/>
        </p:nvPicPr>
        <p:blipFill rotWithShape="1">
          <a:blip r:embed="rId4">
            <a:extLst>
              <a:ext uri="{BEBA8EAE-BF5A-486C-A8C5-ECC9F3942E4B}">
                <a14:imgProps xmlns:a14="http://schemas.microsoft.com/office/drawing/2010/main">
                  <a14:imgLayer r:embed="rId5">
                    <a14:imgEffect>
                      <a14:sharpenSoften amount="20000"/>
                    </a14:imgEffect>
                  </a14:imgLayer>
                </a14:imgProps>
              </a:ext>
            </a:extLst>
          </a:blip>
          <a:srcRect l="6223" t="15804" r="56253" b="15038"/>
          <a:stretch/>
        </p:blipFill>
        <p:spPr bwMode="auto">
          <a:xfrm>
            <a:off x="0" y="-39756"/>
            <a:ext cx="12194179" cy="7023652"/>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00024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504F-5BF5-B949-BBED-1254147D4148}"/>
              </a:ext>
            </a:extLst>
          </p:cNvPr>
          <p:cNvSpPr>
            <a:spLocks noGrp="1"/>
          </p:cNvSpPr>
          <p:nvPr>
            <p:ph type="title"/>
          </p:nvPr>
        </p:nvSpPr>
        <p:spPr/>
        <p:txBody>
          <a:bodyPr/>
          <a:lstStyle/>
          <a:p>
            <a:r>
              <a:rPr lang="en-US" dirty="0"/>
              <a:t>Communicating with Students in Blackboard</a:t>
            </a:r>
          </a:p>
        </p:txBody>
      </p:sp>
      <p:sp>
        <p:nvSpPr>
          <p:cNvPr id="3" name="Content Placeholder 2">
            <a:extLst>
              <a:ext uri="{FF2B5EF4-FFF2-40B4-BE49-F238E27FC236}">
                <a16:creationId xmlns:a16="http://schemas.microsoft.com/office/drawing/2014/main" id="{93A5B1CE-9DBD-2B43-AAFC-AC28B0FDB841}"/>
              </a:ext>
            </a:extLst>
          </p:cNvPr>
          <p:cNvSpPr>
            <a:spLocks noGrp="1"/>
          </p:cNvSpPr>
          <p:nvPr>
            <p:ph idx="1"/>
          </p:nvPr>
        </p:nvSpPr>
        <p:spPr/>
        <p:txBody>
          <a:bodyPr vert="horz" lIns="91440" tIns="45720" rIns="91440" bIns="45720" rtlCol="0" anchor="t">
            <a:normAutofit/>
          </a:bodyPr>
          <a:lstStyle/>
          <a:p>
            <a:pPr marL="514350" indent="-514350"/>
            <a:r>
              <a:rPr lang="en-US" sz="2800" dirty="0"/>
              <a:t>Microphone Muted</a:t>
            </a:r>
          </a:p>
          <a:p>
            <a:pPr marL="461963" indent="-461963"/>
            <a:r>
              <a:rPr lang="en-US" sz="2800" dirty="0"/>
              <a:t>Chat Panel</a:t>
            </a:r>
          </a:p>
          <a:p>
            <a:pPr marL="461963" indent="-461963"/>
            <a:r>
              <a:rPr lang="en-US" sz="2800" dirty="0"/>
              <a:t>Today’s Presenters:</a:t>
            </a:r>
          </a:p>
          <a:p>
            <a:pPr marL="862013" lvl="1" indent="-461963">
              <a:buFont typeface="Wingdings" panose="05000000000000000000" pitchFamily="2" charset="2"/>
              <a:buChar char="v"/>
            </a:pPr>
            <a:r>
              <a:rPr lang="en-US" sz="2400" dirty="0"/>
              <a:t>LeAnn Krosnick, Sr. Instructional Designer</a:t>
            </a:r>
          </a:p>
          <a:p>
            <a:pPr marL="862013" lvl="1" indent="-461963">
              <a:buFont typeface="Wingdings" panose="05000000000000000000" pitchFamily="2" charset="2"/>
              <a:buChar char="v"/>
            </a:pPr>
            <a:r>
              <a:rPr lang="en-US" sz="2400" dirty="0"/>
              <a:t>Samantha Kissel, </a:t>
            </a:r>
            <a:r>
              <a:rPr lang="en-US" sz="2400" dirty="0">
                <a:ea typeface="+mn-lt"/>
                <a:cs typeface="+mn-lt"/>
              </a:rPr>
              <a:t>Online Course and Materials Developer</a:t>
            </a:r>
            <a:endParaRPr lang="en-US" sz="2400" dirty="0"/>
          </a:p>
          <a:p>
            <a:pPr marL="0" indent="0">
              <a:buNone/>
            </a:pPr>
            <a:endParaRPr lang="en-US" sz="2800" dirty="0"/>
          </a:p>
        </p:txBody>
      </p:sp>
      <p:pic>
        <p:nvPicPr>
          <p:cNvPr id="4" name="Picture 3">
            <a:extLst>
              <a:ext uri="{FF2B5EF4-FFF2-40B4-BE49-F238E27FC236}">
                <a16:creationId xmlns:a16="http://schemas.microsoft.com/office/drawing/2014/main" id="{BE691888-2006-1144-BABF-DFF910AB6355}"/>
              </a:ext>
            </a:extLst>
          </p:cNvPr>
          <p:cNvPicPr>
            <a:picLocks noChangeAspect="1"/>
          </p:cNvPicPr>
          <p:nvPr/>
        </p:nvPicPr>
        <p:blipFill>
          <a:blip r:embed="rId3"/>
          <a:stretch>
            <a:fillRect/>
          </a:stretch>
        </p:blipFill>
        <p:spPr>
          <a:xfrm>
            <a:off x="677334" y="6178061"/>
            <a:ext cx="1972368" cy="590447"/>
          </a:xfrm>
          <a:prstGeom prst="rect">
            <a:avLst/>
          </a:prstGeom>
        </p:spPr>
      </p:pic>
      <p:pic>
        <p:nvPicPr>
          <p:cNvPr id="5" name="Picture 4">
            <a:extLst>
              <a:ext uri="{FF2B5EF4-FFF2-40B4-BE49-F238E27FC236}">
                <a16:creationId xmlns:a16="http://schemas.microsoft.com/office/drawing/2014/main" id="{51B2AB77-D193-9843-B6CE-E41364A0EB41}"/>
              </a:ext>
            </a:extLst>
          </p:cNvPr>
          <p:cNvPicPr>
            <a:picLocks noChangeAspect="1"/>
          </p:cNvPicPr>
          <p:nvPr/>
        </p:nvPicPr>
        <p:blipFill>
          <a:blip r:embed="rId4"/>
          <a:stretch>
            <a:fillRect/>
          </a:stretch>
        </p:blipFill>
        <p:spPr>
          <a:xfrm>
            <a:off x="3304464" y="2752243"/>
            <a:ext cx="461014" cy="415817"/>
          </a:xfrm>
          <a:prstGeom prst="rect">
            <a:avLst/>
          </a:prstGeom>
        </p:spPr>
      </p:pic>
    </p:spTree>
    <p:custDataLst>
      <p:tags r:id="rId1"/>
    </p:custDataLst>
    <p:extLst>
      <p:ext uri="{BB962C8B-B14F-4D97-AF65-F5344CB8AC3E}">
        <p14:creationId xmlns:p14="http://schemas.microsoft.com/office/powerpoint/2010/main" val="394247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96DFC-1B9E-4526-986C-EA96EB84AA0B}"/>
              </a:ext>
            </a:extLst>
          </p:cNvPr>
          <p:cNvSpPr>
            <a:spLocks noGrp="1"/>
          </p:cNvSpPr>
          <p:nvPr>
            <p:ph idx="1"/>
          </p:nvPr>
        </p:nvSpPr>
        <p:spPr/>
        <p:txBody>
          <a:bodyPr>
            <a:normAutofit/>
          </a:bodyPr>
          <a:lstStyle/>
          <a:p>
            <a:pPr marL="627063" indent="-627063" fontAlgn="base"/>
            <a:r>
              <a:rPr lang="en-US" sz="2800" dirty="0"/>
              <a:t>Communication </a:t>
            </a:r>
          </a:p>
          <a:p>
            <a:pPr marL="627063" indent="-627063" fontAlgn="base"/>
            <a:r>
              <a:rPr lang="en-US" sz="2800" dirty="0"/>
              <a:t>Netiquette </a:t>
            </a:r>
          </a:p>
          <a:p>
            <a:pPr marL="627063" indent="-627063" fontAlgn="base"/>
            <a:r>
              <a:rPr lang="en-US" sz="2800" dirty="0"/>
              <a:t>Announcements </a:t>
            </a:r>
          </a:p>
          <a:p>
            <a:pPr marL="627063" indent="-627063" fontAlgn="base"/>
            <a:r>
              <a:rPr lang="en-US" sz="2800" dirty="0" err="1"/>
              <a:t>eMail</a:t>
            </a:r>
            <a:r>
              <a:rPr lang="en-US" sz="2800" dirty="0"/>
              <a:t> </a:t>
            </a:r>
          </a:p>
          <a:p>
            <a:pPr marL="627063" indent="-627063" fontAlgn="base"/>
            <a:r>
              <a:rPr lang="en-US" sz="2800" dirty="0"/>
              <a:t>Discussions </a:t>
            </a:r>
          </a:p>
          <a:p>
            <a:pPr marL="627063" indent="-627063" fontAlgn="base"/>
            <a:r>
              <a:rPr lang="en-US" sz="2800" dirty="0"/>
              <a:t>Q &amp; A </a:t>
            </a:r>
          </a:p>
          <a:p>
            <a:pPr marL="0" indent="0" fontAlgn="base">
              <a:buNone/>
            </a:pPr>
            <a:r>
              <a:rPr lang="en-US" dirty="0"/>
              <a:t>  </a:t>
            </a:r>
          </a:p>
          <a:p>
            <a:endParaRPr lang="en-US" dirty="0"/>
          </a:p>
        </p:txBody>
      </p:sp>
      <p:sp>
        <p:nvSpPr>
          <p:cNvPr id="7" name="Title 1">
            <a:extLst>
              <a:ext uri="{FF2B5EF4-FFF2-40B4-BE49-F238E27FC236}">
                <a16:creationId xmlns:a16="http://schemas.microsoft.com/office/drawing/2014/main" id="{6884336C-F8E3-4004-8332-B753B7F20244}"/>
              </a:ext>
            </a:extLst>
          </p:cNvPr>
          <p:cNvSpPr>
            <a:spLocks noGrp="1"/>
          </p:cNvSpPr>
          <p:nvPr>
            <p:ph type="title"/>
          </p:nvPr>
        </p:nvSpPr>
        <p:spPr>
          <a:xfrm>
            <a:off x="851505" y="614889"/>
            <a:ext cx="8596312" cy="1320800"/>
          </a:xfrm>
        </p:spPr>
        <p:txBody>
          <a:bodyPr/>
          <a:lstStyle/>
          <a:p>
            <a:r>
              <a:rPr lang="en-US" dirty="0"/>
              <a:t>Communication using Blackboard Webinar</a:t>
            </a:r>
          </a:p>
        </p:txBody>
      </p:sp>
    </p:spTree>
    <p:custDataLst>
      <p:tags r:id="rId1"/>
    </p:custDataLst>
    <p:extLst>
      <p:ext uri="{BB962C8B-B14F-4D97-AF65-F5344CB8AC3E}">
        <p14:creationId xmlns:p14="http://schemas.microsoft.com/office/powerpoint/2010/main" val="277070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7BF4-E9A9-4FED-8C4D-64C0AD349B3D}"/>
              </a:ext>
            </a:extLst>
          </p:cNvPr>
          <p:cNvSpPr>
            <a:spLocks noGrp="1"/>
          </p:cNvSpPr>
          <p:nvPr>
            <p:ph type="title"/>
          </p:nvPr>
        </p:nvSpPr>
        <p:spPr>
          <a:xfrm>
            <a:off x="677334" y="609600"/>
            <a:ext cx="8596668" cy="781050"/>
          </a:xfrm>
        </p:spPr>
        <p:txBody>
          <a:bodyPr/>
          <a:lstStyle/>
          <a:p>
            <a:r>
              <a:rPr lang="en-US" dirty="0"/>
              <a:t>Communication with Students</a:t>
            </a:r>
          </a:p>
        </p:txBody>
      </p:sp>
      <p:sp>
        <p:nvSpPr>
          <p:cNvPr id="3" name="Content Placeholder 2">
            <a:extLst>
              <a:ext uri="{FF2B5EF4-FFF2-40B4-BE49-F238E27FC236}">
                <a16:creationId xmlns:a16="http://schemas.microsoft.com/office/drawing/2014/main" id="{739B5BD2-06A0-4F4A-BA0E-41F15090497B}"/>
              </a:ext>
            </a:extLst>
          </p:cNvPr>
          <p:cNvSpPr>
            <a:spLocks noGrp="1"/>
          </p:cNvSpPr>
          <p:nvPr>
            <p:ph idx="1"/>
          </p:nvPr>
        </p:nvSpPr>
        <p:spPr>
          <a:xfrm>
            <a:off x="677334" y="1488613"/>
            <a:ext cx="8596668" cy="3880773"/>
          </a:xfrm>
        </p:spPr>
        <p:txBody>
          <a:bodyPr/>
          <a:lstStyle/>
          <a:p>
            <a:pPr fontAlgn="base"/>
            <a:r>
              <a:rPr lang="en-US" sz="2800" dirty="0"/>
              <a:t>Sample: Communication Policy</a:t>
            </a:r>
          </a:p>
          <a:p>
            <a:pPr fontAlgn="base"/>
            <a:r>
              <a:rPr lang="en-US" sz="2800" dirty="0"/>
              <a:t>Sample: About the Instructor</a:t>
            </a:r>
          </a:p>
          <a:p>
            <a:pPr fontAlgn="base"/>
            <a:r>
              <a:rPr lang="en-US" sz="2800" dirty="0"/>
              <a:t>Blackboard Tools: Communication Policy </a:t>
            </a:r>
          </a:p>
          <a:p>
            <a:endParaRPr lang="en-US" dirty="0"/>
          </a:p>
        </p:txBody>
      </p:sp>
    </p:spTree>
    <p:custDataLst>
      <p:tags r:id="rId1"/>
    </p:custDataLst>
    <p:extLst>
      <p:ext uri="{BB962C8B-B14F-4D97-AF65-F5344CB8AC3E}">
        <p14:creationId xmlns:p14="http://schemas.microsoft.com/office/powerpoint/2010/main" val="265439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7BF4-E9A9-4FED-8C4D-64C0AD349B3D}"/>
              </a:ext>
            </a:extLst>
          </p:cNvPr>
          <p:cNvSpPr>
            <a:spLocks noGrp="1"/>
          </p:cNvSpPr>
          <p:nvPr>
            <p:ph type="title"/>
          </p:nvPr>
        </p:nvSpPr>
        <p:spPr>
          <a:xfrm>
            <a:off x="247651" y="171450"/>
            <a:ext cx="8596668" cy="1320800"/>
          </a:xfrm>
        </p:spPr>
        <p:txBody>
          <a:bodyPr/>
          <a:lstStyle/>
          <a:p>
            <a:r>
              <a:rPr lang="en-US" dirty="0"/>
              <a:t>Communication Policy Sample</a:t>
            </a:r>
          </a:p>
        </p:txBody>
      </p:sp>
      <p:sp>
        <p:nvSpPr>
          <p:cNvPr id="3" name="Content Placeholder 2">
            <a:extLst>
              <a:ext uri="{FF2B5EF4-FFF2-40B4-BE49-F238E27FC236}">
                <a16:creationId xmlns:a16="http://schemas.microsoft.com/office/drawing/2014/main" id="{739B5BD2-06A0-4F4A-BA0E-41F15090497B}"/>
              </a:ext>
            </a:extLst>
          </p:cNvPr>
          <p:cNvSpPr>
            <a:spLocks noGrp="1"/>
          </p:cNvSpPr>
          <p:nvPr>
            <p:ph idx="1"/>
          </p:nvPr>
        </p:nvSpPr>
        <p:spPr>
          <a:xfrm>
            <a:off x="247651" y="1339388"/>
            <a:ext cx="9915524" cy="4179223"/>
          </a:xfrm>
        </p:spPr>
        <p:txBody>
          <a:bodyPr>
            <a:noAutofit/>
          </a:bodyPr>
          <a:lstStyle/>
          <a:p>
            <a:r>
              <a:rPr lang="en-US" dirty="0"/>
              <a:t>Please </a:t>
            </a:r>
            <a:r>
              <a:rPr lang="en-US" b="1" dirty="0">
                <a:solidFill>
                  <a:schemeClr val="accent1"/>
                </a:solidFill>
                <a:latin typeface="+mj-lt"/>
                <a:ea typeface="+mj-ea"/>
                <a:cs typeface="+mj-cs"/>
              </a:rPr>
              <a:t>contact</a:t>
            </a:r>
            <a:r>
              <a:rPr lang="en-US" dirty="0"/>
              <a:t> me using the </a:t>
            </a:r>
            <a:r>
              <a:rPr lang="en-US" b="1" dirty="0">
                <a:solidFill>
                  <a:schemeClr val="accent1"/>
                </a:solidFill>
                <a:latin typeface="+mj-lt"/>
                <a:ea typeface="+mj-ea"/>
                <a:cs typeface="+mj-cs"/>
              </a:rPr>
              <a:t>[EMAIL OR COURSE MESSAGES] </a:t>
            </a:r>
            <a:r>
              <a:rPr lang="en-US" dirty="0"/>
              <a:t>tool in Blackboard. You will see a link to it in the course menu on the left. </a:t>
            </a:r>
          </a:p>
          <a:p>
            <a:r>
              <a:rPr lang="en-US" dirty="0"/>
              <a:t>I will </a:t>
            </a:r>
            <a:r>
              <a:rPr lang="en-US" b="1" dirty="0">
                <a:solidFill>
                  <a:schemeClr val="accent1"/>
                </a:solidFill>
                <a:latin typeface="+mj-lt"/>
                <a:ea typeface="+mj-ea"/>
                <a:cs typeface="+mj-cs"/>
              </a:rPr>
              <a:t>respond</a:t>
            </a:r>
            <a:r>
              <a:rPr lang="en-US" dirty="0"/>
              <a:t> to email messages within </a:t>
            </a:r>
            <a:r>
              <a:rPr lang="en-US" b="1" dirty="0">
                <a:solidFill>
                  <a:schemeClr val="accent1"/>
                </a:solidFill>
                <a:latin typeface="+mj-lt"/>
                <a:ea typeface="+mj-ea"/>
                <a:cs typeface="+mj-cs"/>
              </a:rPr>
              <a:t>[XX HOURS]. </a:t>
            </a:r>
            <a:r>
              <a:rPr lang="en-US" dirty="0"/>
              <a:t>If I need to be away for longer, I will notify students through Blackboard.</a:t>
            </a:r>
          </a:p>
          <a:p>
            <a:r>
              <a:rPr lang="en-US" dirty="0"/>
              <a:t>You will receive </a:t>
            </a:r>
            <a:r>
              <a:rPr lang="en-US" b="1" dirty="0">
                <a:solidFill>
                  <a:schemeClr val="accent1"/>
                </a:solidFill>
                <a:latin typeface="+mj-lt"/>
                <a:ea typeface="+mj-ea"/>
                <a:cs typeface="+mj-cs"/>
              </a:rPr>
              <a:t>feedback</a:t>
            </a:r>
            <a:r>
              <a:rPr lang="en-US" dirty="0"/>
              <a:t> from your assignments within </a:t>
            </a:r>
            <a:r>
              <a:rPr lang="en-US" b="1" dirty="0">
                <a:solidFill>
                  <a:schemeClr val="accent1"/>
                </a:solidFill>
                <a:latin typeface="+mj-lt"/>
                <a:ea typeface="+mj-ea"/>
                <a:cs typeface="+mj-cs"/>
              </a:rPr>
              <a:t>[XX DAYS]. </a:t>
            </a:r>
            <a:r>
              <a:rPr lang="en-US" dirty="0"/>
              <a:t>Keep in mind, It may take a little longer to provide feedback depending on the assignment. </a:t>
            </a:r>
          </a:p>
          <a:p>
            <a:r>
              <a:rPr lang="en-US" b="1" dirty="0">
                <a:solidFill>
                  <a:schemeClr val="accent1"/>
                </a:solidFill>
                <a:latin typeface="+mj-lt"/>
                <a:ea typeface="+mj-ea"/>
                <a:cs typeface="+mj-cs"/>
              </a:rPr>
              <a:t>General questions </a:t>
            </a:r>
            <a:r>
              <a:rPr lang="en-US" dirty="0"/>
              <a:t>can be posted in the "General Course Discussion" topic. I will be checking this discussion topic as much as email. Other students may have the same question, so sharing it here will help out everyone. Also, feel free to reply to any student questions you find here. Please use email for questions of a personal nature. For example, if you need an extension on an assignment.</a:t>
            </a:r>
            <a:endParaRPr lang="en-US" b="1" dirty="0"/>
          </a:p>
          <a:p>
            <a:r>
              <a:rPr lang="en-US" dirty="0"/>
              <a:t>I will be making </a:t>
            </a:r>
            <a:r>
              <a:rPr lang="en-US" b="1" dirty="0">
                <a:solidFill>
                  <a:schemeClr val="accent1"/>
                </a:solidFill>
                <a:latin typeface="+mj-lt"/>
                <a:ea typeface="+mj-ea"/>
                <a:cs typeface="+mj-cs"/>
              </a:rPr>
              <a:t>course announcements </a:t>
            </a:r>
            <a:r>
              <a:rPr lang="en-US" dirty="0"/>
              <a:t>with the announcement tool in Blackboard. Course announcements can also be sent via email. This means that you should check your CSU email address or forward it to another address. Look here for </a:t>
            </a:r>
            <a:r>
              <a:rPr lang="en-US" u="sng" dirty="0">
                <a:hlinkClick r:id="rId3"/>
              </a:rPr>
              <a:t>information on how to forward your CSU email address</a:t>
            </a:r>
            <a:r>
              <a:rPr lang="en-US" dirty="0"/>
              <a:t>.</a:t>
            </a:r>
            <a:br>
              <a:rPr lang="en-US" b="1" dirty="0"/>
            </a:br>
            <a:endParaRPr lang="en-US" dirty="0"/>
          </a:p>
          <a:p>
            <a:endParaRPr lang="en-US" dirty="0"/>
          </a:p>
        </p:txBody>
      </p:sp>
    </p:spTree>
    <p:custDataLst>
      <p:tags r:id="rId1"/>
    </p:custDataLst>
    <p:extLst>
      <p:ext uri="{BB962C8B-B14F-4D97-AF65-F5344CB8AC3E}">
        <p14:creationId xmlns:p14="http://schemas.microsoft.com/office/powerpoint/2010/main" val="80372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1824-3001-4CBE-9010-9BED025156C1}"/>
              </a:ext>
            </a:extLst>
          </p:cNvPr>
          <p:cNvSpPr>
            <a:spLocks noGrp="1"/>
          </p:cNvSpPr>
          <p:nvPr>
            <p:ph type="title"/>
          </p:nvPr>
        </p:nvSpPr>
        <p:spPr/>
        <p:txBody>
          <a:bodyPr/>
          <a:lstStyle/>
          <a:p>
            <a:r>
              <a:rPr lang="en-US" dirty="0"/>
              <a:t>About the Instructor Sample</a:t>
            </a:r>
          </a:p>
        </p:txBody>
      </p:sp>
      <p:sp>
        <p:nvSpPr>
          <p:cNvPr id="3" name="Content Placeholder 2">
            <a:extLst>
              <a:ext uri="{FF2B5EF4-FFF2-40B4-BE49-F238E27FC236}">
                <a16:creationId xmlns:a16="http://schemas.microsoft.com/office/drawing/2014/main" id="{11446B69-BAEB-4778-8A31-3F6119480746}"/>
              </a:ext>
            </a:extLst>
          </p:cNvPr>
          <p:cNvSpPr>
            <a:spLocks noGrp="1"/>
          </p:cNvSpPr>
          <p:nvPr>
            <p:ph idx="1"/>
          </p:nvPr>
        </p:nvSpPr>
        <p:spPr>
          <a:xfrm>
            <a:off x="744009" y="1598614"/>
            <a:ext cx="8596668" cy="3880773"/>
          </a:xfrm>
        </p:spPr>
        <p:txBody>
          <a:bodyPr/>
          <a:lstStyle/>
          <a:p>
            <a:pPr marL="0" indent="0">
              <a:buNone/>
            </a:pPr>
            <a:r>
              <a:rPr lang="en-US" b="1" dirty="0"/>
              <a:t>About the Instructor </a:t>
            </a:r>
          </a:p>
          <a:p>
            <a:pPr marL="0" indent="0">
              <a:buNone/>
            </a:pPr>
            <a:r>
              <a:rPr lang="en-US" dirty="0"/>
              <a:t>[Jane Doe, Ph.D., CPA]</a:t>
            </a:r>
          </a:p>
          <a:p>
            <a:pPr marL="0" indent="0">
              <a:buNone/>
            </a:pPr>
            <a:r>
              <a:rPr lang="en-US" dirty="0"/>
              <a:t>[BU 312]</a:t>
            </a:r>
          </a:p>
          <a:p>
            <a:pPr marL="0" indent="0">
              <a:buNone/>
            </a:pPr>
            <a:r>
              <a:rPr lang="en-US" dirty="0"/>
              <a:t>[555-555-5555]</a:t>
            </a:r>
          </a:p>
          <a:p>
            <a:pPr marL="0" indent="0">
              <a:buNone/>
            </a:pPr>
            <a:r>
              <a:rPr lang="en-US" dirty="0"/>
              <a:t>[Example:  Jane Doe teaches managerial and financial accounting and is an expert in the area of auditing. Her research has been published in Financial Management, Accounting and Business Research, Research in Accounting Regulation, Journal of Emerging Issues, Journal of International Accounting, Journal of Managerial Issues, and Internal Auditor. In addition, she has conducted seminars for the Institute of Internal Auditors, the Ohio Society of CPAs, the City of Akron, and other private and professional organizations.]</a:t>
            </a:r>
          </a:p>
          <a:p>
            <a:endParaRPr lang="en-US" dirty="0"/>
          </a:p>
        </p:txBody>
      </p:sp>
      <p:sp>
        <p:nvSpPr>
          <p:cNvPr id="4" name="Oval 3">
            <a:extLst>
              <a:ext uri="{FF2B5EF4-FFF2-40B4-BE49-F238E27FC236}">
                <a16:creationId xmlns:a16="http://schemas.microsoft.com/office/drawing/2014/main" id="{9557DB67-4102-4A92-B785-10F85642D096}"/>
              </a:ext>
            </a:extLst>
          </p:cNvPr>
          <p:cNvSpPr/>
          <p:nvPr/>
        </p:nvSpPr>
        <p:spPr>
          <a:xfrm>
            <a:off x="7972425" y="5638800"/>
            <a:ext cx="1081088" cy="971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BB</a:t>
            </a:r>
          </a:p>
        </p:txBody>
      </p:sp>
    </p:spTree>
    <p:custDataLst>
      <p:tags r:id="rId1"/>
    </p:custDataLst>
    <p:extLst>
      <p:ext uri="{BB962C8B-B14F-4D97-AF65-F5344CB8AC3E}">
        <p14:creationId xmlns:p14="http://schemas.microsoft.com/office/powerpoint/2010/main" val="410078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7BF4-E9A9-4FED-8C4D-64C0AD349B3D}"/>
              </a:ext>
            </a:extLst>
          </p:cNvPr>
          <p:cNvSpPr>
            <a:spLocks noGrp="1"/>
          </p:cNvSpPr>
          <p:nvPr>
            <p:ph type="title"/>
          </p:nvPr>
        </p:nvSpPr>
        <p:spPr>
          <a:xfrm>
            <a:off x="677334" y="609600"/>
            <a:ext cx="8596668" cy="781050"/>
          </a:xfrm>
        </p:spPr>
        <p:txBody>
          <a:bodyPr/>
          <a:lstStyle/>
          <a:p>
            <a:r>
              <a:rPr lang="en-US" dirty="0"/>
              <a:t>Netiquette Guidelines</a:t>
            </a:r>
          </a:p>
        </p:txBody>
      </p:sp>
      <p:sp>
        <p:nvSpPr>
          <p:cNvPr id="3" name="Content Placeholder 2">
            <a:extLst>
              <a:ext uri="{FF2B5EF4-FFF2-40B4-BE49-F238E27FC236}">
                <a16:creationId xmlns:a16="http://schemas.microsoft.com/office/drawing/2014/main" id="{739B5BD2-06A0-4F4A-BA0E-41F15090497B}"/>
              </a:ext>
            </a:extLst>
          </p:cNvPr>
          <p:cNvSpPr>
            <a:spLocks noGrp="1"/>
          </p:cNvSpPr>
          <p:nvPr>
            <p:ph idx="1"/>
          </p:nvPr>
        </p:nvSpPr>
        <p:spPr>
          <a:xfrm>
            <a:off x="677334" y="1488613"/>
            <a:ext cx="8596668" cy="3880773"/>
          </a:xfrm>
        </p:spPr>
        <p:txBody>
          <a:bodyPr/>
          <a:lstStyle/>
          <a:p>
            <a:pPr fontAlgn="base"/>
            <a:r>
              <a:rPr lang="en-US" sz="2800" dirty="0"/>
              <a:t>Sample: Netiquette Guidelines</a:t>
            </a:r>
          </a:p>
          <a:p>
            <a:pPr fontAlgn="base"/>
            <a:r>
              <a:rPr lang="en-US" sz="2800" dirty="0"/>
              <a:t>Blackboard: Setting up Netiquette Guidelines </a:t>
            </a:r>
          </a:p>
          <a:p>
            <a:endParaRPr lang="en-US" dirty="0"/>
          </a:p>
        </p:txBody>
      </p:sp>
    </p:spTree>
    <p:custDataLst>
      <p:tags r:id="rId1"/>
    </p:custDataLst>
    <p:extLst>
      <p:ext uri="{BB962C8B-B14F-4D97-AF65-F5344CB8AC3E}">
        <p14:creationId xmlns:p14="http://schemas.microsoft.com/office/powerpoint/2010/main" val="353563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37DC-65A0-4BA1-AC4B-5F82C694022D}"/>
              </a:ext>
            </a:extLst>
          </p:cNvPr>
          <p:cNvSpPr>
            <a:spLocks noGrp="1"/>
          </p:cNvSpPr>
          <p:nvPr>
            <p:ph type="title"/>
          </p:nvPr>
        </p:nvSpPr>
        <p:spPr/>
        <p:txBody>
          <a:bodyPr/>
          <a:lstStyle/>
          <a:p>
            <a:r>
              <a:rPr lang="en-US" dirty="0"/>
              <a:t>Netiquette Guidelines</a:t>
            </a:r>
          </a:p>
        </p:txBody>
      </p:sp>
      <p:sp>
        <p:nvSpPr>
          <p:cNvPr id="3" name="Content Placeholder 2">
            <a:extLst>
              <a:ext uri="{FF2B5EF4-FFF2-40B4-BE49-F238E27FC236}">
                <a16:creationId xmlns:a16="http://schemas.microsoft.com/office/drawing/2014/main" id="{CEF08E7B-AF94-4BE8-8208-2A30D9ABBB77}"/>
              </a:ext>
            </a:extLst>
          </p:cNvPr>
          <p:cNvSpPr>
            <a:spLocks noGrp="1"/>
          </p:cNvSpPr>
          <p:nvPr>
            <p:ph idx="1"/>
          </p:nvPr>
        </p:nvSpPr>
        <p:spPr>
          <a:xfrm>
            <a:off x="677334" y="1723108"/>
            <a:ext cx="4266141" cy="3880773"/>
          </a:xfrm>
        </p:spPr>
        <p:txBody>
          <a:bodyPr>
            <a:noAutofit/>
          </a:bodyPr>
          <a:lstStyle/>
          <a:p>
            <a:pPr>
              <a:spcBef>
                <a:spcPts val="0"/>
              </a:spcBef>
              <a:spcAft>
                <a:spcPts val="600"/>
              </a:spcAft>
            </a:pPr>
            <a:r>
              <a:rPr lang="en-US" sz="2800" dirty="0">
                <a:solidFill>
                  <a:schemeClr val="tx1"/>
                </a:solidFill>
                <a:latin typeface="+mj-lt"/>
                <a:ea typeface="+mj-ea"/>
                <a:cs typeface="+mj-cs"/>
              </a:rPr>
              <a:t>Participate</a:t>
            </a:r>
          </a:p>
          <a:p>
            <a:pPr>
              <a:spcBef>
                <a:spcPts val="0"/>
              </a:spcBef>
              <a:spcAft>
                <a:spcPts val="600"/>
              </a:spcAft>
            </a:pPr>
            <a:r>
              <a:rPr lang="en-US" sz="2800" dirty="0">
                <a:solidFill>
                  <a:schemeClr val="tx1"/>
                </a:solidFill>
                <a:latin typeface="+mj-lt"/>
                <a:ea typeface="+mj-ea"/>
                <a:cs typeface="+mj-cs"/>
              </a:rPr>
              <a:t>Keep an Open Mind</a:t>
            </a:r>
            <a:r>
              <a:rPr lang="en-US" sz="2800" dirty="0">
                <a:solidFill>
                  <a:schemeClr val="tx1"/>
                </a:solidFill>
                <a:latin typeface="+mj-lt"/>
              </a:rPr>
              <a:t> </a:t>
            </a:r>
          </a:p>
          <a:p>
            <a:pPr>
              <a:spcBef>
                <a:spcPts val="0"/>
              </a:spcBef>
              <a:spcAft>
                <a:spcPts val="600"/>
              </a:spcAft>
            </a:pPr>
            <a:r>
              <a:rPr lang="en-US" sz="2800" dirty="0">
                <a:solidFill>
                  <a:schemeClr val="tx1"/>
                </a:solidFill>
                <a:latin typeface="+mj-lt"/>
                <a:ea typeface="+mj-ea"/>
                <a:cs typeface="+mj-cs"/>
              </a:rPr>
              <a:t>Use Academic Writing</a:t>
            </a:r>
          </a:p>
          <a:p>
            <a:pPr>
              <a:spcBef>
                <a:spcPts val="0"/>
              </a:spcBef>
              <a:spcAft>
                <a:spcPts val="600"/>
              </a:spcAft>
            </a:pPr>
            <a:r>
              <a:rPr lang="en-US" sz="2800" dirty="0">
                <a:solidFill>
                  <a:schemeClr val="tx1"/>
                </a:solidFill>
                <a:latin typeface="+mj-lt"/>
                <a:ea typeface="+mj-ea"/>
                <a:cs typeface="+mj-cs"/>
              </a:rPr>
              <a:t>Use Correct Writing</a:t>
            </a:r>
          </a:p>
          <a:p>
            <a:pPr>
              <a:spcBef>
                <a:spcPts val="0"/>
              </a:spcBef>
              <a:spcAft>
                <a:spcPts val="600"/>
              </a:spcAft>
            </a:pPr>
            <a:r>
              <a:rPr lang="en-US" sz="2800" dirty="0">
                <a:solidFill>
                  <a:schemeClr val="tx1"/>
                </a:solidFill>
                <a:latin typeface="+mj-lt"/>
                <a:ea typeface="+mj-ea"/>
                <a:cs typeface="+mj-cs"/>
              </a:rPr>
              <a:t>Be Professional</a:t>
            </a:r>
          </a:p>
        </p:txBody>
      </p:sp>
      <p:sp>
        <p:nvSpPr>
          <p:cNvPr id="4" name="Oval 3">
            <a:extLst>
              <a:ext uri="{FF2B5EF4-FFF2-40B4-BE49-F238E27FC236}">
                <a16:creationId xmlns:a16="http://schemas.microsoft.com/office/drawing/2014/main" id="{5F62944D-50DF-4886-B560-CBA379BAAC4F}"/>
              </a:ext>
            </a:extLst>
          </p:cNvPr>
          <p:cNvSpPr/>
          <p:nvPr/>
        </p:nvSpPr>
        <p:spPr>
          <a:xfrm>
            <a:off x="7972425" y="5638800"/>
            <a:ext cx="1081088" cy="971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BB</a:t>
            </a:r>
          </a:p>
        </p:txBody>
      </p:sp>
      <p:sp>
        <p:nvSpPr>
          <p:cNvPr id="7" name="Content Placeholder 2">
            <a:extLst>
              <a:ext uri="{FF2B5EF4-FFF2-40B4-BE49-F238E27FC236}">
                <a16:creationId xmlns:a16="http://schemas.microsoft.com/office/drawing/2014/main" id="{6AA0851E-5B8F-4AEE-B39D-DE6A84B41911}"/>
              </a:ext>
            </a:extLst>
          </p:cNvPr>
          <p:cNvSpPr txBox="1">
            <a:spLocks/>
          </p:cNvSpPr>
          <p:nvPr/>
        </p:nvSpPr>
        <p:spPr>
          <a:xfrm>
            <a:off x="5115456" y="1844214"/>
            <a:ext cx="4266141"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600"/>
              </a:spcAft>
            </a:pPr>
            <a:r>
              <a:rPr lang="en-US" sz="2800" dirty="0">
                <a:solidFill>
                  <a:schemeClr val="tx1"/>
                </a:solidFill>
                <a:latin typeface="+mj-lt"/>
                <a:ea typeface="+mj-ea"/>
                <a:cs typeface="+mj-cs"/>
              </a:rPr>
              <a:t>Provide Support</a:t>
            </a:r>
          </a:p>
          <a:p>
            <a:pPr>
              <a:spcBef>
                <a:spcPts val="0"/>
              </a:spcBef>
              <a:spcAft>
                <a:spcPts val="600"/>
              </a:spcAft>
            </a:pPr>
            <a:r>
              <a:rPr lang="en-US" sz="2800" dirty="0">
                <a:solidFill>
                  <a:schemeClr val="tx1"/>
                </a:solidFill>
                <a:latin typeface="+mj-lt"/>
                <a:ea typeface="+mj-ea"/>
                <a:cs typeface="+mj-cs"/>
              </a:rPr>
              <a:t>Be Patient</a:t>
            </a:r>
            <a:endParaRPr lang="en-US" sz="2800" dirty="0">
              <a:solidFill>
                <a:schemeClr val="tx1"/>
              </a:solidFill>
              <a:latin typeface="+mj-lt"/>
            </a:endParaRPr>
          </a:p>
          <a:p>
            <a:pPr>
              <a:spcBef>
                <a:spcPts val="0"/>
              </a:spcBef>
              <a:spcAft>
                <a:spcPts val="600"/>
              </a:spcAft>
            </a:pPr>
            <a:r>
              <a:rPr lang="en-US" sz="2800" dirty="0">
                <a:solidFill>
                  <a:schemeClr val="tx1"/>
                </a:solidFill>
                <a:latin typeface="+mj-lt"/>
                <a:ea typeface="+mj-ea"/>
                <a:cs typeface="+mj-cs"/>
              </a:rPr>
              <a:t>Best to Avoid</a:t>
            </a:r>
          </a:p>
          <a:p>
            <a:pPr>
              <a:spcBef>
                <a:spcPts val="0"/>
              </a:spcBef>
              <a:spcAft>
                <a:spcPts val="600"/>
              </a:spcAft>
            </a:pPr>
            <a:r>
              <a:rPr lang="en-US" sz="2800" dirty="0">
                <a:solidFill>
                  <a:schemeClr val="tx1"/>
                </a:solidFill>
                <a:latin typeface="+mj-lt"/>
                <a:ea typeface="+mj-ea"/>
                <a:cs typeface="+mj-cs"/>
              </a:rPr>
              <a:t>Before you Send</a:t>
            </a:r>
          </a:p>
        </p:txBody>
      </p:sp>
    </p:spTree>
    <p:custDataLst>
      <p:tags r:id="rId1"/>
    </p:custDataLst>
    <p:extLst>
      <p:ext uri="{BB962C8B-B14F-4D97-AF65-F5344CB8AC3E}">
        <p14:creationId xmlns:p14="http://schemas.microsoft.com/office/powerpoint/2010/main" val="1313364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620</TotalTime>
  <Words>532</Words>
  <Application>Microsoft Office PowerPoint</Application>
  <PresentationFormat>Widescreen</PresentationFormat>
  <Paragraphs>69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Communicating with Students in Blackboard</vt:lpstr>
      <vt:lpstr>PowerPoint Presentation</vt:lpstr>
      <vt:lpstr>Communicating with Students in Blackboard</vt:lpstr>
      <vt:lpstr>Communication using Blackboard Webinar</vt:lpstr>
      <vt:lpstr>Communication with Students</vt:lpstr>
      <vt:lpstr>Communication Policy Sample</vt:lpstr>
      <vt:lpstr>About the Instructor Sample</vt:lpstr>
      <vt:lpstr>Netiquette Guidelines</vt:lpstr>
      <vt:lpstr>Netiquette Guidelines</vt:lpstr>
      <vt:lpstr>Announcements</vt:lpstr>
      <vt:lpstr>eMail</vt:lpstr>
      <vt:lpstr>Discussions </vt:lpstr>
      <vt:lpstr>Communication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for Beginners</dc:title>
  <dc:creator>Sarah R Rutland</dc:creator>
  <cp:lastModifiedBy>Vivian Krosnick</cp:lastModifiedBy>
  <cp:revision>54</cp:revision>
  <dcterms:created xsi:type="dcterms:W3CDTF">2020-03-13T18:41:16Z</dcterms:created>
  <dcterms:modified xsi:type="dcterms:W3CDTF">2020-03-17T12:21:15Z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69F1B75B-176A-408C-8198-8BA4FC0EAF96</vt:lpwstr>
  </property>
  <property fmtid="{D5CDD505-2E9C-101B-9397-08002B2CF9AE}" pid="3" name="ArticulatePath">
    <vt:lpwstr>Communicating with Students in BB</vt:lpwstr>
  </property>
</Properties>
</file>