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1"/>
  </p:notesMasterIdLst>
  <p:sldIdLst>
    <p:sldId id="259" r:id="rId2"/>
    <p:sldId id="260" r:id="rId3"/>
    <p:sldId id="257" r:id="rId4"/>
    <p:sldId id="285" r:id="rId5"/>
    <p:sldId id="286" r:id="rId6"/>
    <p:sldId id="258" r:id="rId7"/>
    <p:sldId id="256" r:id="rId8"/>
    <p:sldId id="275" r:id="rId9"/>
    <p:sldId id="276" r:id="rId10"/>
    <p:sldId id="268" r:id="rId11"/>
    <p:sldId id="277" r:id="rId12"/>
    <p:sldId id="269" r:id="rId13"/>
    <p:sldId id="278" r:id="rId14"/>
    <p:sldId id="279" r:id="rId15"/>
    <p:sldId id="280" r:id="rId16"/>
    <p:sldId id="270" r:id="rId17"/>
    <p:sldId id="281" r:id="rId18"/>
    <p:sldId id="271" r:id="rId19"/>
    <p:sldId id="261" r:id="rId20"/>
    <p:sldId id="272" r:id="rId21"/>
    <p:sldId id="262" r:id="rId22"/>
    <p:sldId id="273" r:id="rId23"/>
    <p:sldId id="309" r:id="rId24"/>
    <p:sldId id="294" r:id="rId25"/>
    <p:sldId id="308" r:id="rId26"/>
    <p:sldId id="282" r:id="rId27"/>
    <p:sldId id="263" r:id="rId28"/>
    <p:sldId id="274" r:id="rId29"/>
    <p:sldId id="264" r:id="rId30"/>
    <p:sldId id="265" r:id="rId31"/>
    <p:sldId id="266" r:id="rId32"/>
    <p:sldId id="283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290" r:id="rId45"/>
    <p:sldId id="287" r:id="rId46"/>
    <p:sldId id="288" r:id="rId47"/>
    <p:sldId id="310" r:id="rId48"/>
    <p:sldId id="311" r:id="rId49"/>
    <p:sldId id="292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7"/>
  </p:normalViewPr>
  <p:slideViewPr>
    <p:cSldViewPr snapToGrid="0" snapToObjects="1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2F6063-4EE8-AA45-9ADA-A564FA876204}" type="datetimeFigureOut">
              <a:rPr lang="en-US" smtClean="0"/>
              <a:t>8/24/20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17BCC-9B08-574C-BCC9-EDF090E60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78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3B479-BEBC-4BE6-8937-988E6E552D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8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Hidden during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17BCC-9B08-574C-BCC9-EDF090E60F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37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Hidden during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17BCC-9B08-574C-BCC9-EDF090E60F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Hidden during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17BCC-9B08-574C-BCC9-EDF090E60FC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58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Hidden during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17BCC-9B08-574C-BCC9-EDF090E60FC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44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6940-951F-6146-8382-AA566B817ADB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FFD9-B968-C04D-A422-74D6BA431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29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6940-951F-6146-8382-AA566B817ADB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FFD9-B968-C04D-A422-74D6BA431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24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6940-951F-6146-8382-AA566B817ADB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FFD9-B968-C04D-A422-74D6BA431657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6278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6940-951F-6146-8382-AA566B817ADB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FFD9-B968-C04D-A422-74D6BA431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35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6940-951F-6146-8382-AA566B817ADB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FFD9-B968-C04D-A422-74D6BA43165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3936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6940-951F-6146-8382-AA566B817ADB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FFD9-B968-C04D-A422-74D6BA431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66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6940-951F-6146-8382-AA566B817ADB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FFD9-B968-C04D-A422-74D6BA431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69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6940-951F-6146-8382-AA566B817ADB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FFD9-B968-C04D-A422-74D6BA431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19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6940-951F-6146-8382-AA566B817ADB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FFD9-B968-C04D-A422-74D6BA431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83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6940-951F-6146-8382-AA566B817ADB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FFD9-B968-C04D-A422-74D6BA431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33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6940-951F-6146-8382-AA566B817ADB}" type="datetimeFigureOut">
              <a:rPr lang="en-US" smtClean="0"/>
              <a:t>8/24/20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FFD9-B968-C04D-A422-74D6BA431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30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6940-951F-6146-8382-AA566B817ADB}" type="datetimeFigureOut">
              <a:rPr lang="en-US" smtClean="0"/>
              <a:t>8/24/20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FFD9-B968-C04D-A422-74D6BA431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48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6940-951F-6146-8382-AA566B817ADB}" type="datetimeFigureOut">
              <a:rPr lang="en-US" smtClean="0"/>
              <a:t>8/24/20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FFD9-B968-C04D-A422-74D6BA431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04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6940-951F-6146-8382-AA566B817ADB}" type="datetimeFigureOut">
              <a:rPr lang="en-US" smtClean="0"/>
              <a:t>8/24/20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FFD9-B968-C04D-A422-74D6BA431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56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6940-951F-6146-8382-AA566B817ADB}" type="datetimeFigureOut">
              <a:rPr lang="en-US" smtClean="0"/>
              <a:t>8/24/20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FFD9-B968-C04D-A422-74D6BA431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623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6940-951F-6146-8382-AA566B817ADB}" type="datetimeFigureOut">
              <a:rPr lang="en-US" smtClean="0"/>
              <a:t>8/24/20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FFD9-B968-C04D-A422-74D6BA431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59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96940-951F-6146-8382-AA566B817ADB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349FFD9-B968-C04D-A422-74D6BA431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4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uohio.edu/center-for-elearning/panopto-lecture-capture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panopto.com/s/article/Assignment-Submission-Workflow-in-Blackboard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upport.panopto.com/s/article/Use-Assignment-Folders-for-Student-Recordings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7F9BD3-813E-4E6C-8AF4-0AC6688F2AC6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rcRect l="6223" t="15804" r="56253" b="15038"/>
          <a:stretch/>
        </p:blipFill>
        <p:spPr bwMode="auto">
          <a:xfrm>
            <a:off x="-27672" y="-55695"/>
            <a:ext cx="12221851" cy="70395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6259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6000352\AppData\Local\Temp\SNAGHTML4fa6da9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0"/>
            <a:ext cx="5854618" cy="68078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8497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48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6000352\AppData\Local\Temp\SNAGHTML4fbd75b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2422"/>
            <a:ext cx="5943600" cy="3653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9062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30B92B-F03F-49AB-806A-28B3EB4769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076994" y="0"/>
            <a:ext cx="8138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45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BEC50D-F358-452B-936A-EE4B2460813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823" y="287384"/>
            <a:ext cx="7080068" cy="63224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111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26" y="46212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88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6000352\AppData\Local\Temp\SNAGHTML4ff700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65480"/>
            <a:ext cx="5943600" cy="5527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3299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601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27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6000352\AppData\Local\Temp\SNAGHTML50345e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300" y="-97339"/>
            <a:ext cx="5943600" cy="69553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6507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65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Panopto Basics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Samantha Kissel and Cliff </a:t>
            </a:r>
            <a:r>
              <a:rPr lang="en-US" dirty="0" err="1"/>
              <a:t>Maslovsky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296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6000352\AppData\Local\Temp\SNAGHTML5112a38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875" y="353961"/>
            <a:ext cx="7692759" cy="61294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7759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21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6000352\AppData\Local\Temp\SNAGHTML5122169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68" y="654828"/>
            <a:ext cx="7840242" cy="53153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210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62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14" y="0"/>
            <a:ext cx="8373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27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87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6000352\AppData\Local\Temp\SNAGHTML50df6f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644" y="294968"/>
            <a:ext cx="8849031" cy="5138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46129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76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3380330" y="501445"/>
            <a:ext cx="5403809" cy="62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855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57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Help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Get more help at</a:t>
            </a:r>
          </a:p>
          <a:p>
            <a:pPr lvl="1"/>
            <a:r>
              <a:rPr lang="en-US" u="sng" dirty="0">
                <a:hlinkClick r:id="rId2"/>
              </a:rPr>
              <a:t>https://www.csuohio.edu/center-for-elearning/panopto-lecture-capture</a:t>
            </a:r>
            <a:r>
              <a:rPr lang="en-US" dirty="0"/>
              <a:t> </a:t>
            </a:r>
          </a:p>
          <a:p>
            <a:pPr lvl="1"/>
            <a:r>
              <a:rPr lang="en-US" dirty="0"/>
              <a:t>Getting Started with Panopto folder</a:t>
            </a:r>
          </a:p>
          <a:p>
            <a:pPr lvl="1"/>
            <a:r>
              <a:rPr lang="en-US" dirty="0"/>
              <a:t>Panopto Course</a:t>
            </a:r>
          </a:p>
        </p:txBody>
      </p:sp>
    </p:spTree>
    <p:extLst>
      <p:ext uri="{BB962C8B-B14F-4D97-AF65-F5344CB8AC3E}">
        <p14:creationId xmlns:p14="http://schemas.microsoft.com/office/powerpoint/2010/main" val="615089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742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17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6268A-9B44-EC4E-B965-4F307ECA5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950" y="573974"/>
            <a:ext cx="8596668" cy="1320800"/>
          </a:xfrm>
        </p:spPr>
        <p:txBody>
          <a:bodyPr/>
          <a:lstStyle/>
          <a:p>
            <a:r>
              <a:rPr lang="en-US" dirty="0"/>
              <a:t>Mac </a:t>
            </a:r>
            <a:br>
              <a:rPr lang="en-US" dirty="0"/>
            </a:br>
            <a:r>
              <a:rPr lang="en-US" dirty="0"/>
              <a:t>Version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6B71A0-0142-9D47-8997-4D1A4EC41B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75065" y="-11875"/>
            <a:ext cx="9828810" cy="688944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7F5FB56-2CE1-414F-9238-0424C939B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949" y="2101212"/>
            <a:ext cx="2042115" cy="3880773"/>
          </a:xfrm>
        </p:spPr>
        <p:txBody>
          <a:bodyPr>
            <a:normAutofit/>
          </a:bodyPr>
          <a:lstStyle/>
          <a:p>
            <a:r>
              <a:rPr lang="en-US" dirty="0"/>
              <a:t>Use Source : Built-in Display for screen capture</a:t>
            </a:r>
          </a:p>
          <a:p>
            <a:r>
              <a:rPr lang="en-US" dirty="0"/>
              <a:t>Secondary 1 &amp; 2 &gt; for multiple monitor use</a:t>
            </a:r>
          </a:p>
        </p:txBody>
      </p:sp>
    </p:spTree>
    <p:extLst>
      <p:ext uri="{BB962C8B-B14F-4D97-AF65-F5344CB8AC3E}">
        <p14:creationId xmlns:p14="http://schemas.microsoft.com/office/powerpoint/2010/main" val="29589759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6B14F-3D8A-274F-B1C3-0F789FDAD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Panopto web capture</a:t>
            </a:r>
          </a:p>
        </p:txBody>
      </p:sp>
    </p:spTree>
    <p:extLst>
      <p:ext uri="{BB962C8B-B14F-4D97-AF65-F5344CB8AC3E}">
        <p14:creationId xmlns:p14="http://schemas.microsoft.com/office/powerpoint/2010/main" val="1646721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480" y="1048887"/>
            <a:ext cx="4736641" cy="512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814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2" y="0"/>
            <a:ext cx="9277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841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80" y="365760"/>
            <a:ext cx="8495240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935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56" y="0"/>
            <a:ext cx="9266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81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86" y="0"/>
            <a:ext cx="11468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416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591143"/>
            <a:ext cx="8225672" cy="62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43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183F9-FCD9-9447-9A2C-548564AE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Panopto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BB477-382A-AE4C-AC3E-A21F470B9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Click Panopto on the left hand side</a:t>
            </a:r>
          </a:p>
          <a:p>
            <a:r>
              <a:rPr lang="en-US" dirty="0"/>
              <a:t>You will be taken to the Panopto Content area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5017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02" y="304801"/>
            <a:ext cx="8614799" cy="655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899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6" y="0"/>
            <a:ext cx="12116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208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9"/>
          <a:stretch/>
        </p:blipFill>
        <p:spPr>
          <a:xfrm>
            <a:off x="477521" y="1971040"/>
            <a:ext cx="9670831" cy="238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278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1"/>
          <a:stretch/>
        </p:blipFill>
        <p:spPr>
          <a:xfrm>
            <a:off x="0" y="1788160"/>
            <a:ext cx="12046603" cy="291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005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47EA7-6CDA-0F4C-B3F0-4DBF5F9AF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Embedding Videos &amp;</a:t>
            </a:r>
            <a:br>
              <a:rPr lang="en-US" dirty="0"/>
            </a:br>
            <a:r>
              <a:rPr lang="en-US" dirty="0"/>
              <a:t>Video Assignments</a:t>
            </a:r>
          </a:p>
        </p:txBody>
      </p:sp>
    </p:spTree>
    <p:extLst>
      <p:ext uri="{BB962C8B-B14F-4D97-AF65-F5344CB8AC3E}">
        <p14:creationId xmlns:p14="http://schemas.microsoft.com/office/powerpoint/2010/main" val="4368100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08972-EC6D-254C-8DAD-EDFF1E2F2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Embedding a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0A0D6-C4A6-FD4A-8560-54A784A5E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 to your course content area and navigate to where you want your video</a:t>
            </a:r>
          </a:p>
          <a:p>
            <a:r>
              <a:rPr lang="en-US" dirty="0"/>
              <a:t>Build Content &gt; Mashups &gt; Panopto Video Embed</a:t>
            </a:r>
          </a:p>
          <a:p>
            <a:r>
              <a:rPr lang="en-US" dirty="0"/>
              <a:t>You will be taken to an area where you can choose from videos already created</a:t>
            </a:r>
          </a:p>
          <a:p>
            <a:r>
              <a:rPr lang="en-US" dirty="0"/>
              <a:t>Can also upload or record if your video is not there</a:t>
            </a:r>
          </a:p>
          <a:p>
            <a:r>
              <a:rPr lang="en-US" dirty="0"/>
              <a:t>If your video is in another course select the drop down arrow and pick your class</a:t>
            </a:r>
          </a:p>
          <a:p>
            <a:r>
              <a:rPr lang="en-US" dirty="0"/>
              <a:t> Insert Video</a:t>
            </a:r>
          </a:p>
        </p:txBody>
      </p:sp>
    </p:spTree>
    <p:extLst>
      <p:ext uri="{BB962C8B-B14F-4D97-AF65-F5344CB8AC3E}">
        <p14:creationId xmlns:p14="http://schemas.microsoft.com/office/powerpoint/2010/main" val="17011172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2B9CF-78C5-F14A-93A0-2065FE54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Panopto 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9D96C-81CA-B049-8FE7-31653E3E0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Creating an assignment that </a:t>
            </a:r>
            <a:r>
              <a:rPr lang="en-US" b="1" dirty="0"/>
              <a:t>is linked </a:t>
            </a:r>
            <a:r>
              <a:rPr lang="en-US" dirty="0"/>
              <a:t>to Blackboard’s Grade Book</a:t>
            </a:r>
          </a:p>
          <a:p>
            <a:pPr lvl="1"/>
            <a:r>
              <a:rPr lang="en-US" dirty="0">
                <a:hlinkClick r:id="rId3"/>
              </a:rPr>
              <a:t>https://support.panopto.com/s/article/Assignment-Submission-Workflow-in-Blackboard</a:t>
            </a:r>
            <a:endParaRPr lang="en-US" dirty="0"/>
          </a:p>
          <a:p>
            <a:r>
              <a:rPr lang="en-US" dirty="0"/>
              <a:t>Creating an assignment folder that </a:t>
            </a:r>
            <a:r>
              <a:rPr lang="en-US" b="1" dirty="0"/>
              <a:t>is not linked </a:t>
            </a:r>
            <a:r>
              <a:rPr lang="en-US" dirty="0"/>
              <a:t>to Blackboard’s Grade Book</a:t>
            </a:r>
          </a:p>
          <a:p>
            <a:pPr lvl="1"/>
            <a:r>
              <a:rPr lang="en-US" dirty="0">
                <a:hlinkClick r:id="rId4"/>
              </a:rPr>
              <a:t>https://support.panopto.com/s/article/Use-Assignment-Folders-for-Student-Recordings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9079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37C6D-F8A6-904F-9EBE-0DCF01175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41469"/>
            <a:ext cx="8596668" cy="1320800"/>
          </a:xfrm>
        </p:spPr>
        <p:txBody>
          <a:bodyPr/>
          <a:lstStyle/>
          <a:p>
            <a:r>
              <a:rPr lang="en-US" dirty="0"/>
              <a:t>Video Tutorials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ED476-BB13-1F44-8623-F2A28F57D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177D84-CE23-3242-93B4-46C667877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49" y="901556"/>
            <a:ext cx="11020301" cy="56562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08ED05-B756-0348-A0E7-0F4534537C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337" t="27595" r="3474" b="64984"/>
          <a:stretch/>
        </p:blipFill>
        <p:spPr>
          <a:xfrm>
            <a:off x="9611279" y="3705101"/>
            <a:ext cx="1135890" cy="10331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501392-4376-304C-B220-B2BA398C5A2E}"/>
              </a:ext>
            </a:extLst>
          </p:cNvPr>
          <p:cNvSpPr/>
          <p:nvPr/>
        </p:nvSpPr>
        <p:spPr>
          <a:xfrm>
            <a:off x="9761518" y="3835730"/>
            <a:ext cx="807522" cy="81939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BDFE22-A0EC-3444-8AA4-4FD38B0A7D74}"/>
              </a:ext>
            </a:extLst>
          </p:cNvPr>
          <p:cNvSpPr/>
          <p:nvPr/>
        </p:nvSpPr>
        <p:spPr>
          <a:xfrm>
            <a:off x="10747169" y="2446317"/>
            <a:ext cx="532410" cy="47501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B2A49A-1AF9-5949-A80F-A7F32811BAB4}"/>
              </a:ext>
            </a:extLst>
          </p:cNvPr>
          <p:cNvCxnSpPr>
            <a:cxnSpLocks/>
          </p:cNvCxnSpPr>
          <p:nvPr/>
        </p:nvCxnSpPr>
        <p:spPr>
          <a:xfrm flipV="1">
            <a:off x="9761518" y="2446317"/>
            <a:ext cx="985651" cy="13894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4177237-23AD-BA40-8B5D-9F7343B42379}"/>
              </a:ext>
            </a:extLst>
          </p:cNvPr>
          <p:cNvCxnSpPr/>
          <p:nvPr/>
        </p:nvCxnSpPr>
        <p:spPr>
          <a:xfrm flipV="1">
            <a:off x="10569040" y="2921330"/>
            <a:ext cx="710539" cy="17337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697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1D271-7CB5-AA4E-A6EB-E46C58B91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D54147-C683-7249-8510-9B4A7DF46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396"/>
            <a:ext cx="12192000" cy="59172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1E79E0-E8B0-1849-8152-1CBC8BC4CF13}"/>
              </a:ext>
            </a:extLst>
          </p:cNvPr>
          <p:cNvSpPr/>
          <p:nvPr/>
        </p:nvSpPr>
        <p:spPr>
          <a:xfrm>
            <a:off x="0" y="2505694"/>
            <a:ext cx="1401288" cy="42751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575BBC-0BB1-594D-A8D6-47DAD0E36769}"/>
              </a:ext>
            </a:extLst>
          </p:cNvPr>
          <p:cNvSpPr/>
          <p:nvPr/>
        </p:nvSpPr>
        <p:spPr>
          <a:xfrm>
            <a:off x="1531917" y="3526970"/>
            <a:ext cx="1911927" cy="28500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816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5AA4D-FC45-5A4B-82B6-43288CABD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430835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10074-35B8-084F-AC48-27AE016B6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Uploading a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44CF1-18A2-2844-A1F6-5550FA7EA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Click Create</a:t>
            </a:r>
          </a:p>
          <a:p>
            <a:r>
              <a:rPr lang="en-US" dirty="0"/>
              <a:t>Click Upload Media</a:t>
            </a:r>
          </a:p>
          <a:p>
            <a:r>
              <a:rPr lang="en-US" dirty="0"/>
              <a:t>Upload video</a:t>
            </a:r>
          </a:p>
        </p:txBody>
      </p:sp>
    </p:spTree>
    <p:extLst>
      <p:ext uri="{BB962C8B-B14F-4D97-AF65-F5344CB8AC3E}">
        <p14:creationId xmlns:p14="http://schemas.microsoft.com/office/powerpoint/2010/main" val="537990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Installing Panopto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90"/>
            <a:ext cx="2248746" cy="432004"/>
          </a:xfrm>
        </p:spPr>
        <p:txBody>
          <a:bodyPr>
            <a:normAutofit/>
          </a:bodyPr>
          <a:lstStyle/>
          <a:p>
            <a:r>
              <a:rPr lang="en-US" dirty="0"/>
              <a:t>Click Create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38819" y="2822784"/>
            <a:ext cx="3149767" cy="348615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09274" y="2160590"/>
            <a:ext cx="3956993" cy="432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Download Panopto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72977" y="2822784"/>
            <a:ext cx="4507901" cy="303847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303325" y="3876860"/>
            <a:ext cx="2208809" cy="1958391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25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699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58270A-C5A8-2D44-A768-FD8B5920C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60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r="60897" b="80048"/>
          <a:stretch/>
        </p:blipFill>
        <p:spPr bwMode="auto">
          <a:xfrm>
            <a:off x="743319" y="731519"/>
            <a:ext cx="10241280" cy="48728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90898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9834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{B1DF2293-F284-904E-9295-E6EEF80FB7C4}tf10001060</Template>
  <TotalTime>11463</TotalTime>
  <Words>239</Words>
  <Application>Microsoft Macintosh PowerPoint</Application>
  <PresentationFormat>Widescreen</PresentationFormat>
  <Paragraphs>45</Paragraphs>
  <Slides>49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Trebuchet MS</vt:lpstr>
      <vt:lpstr>Wingdings 3</vt:lpstr>
      <vt:lpstr>Facet</vt:lpstr>
      <vt:lpstr>PowerPoint Presentation</vt:lpstr>
      <vt:lpstr>Panopto Basics</vt:lpstr>
      <vt:lpstr>Getting Help</vt:lpstr>
      <vt:lpstr>Accessing Panopto</vt:lpstr>
      <vt:lpstr>Uploading a Video</vt:lpstr>
      <vt:lpstr>Installing Panopto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  Version</vt:lpstr>
      <vt:lpstr>Panopto web capture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Embedding Videos &amp; Video Assignments</vt:lpstr>
      <vt:lpstr>Embedding a Video</vt:lpstr>
      <vt:lpstr>Creating a Panopto Assignment</vt:lpstr>
      <vt:lpstr>Video Tutorials</vt:lpstr>
      <vt:lpstr>PowerPoint Presentation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Samantha A Kissel</dc:creator>
  <cp:lastModifiedBy>Samantha A Kissel</cp:lastModifiedBy>
  <cp:revision>24</cp:revision>
  <dcterms:created xsi:type="dcterms:W3CDTF">2020-08-04T16:34:16Z</dcterms:created>
  <dcterms:modified xsi:type="dcterms:W3CDTF">2020-08-24T18:27:35Z</dcterms:modified>
</cp:coreProperties>
</file>