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00" r:id="rId5"/>
    <p:sldId id="268" r:id="rId6"/>
    <p:sldId id="265" r:id="rId7"/>
    <p:sldId id="267" r:id="rId8"/>
    <p:sldId id="266" r:id="rId9"/>
    <p:sldId id="289" r:id="rId10"/>
    <p:sldId id="299" r:id="rId11"/>
    <p:sldId id="298" r:id="rId12"/>
    <p:sldId id="292" r:id="rId13"/>
    <p:sldId id="290" r:id="rId14"/>
    <p:sldId id="296" r:id="rId15"/>
    <p:sldId id="279" r:id="rId16"/>
    <p:sldId id="291" r:id="rId17"/>
    <p:sldId id="26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1" d="100"/>
          <a:sy n="91" d="100"/>
        </p:scale>
        <p:origin x="126"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W Lenhart" userId="2a28ba9e-89b7-4d65-a634-2b49a941c8e6" providerId="ADAL" clId="{DFFB4849-2B19-4BCC-B5A5-D24E17C50CA3}"/>
    <pc:docChg chg="custSel modSld">
      <pc:chgData name="Daniel W Lenhart" userId="2a28ba9e-89b7-4d65-a634-2b49a941c8e6" providerId="ADAL" clId="{DFFB4849-2B19-4BCC-B5A5-D24E17C50CA3}" dt="2021-07-01T19:10:45.781" v="1" actId="27636"/>
      <pc:docMkLst>
        <pc:docMk/>
      </pc:docMkLst>
      <pc:sldChg chg="modSp mod">
        <pc:chgData name="Daniel W Lenhart" userId="2a28ba9e-89b7-4d65-a634-2b49a941c8e6" providerId="ADAL" clId="{DFFB4849-2B19-4BCC-B5A5-D24E17C50CA3}" dt="2021-07-01T19:10:45.781" v="1" actId="27636"/>
        <pc:sldMkLst>
          <pc:docMk/>
          <pc:sldMk cId="1340250765" sldId="268"/>
        </pc:sldMkLst>
        <pc:spChg chg="mod">
          <ac:chgData name="Daniel W Lenhart" userId="2a28ba9e-89b7-4d65-a634-2b49a941c8e6" providerId="ADAL" clId="{DFFB4849-2B19-4BCC-B5A5-D24E17C50CA3}" dt="2021-07-01T19:10:45.781" v="1" actId="27636"/>
          <ac:spMkLst>
            <pc:docMk/>
            <pc:sldMk cId="1340250765" sldId="268"/>
            <ac:spMk id="3" creationId="{FAB8B620-5CB0-45F3-9A06-AADDC5D7998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50872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230574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48171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398662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3878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238294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681143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666451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B952E7-4236-45D9-9B81-D0FFB526DFBB}"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296536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B952E7-4236-45D9-9B81-D0FFB526DFBB}" type="datetimeFigureOut">
              <a:rPr lang="en-US" smtClean="0"/>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426470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B952E7-4236-45D9-9B81-D0FFB526DFBB}"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173125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B952E7-4236-45D9-9B81-D0FFB526DFBB}" type="datetimeFigureOut">
              <a:rPr lang="en-US" smtClean="0"/>
              <a:t>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76432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B952E7-4236-45D9-9B81-D0FFB526DFBB}" type="datetimeFigureOut">
              <a:rPr lang="en-US" smtClean="0"/>
              <a:t>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915254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B952E7-4236-45D9-9B81-D0FFB526DFBB}" type="datetimeFigureOut">
              <a:rPr lang="en-US" smtClean="0"/>
              <a:t>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360388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9B952E7-4236-45D9-9B81-D0FFB526DFBB}"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2332942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9B952E7-4236-45D9-9B81-D0FFB526DFBB}" type="datetimeFigureOut">
              <a:rPr lang="en-US" smtClean="0"/>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270B01-0BDC-4E2E-9BA7-770D2CB3F4D2}" type="slidenum">
              <a:rPr lang="en-US" smtClean="0"/>
              <a:t>‹#›</a:t>
            </a:fld>
            <a:endParaRPr lang="en-US"/>
          </a:p>
        </p:txBody>
      </p:sp>
    </p:spTree>
    <p:extLst>
      <p:ext uri="{BB962C8B-B14F-4D97-AF65-F5344CB8AC3E}">
        <p14:creationId xmlns:p14="http://schemas.microsoft.com/office/powerpoint/2010/main" val="66158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9B952E7-4236-45D9-9B81-D0FFB526DFBB}" type="datetimeFigureOut">
              <a:rPr lang="en-US" smtClean="0"/>
              <a:t>8/9/2023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5270B01-0BDC-4E2E-9BA7-770D2CB3F4D2}" type="slidenum">
              <a:rPr lang="en-US" smtClean="0"/>
              <a:t>‹#›</a:t>
            </a:fld>
            <a:endParaRPr lang="en-US"/>
          </a:p>
        </p:txBody>
      </p:sp>
    </p:spTree>
    <p:extLst>
      <p:ext uri="{BB962C8B-B14F-4D97-AF65-F5344CB8AC3E}">
        <p14:creationId xmlns:p14="http://schemas.microsoft.com/office/powerpoint/2010/main" val="1889129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studentorgs@csuohio.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csuohio.edu/campus-engagement/links-2"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studentorgs@csuohio.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910B7-AF9C-486A-B497-5CC76C007096}"/>
              </a:ext>
            </a:extLst>
          </p:cNvPr>
          <p:cNvSpPr>
            <a:spLocks noGrp="1"/>
          </p:cNvSpPr>
          <p:nvPr>
            <p:ph type="ctrTitle"/>
          </p:nvPr>
        </p:nvSpPr>
        <p:spPr/>
        <p:txBody>
          <a:bodyPr/>
          <a:lstStyle/>
          <a:p>
            <a:r>
              <a:rPr lang="en-US" dirty="0"/>
              <a:t>CSU RSO Officer Training</a:t>
            </a:r>
          </a:p>
        </p:txBody>
      </p:sp>
      <p:sp>
        <p:nvSpPr>
          <p:cNvPr id="3" name="Subtitle 2">
            <a:extLst>
              <a:ext uri="{FF2B5EF4-FFF2-40B4-BE49-F238E27FC236}">
                <a16:creationId xmlns:a16="http://schemas.microsoft.com/office/drawing/2014/main" id="{BC5AE347-A2F2-4E27-9844-A85D284E0C62}"/>
              </a:ext>
            </a:extLst>
          </p:cNvPr>
          <p:cNvSpPr>
            <a:spLocks noGrp="1"/>
          </p:cNvSpPr>
          <p:nvPr>
            <p:ph type="subTitle" idx="1"/>
          </p:nvPr>
        </p:nvSpPr>
        <p:spPr/>
        <p:txBody>
          <a:bodyPr>
            <a:normAutofit lnSpcReduction="10000"/>
          </a:bodyPr>
          <a:lstStyle/>
          <a:p>
            <a:r>
              <a:rPr lang="en-US" dirty="0"/>
              <a:t>Presenter: Dan Lenhart, Marketing &amp; Web Specialist</a:t>
            </a:r>
            <a:br>
              <a:rPr lang="en-US" dirty="0"/>
            </a:br>
            <a:r>
              <a:rPr lang="en-US" dirty="0"/>
              <a:t>Center for </a:t>
            </a:r>
            <a:r>
              <a:rPr lang="en-US" dirty="0" smtClean="0"/>
              <a:t>Campus Engagement</a:t>
            </a:r>
            <a:br>
              <a:rPr lang="en-US" dirty="0" smtClean="0"/>
            </a:br>
            <a:r>
              <a:rPr lang="en-US" dirty="0" smtClean="0"/>
              <a:t>Student Center, room 343</a:t>
            </a:r>
            <a:r>
              <a:rPr lang="en-US" dirty="0"/>
              <a:t/>
            </a:r>
            <a:br>
              <a:rPr lang="en-US" dirty="0"/>
            </a:br>
            <a:r>
              <a:rPr lang="en-US" dirty="0"/>
              <a:t>d.lenhart@csuohio.edu</a:t>
            </a:r>
          </a:p>
        </p:txBody>
      </p:sp>
    </p:spTree>
    <p:extLst>
      <p:ext uri="{BB962C8B-B14F-4D97-AF65-F5344CB8AC3E}">
        <p14:creationId xmlns:p14="http://schemas.microsoft.com/office/powerpoint/2010/main" val="39263977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84136-A3CF-4A04-BCD8-38B7567D3EE7}"/>
              </a:ext>
            </a:extLst>
          </p:cNvPr>
          <p:cNvSpPr>
            <a:spLocks noGrp="1"/>
          </p:cNvSpPr>
          <p:nvPr>
            <p:ph type="title"/>
          </p:nvPr>
        </p:nvSpPr>
        <p:spPr/>
        <p:txBody>
          <a:bodyPr/>
          <a:lstStyle/>
          <a:p>
            <a:r>
              <a:rPr lang="en-US" dirty="0"/>
              <a:t>Fundraising Activities</a:t>
            </a:r>
          </a:p>
        </p:txBody>
      </p:sp>
      <p:sp>
        <p:nvSpPr>
          <p:cNvPr id="3" name="Content Placeholder 2">
            <a:extLst>
              <a:ext uri="{FF2B5EF4-FFF2-40B4-BE49-F238E27FC236}">
                <a16:creationId xmlns:a16="http://schemas.microsoft.com/office/drawing/2014/main" id="{CE3DC75C-E252-42ED-AEE5-FBA42C702D3B}"/>
              </a:ext>
            </a:extLst>
          </p:cNvPr>
          <p:cNvSpPr>
            <a:spLocks noGrp="1"/>
          </p:cNvSpPr>
          <p:nvPr>
            <p:ph idx="1"/>
          </p:nvPr>
        </p:nvSpPr>
        <p:spPr>
          <a:xfrm>
            <a:off x="677334" y="1624561"/>
            <a:ext cx="8596668" cy="3880773"/>
          </a:xfrm>
        </p:spPr>
        <p:txBody>
          <a:bodyPr>
            <a:normAutofit lnSpcReduction="10000"/>
          </a:bodyPr>
          <a:lstStyle/>
          <a:p>
            <a:r>
              <a:rPr lang="en-US" dirty="0" smtClean="0"/>
              <a:t>Contact CSI at </a:t>
            </a:r>
            <a:r>
              <a:rPr lang="en-US" dirty="0" smtClean="0">
                <a:hlinkClick r:id="rId2"/>
              </a:rPr>
              <a:t>studentorgs@csuohio.edu</a:t>
            </a:r>
            <a:r>
              <a:rPr lang="en-US" dirty="0" smtClean="0"/>
              <a:t> before starting any fundraising activities.</a:t>
            </a:r>
          </a:p>
          <a:p>
            <a:r>
              <a:rPr lang="en-US" dirty="0" smtClean="0"/>
              <a:t>No </a:t>
            </a:r>
            <a:r>
              <a:rPr lang="en-US" dirty="0"/>
              <a:t>form of gambling activities (50/50 raffles, games of chance, squares, etc.) are not permitted for RSOs unless they are considered a nonprofit organization by the IRS. CSU is NOT a 501 (c) (3) organization. It is a state institution.</a:t>
            </a:r>
          </a:p>
          <a:p>
            <a:r>
              <a:rPr lang="en-US" dirty="0"/>
              <a:t>All money raised must be deposited within 24 hours, unless the fundraiser is held on a weekend. In that case, money is deposited that Monday. Complete the deposit request form in VikesConnect.</a:t>
            </a:r>
          </a:p>
          <a:p>
            <a:r>
              <a:rPr lang="en-US" b="1" dirty="0"/>
              <a:t>Organizations must use ShopNet to accept credit/debit card payments.</a:t>
            </a:r>
          </a:p>
          <a:p>
            <a:r>
              <a:rPr lang="en-US" dirty="0"/>
              <a:t>Bake Sales are permitted. Follow CSU policies regarding food sales on campus.</a:t>
            </a:r>
          </a:p>
          <a:p>
            <a:r>
              <a:rPr lang="en-US" dirty="0"/>
              <a:t>Sales of items from outside companies is not permitted.</a:t>
            </a:r>
          </a:p>
          <a:p>
            <a:endParaRPr lang="en-US" dirty="0"/>
          </a:p>
        </p:txBody>
      </p:sp>
    </p:spTree>
    <p:extLst>
      <p:ext uri="{BB962C8B-B14F-4D97-AF65-F5344CB8AC3E}">
        <p14:creationId xmlns:p14="http://schemas.microsoft.com/office/powerpoint/2010/main" val="2982263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EDD37-E39B-4BA7-B364-C88135C7B74D}"/>
              </a:ext>
            </a:extLst>
          </p:cNvPr>
          <p:cNvSpPr>
            <a:spLocks noGrp="1"/>
          </p:cNvSpPr>
          <p:nvPr>
            <p:ph type="title"/>
          </p:nvPr>
        </p:nvSpPr>
        <p:spPr>
          <a:xfrm>
            <a:off x="677334" y="609600"/>
            <a:ext cx="8596668" cy="810827"/>
          </a:xfrm>
        </p:spPr>
        <p:txBody>
          <a:bodyPr/>
          <a:lstStyle/>
          <a:p>
            <a:r>
              <a:rPr lang="en-US" dirty="0"/>
              <a:t>ShopNet</a:t>
            </a:r>
          </a:p>
        </p:txBody>
      </p:sp>
      <p:sp>
        <p:nvSpPr>
          <p:cNvPr id="3" name="Content Placeholder 2">
            <a:extLst>
              <a:ext uri="{FF2B5EF4-FFF2-40B4-BE49-F238E27FC236}">
                <a16:creationId xmlns:a16="http://schemas.microsoft.com/office/drawing/2014/main" id="{7986C10B-EFE9-46D8-A288-B79D819D3BF0}"/>
              </a:ext>
            </a:extLst>
          </p:cNvPr>
          <p:cNvSpPr>
            <a:spLocks noGrp="1"/>
          </p:cNvSpPr>
          <p:nvPr>
            <p:ph idx="1"/>
          </p:nvPr>
        </p:nvSpPr>
        <p:spPr>
          <a:xfrm>
            <a:off x="677334" y="1619051"/>
            <a:ext cx="8596668" cy="3880773"/>
          </a:xfrm>
        </p:spPr>
        <p:txBody>
          <a:bodyPr/>
          <a:lstStyle/>
          <a:p>
            <a:pPr marL="0" indent="0">
              <a:buNone/>
            </a:pPr>
            <a:r>
              <a:rPr lang="en-US" dirty="0"/>
              <a:t>ShopNet is used by Cleveland State University departments to allow customers to select and pay for a variety of items on the web using their credit card. Recognized CSU student organizations may submit a request to set up a ShopNet item to accept payments for things such as organization dues, application fees, event entrance fees or other organization items.</a:t>
            </a:r>
          </a:p>
          <a:p>
            <a:pPr marL="0" indent="0">
              <a:buNone/>
            </a:pPr>
            <a:r>
              <a:rPr lang="en-US" dirty="0"/>
              <a:t>For instructions on requesting set-up and details on using, go to https://</a:t>
            </a:r>
            <a:r>
              <a:rPr lang="en-US" dirty="0" smtClean="0"/>
              <a:t>www.csuohio.edu/services-for-students/shopnet </a:t>
            </a:r>
            <a:endParaRPr lang="en-US" dirty="0"/>
          </a:p>
        </p:txBody>
      </p:sp>
    </p:spTree>
    <p:extLst>
      <p:ext uri="{BB962C8B-B14F-4D97-AF65-F5344CB8AC3E}">
        <p14:creationId xmlns:p14="http://schemas.microsoft.com/office/powerpoint/2010/main" val="868331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B3899-BC1B-47A3-946E-D7B582CFFC86}"/>
              </a:ext>
            </a:extLst>
          </p:cNvPr>
          <p:cNvSpPr>
            <a:spLocks noGrp="1"/>
          </p:cNvSpPr>
          <p:nvPr>
            <p:ph type="title"/>
          </p:nvPr>
        </p:nvSpPr>
        <p:spPr/>
        <p:txBody>
          <a:bodyPr/>
          <a:lstStyle/>
          <a:p>
            <a:r>
              <a:rPr lang="en-US" dirty="0"/>
              <a:t>Reminders</a:t>
            </a:r>
          </a:p>
        </p:txBody>
      </p:sp>
      <p:sp>
        <p:nvSpPr>
          <p:cNvPr id="3" name="Content Placeholder 2">
            <a:extLst>
              <a:ext uri="{FF2B5EF4-FFF2-40B4-BE49-F238E27FC236}">
                <a16:creationId xmlns:a16="http://schemas.microsoft.com/office/drawing/2014/main" id="{3C29FB30-39CB-4D10-B457-73E7C1219B8B}"/>
              </a:ext>
            </a:extLst>
          </p:cNvPr>
          <p:cNvSpPr>
            <a:spLocks noGrp="1"/>
          </p:cNvSpPr>
          <p:nvPr>
            <p:ph idx="1"/>
          </p:nvPr>
        </p:nvSpPr>
        <p:spPr/>
        <p:txBody>
          <a:bodyPr/>
          <a:lstStyle/>
          <a:p>
            <a:r>
              <a:rPr lang="en-US" dirty="0"/>
              <a:t>Check your CSU email and use your CSU email when conducting business</a:t>
            </a:r>
          </a:p>
          <a:p>
            <a:r>
              <a:rPr lang="en-US" dirty="0" smtClean="0"/>
              <a:t>Pay close attention to deadlines</a:t>
            </a:r>
          </a:p>
          <a:p>
            <a:r>
              <a:rPr lang="en-US" dirty="0" smtClean="0"/>
              <a:t>Refer to RSO Links page for all forms/links</a:t>
            </a:r>
            <a:r>
              <a:rPr lang="en-US" dirty="0"/>
              <a:t>: </a:t>
            </a:r>
            <a:r>
              <a:rPr lang="en-US" dirty="0">
                <a:hlinkClick r:id="rId2"/>
              </a:rPr>
              <a:t>https://</a:t>
            </a:r>
            <a:r>
              <a:rPr lang="en-US" dirty="0" smtClean="0">
                <a:hlinkClick r:id="rId2"/>
              </a:rPr>
              <a:t>www.csuohio.edu/campus-engagement/links-2</a:t>
            </a:r>
            <a:r>
              <a:rPr lang="en-US" dirty="0" smtClean="0"/>
              <a:t> </a:t>
            </a:r>
          </a:p>
          <a:p>
            <a:r>
              <a:rPr lang="en-US" dirty="0" smtClean="0"/>
              <a:t>Read </a:t>
            </a:r>
            <a:r>
              <a:rPr lang="en-US" dirty="0"/>
              <a:t>the </a:t>
            </a:r>
            <a:r>
              <a:rPr lang="en-US" dirty="0" smtClean="0"/>
              <a:t>CCE@CSU </a:t>
            </a:r>
            <a:r>
              <a:rPr lang="en-US" dirty="0"/>
              <a:t>newsletter every Friday</a:t>
            </a:r>
          </a:p>
          <a:p>
            <a:r>
              <a:rPr lang="en-US" dirty="0"/>
              <a:t>Use VikesConnect to your advantage</a:t>
            </a:r>
          </a:p>
          <a:p>
            <a:r>
              <a:rPr lang="en-US" dirty="0" smtClean="0"/>
              <a:t>When </a:t>
            </a:r>
            <a:r>
              <a:rPr lang="en-US" dirty="0"/>
              <a:t>in doubt, ask!</a:t>
            </a:r>
          </a:p>
        </p:txBody>
      </p:sp>
    </p:spTree>
    <p:extLst>
      <p:ext uri="{BB962C8B-B14F-4D97-AF65-F5344CB8AC3E}">
        <p14:creationId xmlns:p14="http://schemas.microsoft.com/office/powerpoint/2010/main" val="1632975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167ED-6F57-4760-8A66-9E43577A00F6}"/>
              </a:ext>
            </a:extLst>
          </p:cNvPr>
          <p:cNvSpPr>
            <a:spLocks noGrp="1"/>
          </p:cNvSpPr>
          <p:nvPr>
            <p:ph type="title"/>
          </p:nvPr>
        </p:nvSpPr>
        <p:spPr>
          <a:xfrm>
            <a:off x="677334" y="609600"/>
            <a:ext cx="9123614" cy="837460"/>
          </a:xfrm>
        </p:spPr>
        <p:txBody>
          <a:bodyPr/>
          <a:lstStyle/>
          <a:p>
            <a:r>
              <a:rPr lang="en-US" dirty="0"/>
              <a:t>Main Contact for all financial questions</a:t>
            </a:r>
          </a:p>
        </p:txBody>
      </p:sp>
      <p:sp>
        <p:nvSpPr>
          <p:cNvPr id="3" name="Content Placeholder 2">
            <a:extLst>
              <a:ext uri="{FF2B5EF4-FFF2-40B4-BE49-F238E27FC236}">
                <a16:creationId xmlns:a16="http://schemas.microsoft.com/office/drawing/2014/main" id="{87B46C64-9C87-4CE7-906C-E7EAC0EECC4D}"/>
              </a:ext>
            </a:extLst>
          </p:cNvPr>
          <p:cNvSpPr>
            <a:spLocks noGrp="1"/>
          </p:cNvSpPr>
          <p:nvPr>
            <p:ph idx="1"/>
          </p:nvPr>
        </p:nvSpPr>
        <p:spPr>
          <a:xfrm>
            <a:off x="677334" y="2160589"/>
            <a:ext cx="9443210" cy="3880773"/>
          </a:xfrm>
        </p:spPr>
        <p:txBody>
          <a:bodyPr>
            <a:normAutofit/>
          </a:bodyPr>
          <a:lstStyle/>
          <a:p>
            <a:r>
              <a:rPr lang="en-US" sz="2400" dirty="0"/>
              <a:t>Contact the Student Affairs Budget Officer for all financial questions:</a:t>
            </a:r>
          </a:p>
          <a:p>
            <a:pPr lvl="1"/>
            <a:r>
              <a:rPr lang="en-US" sz="1800" dirty="0"/>
              <a:t>Maureen Spreng studentorgfinance@csuohio.edu</a:t>
            </a:r>
          </a:p>
        </p:txBody>
      </p:sp>
    </p:spTree>
    <p:extLst>
      <p:ext uri="{BB962C8B-B14F-4D97-AF65-F5344CB8AC3E}">
        <p14:creationId xmlns:p14="http://schemas.microsoft.com/office/powerpoint/2010/main" val="3005408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84667-045B-40CA-81AB-7AFECF5D70D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2DA3CFEC-7D20-4965-B176-59FDC2C51C9B}"/>
              </a:ext>
            </a:extLst>
          </p:cNvPr>
          <p:cNvSpPr>
            <a:spLocks noGrp="1"/>
          </p:cNvSpPr>
          <p:nvPr>
            <p:ph idx="1"/>
          </p:nvPr>
        </p:nvSpPr>
        <p:spPr/>
        <p:txBody>
          <a:bodyPr>
            <a:normAutofit/>
          </a:bodyPr>
          <a:lstStyle/>
          <a:p>
            <a:r>
              <a:rPr lang="en-US" sz="2800" dirty="0" smtClean="0"/>
              <a:t>You can also </a:t>
            </a:r>
            <a:r>
              <a:rPr lang="en-US" sz="2800" dirty="0"/>
              <a:t>email us at </a:t>
            </a:r>
            <a:r>
              <a:rPr lang="en-US" sz="2800" dirty="0">
                <a:hlinkClick r:id="rId2"/>
              </a:rPr>
              <a:t>studentorgs@csuohio.edu</a:t>
            </a:r>
            <a:r>
              <a:rPr lang="en-US" sz="2800" dirty="0"/>
              <a:t> with any </a:t>
            </a:r>
            <a:r>
              <a:rPr lang="en-US" sz="2800" dirty="0" smtClean="0"/>
              <a:t>questions.</a:t>
            </a:r>
            <a:endParaRPr lang="en-US" sz="2800" dirty="0"/>
          </a:p>
        </p:txBody>
      </p:sp>
    </p:spTree>
    <p:extLst>
      <p:ext uri="{BB962C8B-B14F-4D97-AF65-F5344CB8AC3E}">
        <p14:creationId xmlns:p14="http://schemas.microsoft.com/office/powerpoint/2010/main" val="20883225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75A8E-B077-4A02-8CDB-8F67A696C83B}"/>
              </a:ext>
            </a:extLst>
          </p:cNvPr>
          <p:cNvSpPr>
            <a:spLocks noGrp="1"/>
          </p:cNvSpPr>
          <p:nvPr>
            <p:ph type="title"/>
          </p:nvPr>
        </p:nvSpPr>
        <p:spPr/>
        <p:txBody>
          <a:bodyPr/>
          <a:lstStyle/>
          <a:p>
            <a:r>
              <a:rPr lang="en-US" dirty="0"/>
              <a:t>Recognized Student Organizations</a:t>
            </a:r>
          </a:p>
        </p:txBody>
      </p:sp>
      <p:sp>
        <p:nvSpPr>
          <p:cNvPr id="3" name="Content Placeholder 2">
            <a:extLst>
              <a:ext uri="{FF2B5EF4-FFF2-40B4-BE49-F238E27FC236}">
                <a16:creationId xmlns:a16="http://schemas.microsoft.com/office/drawing/2014/main" id="{FAB8B620-5CB0-45F3-9A06-AADDC5D79988}"/>
              </a:ext>
            </a:extLst>
          </p:cNvPr>
          <p:cNvSpPr>
            <a:spLocks noGrp="1"/>
          </p:cNvSpPr>
          <p:nvPr>
            <p:ph idx="1"/>
          </p:nvPr>
        </p:nvSpPr>
        <p:spPr>
          <a:xfrm>
            <a:off x="366615" y="1464253"/>
            <a:ext cx="10419753" cy="5069712"/>
          </a:xfrm>
        </p:spPr>
        <p:txBody>
          <a:bodyPr>
            <a:normAutofit fontScale="70000" lnSpcReduction="20000"/>
          </a:bodyPr>
          <a:lstStyle/>
          <a:p>
            <a:pPr marL="0" indent="0">
              <a:lnSpc>
                <a:spcPct val="170000"/>
              </a:lnSpc>
              <a:spcBef>
                <a:spcPts val="0"/>
              </a:spcBef>
              <a:buSzPts val="1000"/>
              <a:buNone/>
              <a:tabLst>
                <a:tab pos="457200" algn="l"/>
              </a:tabLst>
            </a:pPr>
            <a:r>
              <a:rPr lang="en-US" sz="2900" dirty="0" smtClean="0">
                <a:effectLst/>
                <a:ea typeface="Calibri" panose="020F0502020204030204" pitchFamily="34" charset="0"/>
                <a:cs typeface="Calibri" panose="020F0502020204030204" pitchFamily="34" charset="0"/>
              </a:rPr>
              <a:t>RSOs will have 4 officers (President, Vice President, Treasurer and Secretary) and a CSU faculty or staff advisor.</a:t>
            </a:r>
            <a:br>
              <a:rPr lang="en-US" sz="2900" dirty="0" smtClean="0">
                <a:effectLst/>
                <a:ea typeface="Calibri" panose="020F0502020204030204" pitchFamily="34" charset="0"/>
                <a:cs typeface="Calibri" panose="020F0502020204030204" pitchFamily="34" charset="0"/>
              </a:rPr>
            </a:br>
            <a:endParaRPr lang="en-US" sz="2900" dirty="0" smtClean="0">
              <a:effectLst/>
              <a:ea typeface="Calibri" panose="020F0502020204030204" pitchFamily="34" charset="0"/>
              <a:cs typeface="Calibri" panose="020F0502020204030204" pitchFamily="34" charset="0"/>
            </a:endParaRPr>
          </a:p>
          <a:p>
            <a:pPr>
              <a:lnSpc>
                <a:spcPct val="170000"/>
              </a:lnSpc>
              <a:spcBef>
                <a:spcPts val="0"/>
              </a:spcBef>
              <a:buSzPts val="1000"/>
              <a:tabLst>
                <a:tab pos="457200" algn="l"/>
              </a:tabLst>
            </a:pPr>
            <a:r>
              <a:rPr lang="en-US" sz="2900" dirty="0" smtClean="0">
                <a:effectLst/>
                <a:ea typeface="Calibri" panose="020F0502020204030204" pitchFamily="34" charset="0"/>
                <a:cs typeface="Calibri" panose="020F0502020204030204" pitchFamily="34" charset="0"/>
              </a:rPr>
              <a:t>Eligibility </a:t>
            </a:r>
            <a:r>
              <a:rPr lang="en-US" sz="2900" dirty="0">
                <a:effectLst/>
                <a:ea typeface="Calibri" panose="020F0502020204030204" pitchFamily="34" charset="0"/>
                <a:cs typeface="Calibri" panose="020F0502020204030204" pitchFamily="34" charset="0"/>
              </a:rPr>
              <a:t>to apply for funding from allocating General Fee Units </a:t>
            </a:r>
            <a:endParaRPr lang="en-US" sz="2900" dirty="0">
              <a:effectLst/>
              <a:ea typeface="Calibri" panose="020F0502020204030204" pitchFamily="34" charset="0"/>
              <a:cs typeface="Times New Roman" panose="02020603050405020304" pitchFamily="18" charset="0"/>
            </a:endParaRPr>
          </a:p>
          <a:p>
            <a:pPr>
              <a:lnSpc>
                <a:spcPct val="170000"/>
              </a:lnSpc>
              <a:spcBef>
                <a:spcPts val="0"/>
              </a:spcBef>
              <a:buSzPts val="1000"/>
              <a:tabLst>
                <a:tab pos="457200" algn="l"/>
              </a:tabLst>
            </a:pPr>
            <a:r>
              <a:rPr lang="en-US" sz="2900" dirty="0">
                <a:effectLst/>
                <a:ea typeface="Calibri" panose="020F0502020204030204" pitchFamily="34" charset="0"/>
                <a:cs typeface="Calibri" panose="020F0502020204030204" pitchFamily="34" charset="0"/>
              </a:rPr>
              <a:t>Eligibility to reserve space on </a:t>
            </a:r>
            <a:r>
              <a:rPr lang="en-US" sz="2900" dirty="0" smtClean="0">
                <a:effectLst/>
                <a:ea typeface="Calibri" panose="020F0502020204030204" pitchFamily="34" charset="0"/>
                <a:cs typeface="Calibri" panose="020F0502020204030204" pitchFamily="34" charset="0"/>
              </a:rPr>
              <a:t>campus</a:t>
            </a:r>
          </a:p>
          <a:p>
            <a:pPr>
              <a:lnSpc>
                <a:spcPct val="170000"/>
              </a:lnSpc>
              <a:spcBef>
                <a:spcPts val="0"/>
              </a:spcBef>
              <a:buSzPts val="1000"/>
              <a:tabLst>
                <a:tab pos="457200" algn="l"/>
              </a:tabLst>
            </a:pPr>
            <a:r>
              <a:rPr lang="en-US" sz="2900" dirty="0">
                <a:ea typeface="Calibri" panose="020F0502020204030204" pitchFamily="34" charset="0"/>
                <a:cs typeface="Calibri" panose="020F0502020204030204" pitchFamily="34" charset="0"/>
              </a:rPr>
              <a:t>Eligibility to request to hold student organization events on </a:t>
            </a:r>
            <a:r>
              <a:rPr lang="en-US" sz="2900" dirty="0" smtClean="0">
                <a:ea typeface="Calibri" panose="020F0502020204030204" pitchFamily="34" charset="0"/>
                <a:cs typeface="Calibri" panose="020F0502020204030204" pitchFamily="34" charset="0"/>
              </a:rPr>
              <a:t>campus</a:t>
            </a:r>
            <a:endParaRPr lang="en-US" sz="2900" dirty="0">
              <a:effectLst/>
              <a:ea typeface="Calibri" panose="020F0502020204030204" pitchFamily="34" charset="0"/>
              <a:cs typeface="Times New Roman" panose="02020603050405020304" pitchFamily="18" charset="0"/>
            </a:endParaRPr>
          </a:p>
          <a:p>
            <a:pPr>
              <a:lnSpc>
                <a:spcPct val="170000"/>
              </a:lnSpc>
              <a:spcBef>
                <a:spcPts val="0"/>
              </a:spcBef>
              <a:buSzPts val="1000"/>
              <a:tabLst>
                <a:tab pos="457200" algn="l"/>
              </a:tabLst>
            </a:pPr>
            <a:r>
              <a:rPr lang="en-US" sz="2900" dirty="0">
                <a:effectLst/>
                <a:ea typeface="Calibri" panose="020F0502020204030204" pitchFamily="34" charset="0"/>
                <a:cs typeface="Calibri" panose="020F0502020204030204" pitchFamily="34" charset="0"/>
              </a:rPr>
              <a:t>Use of an Agency Account </a:t>
            </a:r>
            <a:endParaRPr lang="en-US" sz="2900" dirty="0">
              <a:effectLst/>
              <a:ea typeface="Calibri" panose="020F0502020204030204" pitchFamily="34" charset="0"/>
              <a:cs typeface="Times New Roman" panose="02020603050405020304" pitchFamily="18" charset="0"/>
            </a:endParaRPr>
          </a:p>
          <a:p>
            <a:pPr>
              <a:lnSpc>
                <a:spcPct val="170000"/>
              </a:lnSpc>
              <a:spcBef>
                <a:spcPts val="0"/>
              </a:spcBef>
              <a:buSzPts val="1000"/>
              <a:tabLst>
                <a:tab pos="457200" algn="l"/>
              </a:tabLst>
            </a:pPr>
            <a:r>
              <a:rPr lang="en-US" sz="2900" dirty="0">
                <a:effectLst/>
                <a:ea typeface="Calibri" panose="020F0502020204030204" pitchFamily="34" charset="0"/>
                <a:cs typeface="Calibri" panose="020F0502020204030204" pitchFamily="34" charset="0"/>
              </a:rPr>
              <a:t>Unlimited web space and file storage through the CSU VikesConnect System</a:t>
            </a:r>
            <a:endParaRPr lang="en-US" sz="2900" dirty="0">
              <a:effectLst/>
              <a:ea typeface="Calibri" panose="020F0502020204030204" pitchFamily="34" charset="0"/>
              <a:cs typeface="Times New Roman" panose="02020603050405020304" pitchFamily="18" charset="0"/>
            </a:endParaRPr>
          </a:p>
          <a:p>
            <a:pPr>
              <a:lnSpc>
                <a:spcPct val="170000"/>
              </a:lnSpc>
              <a:spcBef>
                <a:spcPts val="0"/>
              </a:spcBef>
              <a:buSzPts val="1000"/>
              <a:tabLst>
                <a:tab pos="457200" algn="l"/>
              </a:tabLst>
            </a:pPr>
            <a:r>
              <a:rPr lang="en-US" sz="2900" dirty="0">
                <a:effectLst/>
                <a:ea typeface="Calibri" panose="020F0502020204030204" pitchFamily="34" charset="0"/>
                <a:cs typeface="Calibri" panose="020F0502020204030204" pitchFamily="34" charset="0"/>
              </a:rPr>
              <a:t>Eligibility to request an organization banner be hung in the Student Center Atrium</a:t>
            </a:r>
            <a:endParaRPr lang="en-US" sz="2900" dirty="0">
              <a:effectLst/>
              <a:ea typeface="Calibri" panose="020F0502020204030204" pitchFamily="34" charset="0"/>
              <a:cs typeface="Times New Roman" panose="02020603050405020304" pitchFamily="18" charset="0"/>
            </a:endParaRPr>
          </a:p>
          <a:p>
            <a:pPr>
              <a:lnSpc>
                <a:spcPct val="170000"/>
              </a:lnSpc>
              <a:spcBef>
                <a:spcPts val="0"/>
              </a:spcBef>
              <a:buSzPts val="1000"/>
              <a:tabLst>
                <a:tab pos="457200" algn="l"/>
              </a:tabLst>
            </a:pPr>
            <a:r>
              <a:rPr lang="en-US" sz="2900" dirty="0" smtClean="0">
                <a:effectLst/>
                <a:ea typeface="Calibri" panose="020F0502020204030204" pitchFamily="34" charset="0"/>
              </a:rPr>
              <a:t>Eligibility </a:t>
            </a:r>
            <a:r>
              <a:rPr lang="en-US" sz="2900" dirty="0">
                <a:effectLst/>
                <a:ea typeface="Calibri" panose="020F0502020204030204" pitchFamily="34" charset="0"/>
              </a:rPr>
              <a:t>to utilize CSU duplicating (printing) services, as supported by RSO funds</a:t>
            </a:r>
            <a:endParaRPr lang="en-US" sz="29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40250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0B3E-AB97-4DAE-94C9-5095F65221A4}"/>
              </a:ext>
            </a:extLst>
          </p:cNvPr>
          <p:cNvSpPr>
            <a:spLocks noGrp="1"/>
          </p:cNvSpPr>
          <p:nvPr>
            <p:ph type="title"/>
          </p:nvPr>
        </p:nvSpPr>
        <p:spPr/>
        <p:txBody>
          <a:bodyPr/>
          <a:lstStyle/>
          <a:p>
            <a:r>
              <a:rPr lang="en-US" dirty="0"/>
              <a:t>Organization Membership &amp; Officer Eligibility</a:t>
            </a:r>
          </a:p>
        </p:txBody>
      </p:sp>
      <p:sp>
        <p:nvSpPr>
          <p:cNvPr id="3" name="Content Placeholder 2">
            <a:extLst>
              <a:ext uri="{FF2B5EF4-FFF2-40B4-BE49-F238E27FC236}">
                <a16:creationId xmlns:a16="http://schemas.microsoft.com/office/drawing/2014/main" id="{1C28D8DC-0B4C-4315-B5DC-338FB11ABDEC}"/>
              </a:ext>
            </a:extLst>
          </p:cNvPr>
          <p:cNvSpPr>
            <a:spLocks noGrp="1"/>
          </p:cNvSpPr>
          <p:nvPr>
            <p:ph idx="1"/>
          </p:nvPr>
        </p:nvSpPr>
        <p:spPr>
          <a:xfrm>
            <a:off x="677333" y="2160589"/>
            <a:ext cx="9895971" cy="3880773"/>
          </a:xfrm>
        </p:spPr>
        <p:txBody>
          <a:bodyPr>
            <a:normAutofit/>
          </a:bodyPr>
          <a:lstStyle/>
          <a:p>
            <a:pPr marL="0" marR="0" indent="0">
              <a:lnSpc>
                <a:spcPct val="107000"/>
              </a:lnSpc>
              <a:spcBef>
                <a:spcPts val="0"/>
              </a:spcBef>
              <a:spcAft>
                <a:spcPts val="0"/>
              </a:spcAft>
              <a:buNone/>
            </a:pPr>
            <a:r>
              <a:rPr lang="en-US" sz="1800" dirty="0">
                <a:effectLst/>
                <a:ea typeface="Calibri" panose="020F0502020204030204" pitchFamily="34" charset="0"/>
                <a:cs typeface="Calibri" panose="020F0502020204030204" pitchFamily="34" charset="0"/>
              </a:rPr>
              <a:t>Students who wish to hold officer positions must meet the following eligibility requirements:</a:t>
            </a:r>
          </a:p>
          <a:p>
            <a:pPr marL="0" marR="0" indent="0">
              <a:lnSpc>
                <a:spcPct val="107000"/>
              </a:lnSpc>
              <a:spcBef>
                <a:spcPts val="0"/>
              </a:spcBef>
              <a:spcAft>
                <a:spcPts val="0"/>
              </a:spcAft>
              <a:buNone/>
            </a:pP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ea typeface="Calibri" panose="020F0502020204030204" pitchFamily="34" charset="0"/>
                <a:cs typeface="Calibri" panose="020F0502020204030204" pitchFamily="34" charset="0"/>
              </a:rPr>
              <a:t> Undergraduate Students must:</a:t>
            </a:r>
            <a:endParaRPr lang="en-US" sz="1800" dirty="0">
              <a:effectLst/>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arenR"/>
            </a:pPr>
            <a:r>
              <a:rPr lang="en-US" dirty="0">
                <a:effectLst/>
                <a:ea typeface="Calibri" panose="020F0502020204030204" pitchFamily="34" charset="0"/>
                <a:cs typeface="Calibri" panose="020F0502020204030204" pitchFamily="34" charset="0"/>
              </a:rPr>
              <a:t>Currently be enrolled for at least six (6) term credits at Cleveland State University</a:t>
            </a:r>
            <a:endParaRPr lang="en-US" dirty="0">
              <a:effectLst/>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arenR"/>
            </a:pPr>
            <a:r>
              <a:rPr lang="en-US" dirty="0">
                <a:effectLst/>
                <a:ea typeface="Calibri" panose="020F0502020204030204" pitchFamily="34" charset="0"/>
                <a:cs typeface="Calibri" panose="020F0502020204030204" pitchFamily="34" charset="0"/>
              </a:rPr>
              <a:t>Have a 2.0 or greater GPA for the most recent Fall or Spring term</a:t>
            </a:r>
            <a:endParaRPr lang="en-US" dirty="0">
              <a:effectLst/>
              <a:ea typeface="Calibri" panose="020F0502020204030204" pitchFamily="34" charset="0"/>
              <a:cs typeface="Times New Roman" panose="02020603050405020304" pitchFamily="18" charset="0"/>
            </a:endParaRPr>
          </a:p>
          <a:p>
            <a:pPr lvl="1" indent="-342900">
              <a:lnSpc>
                <a:spcPct val="107000"/>
              </a:lnSpc>
              <a:spcBef>
                <a:spcPts val="0"/>
              </a:spcBef>
              <a:buFont typeface="+mj-lt"/>
              <a:buAutoNum type="arabicParenR"/>
            </a:pPr>
            <a:r>
              <a:rPr lang="en-US" dirty="0">
                <a:effectLst/>
                <a:ea typeface="Calibri" panose="020F0502020204030204" pitchFamily="34" charset="0"/>
                <a:cs typeface="Calibri" panose="020F0502020204030204" pitchFamily="34" charset="0"/>
              </a:rPr>
              <a:t>Have a 2.0 or greater cumulative GPA</a:t>
            </a:r>
            <a:endParaRPr lang="en-US"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ea typeface="Calibri" panose="020F0502020204030204" pitchFamily="34" charset="0"/>
                <a:cs typeface="Calibri" panose="020F0502020204030204" pitchFamily="34" charset="0"/>
              </a:rPr>
              <a:t>Graduate, Law, and PhD students must be in good standing with their respective programs.</a:t>
            </a: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ea typeface="Calibri" panose="020F0502020204030204" pitchFamily="34" charset="0"/>
                <a:cs typeface="Calibri" panose="020F0502020204030204" pitchFamily="34" charset="0"/>
              </a:rPr>
              <a:t>CSU students in their first semester at CSU are eligible to hold officer positions if they are currently enrolled in at least six (6) term credits at Cleveland State University.  </a:t>
            </a:r>
            <a:endParaRPr lang="en-US" sz="1800" dirty="0">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085500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452B7-ECB3-4EE8-B2FA-403AD2F7B0D0}"/>
              </a:ext>
            </a:extLst>
          </p:cNvPr>
          <p:cNvSpPr>
            <a:spLocks noGrp="1"/>
          </p:cNvSpPr>
          <p:nvPr>
            <p:ph type="title"/>
          </p:nvPr>
        </p:nvSpPr>
        <p:spPr/>
        <p:txBody>
          <a:bodyPr/>
          <a:lstStyle/>
          <a:p>
            <a:r>
              <a:rPr lang="en-US" dirty="0"/>
              <a:t>Emerging Organization Status</a:t>
            </a:r>
          </a:p>
        </p:txBody>
      </p:sp>
      <p:sp>
        <p:nvSpPr>
          <p:cNvPr id="3" name="Content Placeholder 2">
            <a:extLst>
              <a:ext uri="{FF2B5EF4-FFF2-40B4-BE49-F238E27FC236}">
                <a16:creationId xmlns:a16="http://schemas.microsoft.com/office/drawing/2014/main" id="{3AC52DF1-4BDE-41FE-9E51-5472D70A99C5}"/>
              </a:ext>
            </a:extLst>
          </p:cNvPr>
          <p:cNvSpPr>
            <a:spLocks noGrp="1"/>
          </p:cNvSpPr>
          <p:nvPr>
            <p:ph idx="1"/>
          </p:nvPr>
        </p:nvSpPr>
        <p:spPr>
          <a:xfrm>
            <a:off x="677334" y="1455939"/>
            <a:ext cx="8596668" cy="4585424"/>
          </a:xfrm>
        </p:spPr>
        <p:txBody>
          <a:bodyPr/>
          <a:lstStyle/>
          <a:p>
            <a:pPr>
              <a:lnSpc>
                <a:spcPct val="150000"/>
              </a:lnSpc>
            </a:pPr>
            <a:r>
              <a:rPr lang="en-US" sz="1800" dirty="0">
                <a:effectLst/>
                <a:ea typeface="Calibri" panose="020F0502020204030204" pitchFamily="34" charset="0"/>
                <a:cs typeface="Calibri" panose="020F0502020204030204" pitchFamily="34" charset="0"/>
              </a:rPr>
              <a:t>An Emerging Organization status applies currently recognized organizations that fall below Recognized Student Organization status because they have at least two, but less than four, individual students eligible to fill the officer positions.  Emerging Organizations must have a CSU faculty/staff advisor.  </a:t>
            </a:r>
          </a:p>
          <a:p>
            <a:pPr>
              <a:lnSpc>
                <a:spcPct val="150000"/>
              </a:lnSpc>
            </a:pPr>
            <a:r>
              <a:rPr lang="en-US" sz="1800" dirty="0">
                <a:effectLst/>
                <a:ea typeface="Calibri" panose="020F0502020204030204" pitchFamily="34" charset="0"/>
              </a:rPr>
              <a:t>RSOs that transition to Emerging Organization status may be active for the single semester in which they fall below RSO status. </a:t>
            </a:r>
            <a:endParaRPr lang="en-US" dirty="0">
              <a:ea typeface="Calibri" panose="020F0502020204030204" pitchFamily="34" charset="0"/>
              <a:cs typeface="Calibri" panose="020F0502020204030204" pitchFamily="34" charset="0"/>
            </a:endParaRPr>
          </a:p>
          <a:p>
            <a:pPr>
              <a:lnSpc>
                <a:spcPct val="150000"/>
              </a:lnSpc>
            </a:pPr>
            <a:r>
              <a:rPr lang="en-US" sz="1800" dirty="0">
                <a:effectLst/>
                <a:ea typeface="Calibri" panose="020F0502020204030204" pitchFamily="34" charset="0"/>
                <a:cs typeface="Calibri" panose="020F0502020204030204" pitchFamily="34" charset="0"/>
              </a:rPr>
              <a:t>Eligible to request to participate in Student Organization Fairs, and tabling in the </a:t>
            </a:r>
            <a:r>
              <a:rPr lang="en-US" sz="1800" dirty="0" err="1">
                <a:effectLst/>
                <a:ea typeface="Calibri" panose="020F0502020204030204" pitchFamily="34" charset="0"/>
                <a:cs typeface="Calibri" panose="020F0502020204030204" pitchFamily="34" charset="0"/>
              </a:rPr>
              <a:t>InnerLink</a:t>
            </a:r>
            <a:r>
              <a:rPr lang="en-US" sz="1800" dirty="0">
                <a:effectLst/>
                <a:ea typeface="Calibri" panose="020F0502020204030204" pitchFamily="34" charset="0"/>
                <a:cs typeface="Calibri" panose="020F0502020204030204" pitchFamily="34" charset="0"/>
              </a:rPr>
              <a:t>, as well as have a VikesConnect page. </a:t>
            </a:r>
          </a:p>
          <a:p>
            <a:pPr>
              <a:lnSpc>
                <a:spcPct val="150000"/>
              </a:lnSpc>
            </a:pPr>
            <a:r>
              <a:rPr lang="en-US" sz="1800" dirty="0">
                <a:effectLst/>
                <a:ea typeface="Calibri" panose="020F0502020204030204" pitchFamily="34" charset="0"/>
                <a:cs typeface="Calibri" panose="020F0502020204030204" pitchFamily="34" charset="0"/>
              </a:rPr>
              <a:t>Emerging Organizations are ineligible to utilize any other RSO privileges.  </a:t>
            </a:r>
            <a:endParaRPr lang="en-US" sz="1800" dirty="0">
              <a:effectLst/>
              <a:ea typeface="Calibri" panose="020F0502020204030204" pitchFamily="34" charset="0"/>
              <a:cs typeface="Times New Roman" panose="02020603050405020304" pitchFamily="18" charset="0"/>
            </a:endParaRPr>
          </a:p>
          <a:p>
            <a:endParaRPr lang="en-US" sz="18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59851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2EC6-DC07-4157-9765-F835C779C009}"/>
              </a:ext>
            </a:extLst>
          </p:cNvPr>
          <p:cNvSpPr>
            <a:spLocks noGrp="1"/>
          </p:cNvSpPr>
          <p:nvPr>
            <p:ph type="title"/>
          </p:nvPr>
        </p:nvSpPr>
        <p:spPr/>
        <p:txBody>
          <a:bodyPr/>
          <a:lstStyle/>
          <a:p>
            <a:r>
              <a:rPr lang="en-US" dirty="0"/>
              <a:t>Officer Updates</a:t>
            </a:r>
          </a:p>
        </p:txBody>
      </p:sp>
      <p:sp>
        <p:nvSpPr>
          <p:cNvPr id="3" name="Content Placeholder 2">
            <a:extLst>
              <a:ext uri="{FF2B5EF4-FFF2-40B4-BE49-F238E27FC236}">
                <a16:creationId xmlns:a16="http://schemas.microsoft.com/office/drawing/2014/main" id="{BD9363D0-C8B3-4E8A-9357-7367CC3D8F83}"/>
              </a:ext>
            </a:extLst>
          </p:cNvPr>
          <p:cNvSpPr>
            <a:spLocks noGrp="1"/>
          </p:cNvSpPr>
          <p:nvPr>
            <p:ph idx="1"/>
          </p:nvPr>
        </p:nvSpPr>
        <p:spPr/>
        <p:txBody>
          <a:bodyPr/>
          <a:lstStyle/>
          <a:p>
            <a:r>
              <a:rPr lang="en-US" sz="1800" dirty="0">
                <a:effectLst/>
                <a:ea typeface="Calibri" panose="020F0502020204030204" pitchFamily="34" charset="0"/>
                <a:cs typeface="Calibri" panose="020F0502020204030204" pitchFamily="34" charset="0"/>
              </a:rPr>
              <a:t>When a recognized student organization or emerging organization needs to update their officers or advisor, the President or Vice President will submit the Officer Update Request </a:t>
            </a:r>
            <a:r>
              <a:rPr lang="en-US" sz="1800" dirty="0" smtClean="0">
                <a:effectLst/>
                <a:ea typeface="Calibri" panose="020F0502020204030204" pitchFamily="34" charset="0"/>
                <a:cs typeface="Calibri" panose="020F0502020204030204" pitchFamily="34" charset="0"/>
              </a:rPr>
              <a:t>form. To </a:t>
            </a:r>
            <a:r>
              <a:rPr lang="en-US" sz="1800" dirty="0">
                <a:effectLst/>
                <a:ea typeface="Calibri" panose="020F0502020204030204" pitchFamily="34" charset="0"/>
                <a:cs typeface="Calibri" panose="020F0502020204030204" pitchFamily="34" charset="0"/>
              </a:rPr>
              <a:t>complete this form, you will need the student or advisor’s first and last name, email address, phone number, and CSU ID</a:t>
            </a:r>
            <a:r>
              <a:rPr lang="en-US" sz="1800" dirty="0" smtClean="0">
                <a:effectLst/>
                <a:ea typeface="Calibri" panose="020F0502020204030204" pitchFamily="34" charset="0"/>
                <a:cs typeface="Calibri" panose="020F0502020204030204" pitchFamily="34" charset="0"/>
              </a:rPr>
              <a:t>.</a:t>
            </a:r>
          </a:p>
          <a:p>
            <a:r>
              <a:rPr lang="en-US" dirty="0">
                <a:ea typeface="Calibri" panose="020F0502020204030204" pitchFamily="34" charset="0"/>
                <a:cs typeface="Calibri" panose="020F0502020204030204" pitchFamily="34" charset="0"/>
              </a:rPr>
              <a:t>Link is: https://csuohio.presence.io/form/student-organization-officer-advisor-update-form</a:t>
            </a:r>
            <a:r>
              <a:rPr lang="en-US" sz="1800" dirty="0">
                <a:effectLst/>
                <a:ea typeface="Calibri" panose="020F0502020204030204" pitchFamily="34" charset="0"/>
                <a:cs typeface="Calibri" panose="020F0502020204030204" pitchFamily="34" charset="0"/>
              </a:rPr>
              <a:t/>
            </a:r>
            <a:br>
              <a:rPr lang="en-US" sz="1800" dirty="0">
                <a:effectLst/>
                <a:ea typeface="Calibri" panose="020F0502020204030204" pitchFamily="34" charset="0"/>
                <a:cs typeface="Calibri" panose="020F0502020204030204" pitchFamily="34" charset="0"/>
              </a:rPr>
            </a:br>
            <a:endParaRPr lang="en-US" sz="1800" dirty="0">
              <a:effectLst/>
              <a:ea typeface="Calibri" panose="020F0502020204030204" pitchFamily="34" charset="0"/>
              <a:cs typeface="Times New Roman" panose="02020603050405020304" pitchFamily="18" charset="0"/>
            </a:endParaRPr>
          </a:p>
          <a:p>
            <a:r>
              <a:rPr lang="en-US" sz="1800" dirty="0">
                <a:effectLst/>
                <a:ea typeface="Calibri" panose="020F0502020204030204" pitchFamily="34" charset="0"/>
              </a:rPr>
              <a:t>The student or advisor’s eligibility to hold the position will be verified within 10 business days.</a:t>
            </a:r>
            <a:endParaRPr lang="en-US" dirty="0"/>
          </a:p>
        </p:txBody>
      </p:sp>
    </p:spTree>
    <p:extLst>
      <p:ext uri="{BB962C8B-B14F-4D97-AF65-F5344CB8AC3E}">
        <p14:creationId xmlns:p14="http://schemas.microsoft.com/office/powerpoint/2010/main" val="529366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74C61-E91B-4ACF-A9F0-4C73049B741F}"/>
              </a:ext>
            </a:extLst>
          </p:cNvPr>
          <p:cNvSpPr>
            <a:spLocks noGrp="1"/>
          </p:cNvSpPr>
          <p:nvPr>
            <p:ph type="title"/>
          </p:nvPr>
        </p:nvSpPr>
        <p:spPr>
          <a:xfrm>
            <a:off x="615190" y="183472"/>
            <a:ext cx="8596668" cy="725366"/>
          </a:xfrm>
        </p:spPr>
        <p:txBody>
          <a:bodyPr/>
          <a:lstStyle/>
          <a:p>
            <a:r>
              <a:rPr lang="en-US" dirty="0" smtClean="0"/>
              <a:t>Organization Challenges</a:t>
            </a:r>
            <a:endParaRPr lang="en-US" dirty="0"/>
          </a:p>
        </p:txBody>
      </p:sp>
      <p:sp>
        <p:nvSpPr>
          <p:cNvPr id="3" name="Content Placeholder 2">
            <a:extLst>
              <a:ext uri="{FF2B5EF4-FFF2-40B4-BE49-F238E27FC236}">
                <a16:creationId xmlns:a16="http://schemas.microsoft.com/office/drawing/2014/main" id="{B32FF506-9135-4AC9-A95C-A58C1CB7A910}"/>
              </a:ext>
            </a:extLst>
          </p:cNvPr>
          <p:cNvSpPr>
            <a:spLocks noGrp="1"/>
          </p:cNvSpPr>
          <p:nvPr>
            <p:ph idx="1"/>
          </p:nvPr>
        </p:nvSpPr>
        <p:spPr>
          <a:xfrm>
            <a:off x="615190" y="908838"/>
            <a:ext cx="8596668" cy="5696149"/>
          </a:xfrm>
        </p:spPr>
        <p:txBody>
          <a:bodyPr>
            <a:normAutofit fontScale="77500" lnSpcReduction="20000"/>
          </a:bodyPr>
          <a:lstStyle/>
          <a:p>
            <a:r>
              <a:rPr lang="en-US" dirty="0"/>
              <a:t>Organization Management</a:t>
            </a:r>
          </a:p>
          <a:p>
            <a:pPr lvl="1"/>
            <a:r>
              <a:rPr lang="en-US" dirty="0"/>
              <a:t>Regular meetings – Have an Agenda</a:t>
            </a:r>
          </a:p>
          <a:p>
            <a:pPr lvl="1"/>
            <a:r>
              <a:rPr lang="en-US" dirty="0"/>
              <a:t>Communication is key</a:t>
            </a:r>
          </a:p>
          <a:p>
            <a:pPr lvl="1"/>
            <a:r>
              <a:rPr lang="en-US" dirty="0"/>
              <a:t>Know your constitution</a:t>
            </a:r>
          </a:p>
          <a:p>
            <a:r>
              <a:rPr lang="en-US" dirty="0" smtClean="0"/>
              <a:t>Travel</a:t>
            </a:r>
            <a:endParaRPr lang="en-US" dirty="0"/>
          </a:p>
          <a:p>
            <a:pPr lvl="1"/>
            <a:r>
              <a:rPr lang="en-US" dirty="0" smtClean="0"/>
              <a:t>45 days advance notice.</a:t>
            </a:r>
          </a:p>
          <a:p>
            <a:pPr lvl="1"/>
            <a:r>
              <a:rPr lang="en-US" dirty="0" smtClean="0"/>
              <a:t>Follow </a:t>
            </a:r>
            <a:r>
              <a:rPr lang="en-US" dirty="0"/>
              <a:t>travel policies and </a:t>
            </a:r>
            <a:r>
              <a:rPr lang="en-US" dirty="0" smtClean="0"/>
              <a:t>procedures. All forms must be completed prior to traveling</a:t>
            </a:r>
            <a:endParaRPr lang="en-US" dirty="0"/>
          </a:p>
          <a:p>
            <a:pPr lvl="1"/>
            <a:r>
              <a:rPr lang="en-US" dirty="0"/>
              <a:t>Do NOT make your own arrangements, work with our budget officer</a:t>
            </a:r>
          </a:p>
          <a:p>
            <a:pPr lvl="1"/>
            <a:r>
              <a:rPr lang="en-US" dirty="0"/>
              <a:t>Failure to follow guidelines may result in loss of reimbursements</a:t>
            </a:r>
          </a:p>
          <a:p>
            <a:r>
              <a:rPr lang="en-US" dirty="0"/>
              <a:t>Events</a:t>
            </a:r>
          </a:p>
          <a:p>
            <a:pPr lvl="1"/>
            <a:r>
              <a:rPr lang="en-US" dirty="0" smtClean="0"/>
              <a:t>Larger events 45 days advance notice</a:t>
            </a:r>
          </a:p>
          <a:p>
            <a:pPr lvl="1"/>
            <a:r>
              <a:rPr lang="en-US" dirty="0" smtClean="0"/>
              <a:t>Check Event Classifications</a:t>
            </a:r>
          </a:p>
          <a:p>
            <a:pPr lvl="1"/>
            <a:r>
              <a:rPr lang="en-US" dirty="0" smtClean="0"/>
              <a:t>Check room availability on Conference Services calendar</a:t>
            </a:r>
          </a:p>
          <a:p>
            <a:pPr lvl="1"/>
            <a:r>
              <a:rPr lang="en-US" dirty="0" smtClean="0"/>
              <a:t>Notify Conference Services before changing/cancelling event in VikesConnect</a:t>
            </a:r>
            <a:endParaRPr lang="en-US" dirty="0"/>
          </a:p>
          <a:p>
            <a:pPr lvl="1"/>
            <a:r>
              <a:rPr lang="en-US" dirty="0"/>
              <a:t>Larger events require more </a:t>
            </a:r>
            <a:r>
              <a:rPr lang="en-US" dirty="0" smtClean="0"/>
              <a:t>time</a:t>
            </a:r>
          </a:p>
          <a:p>
            <a:r>
              <a:rPr lang="en-US" dirty="0" smtClean="0"/>
              <a:t>Money</a:t>
            </a:r>
          </a:p>
          <a:p>
            <a:pPr lvl="1"/>
            <a:r>
              <a:rPr lang="en-US" dirty="0" smtClean="0"/>
              <a:t>Follow </a:t>
            </a:r>
            <a:r>
              <a:rPr lang="en-US" dirty="0"/>
              <a:t>all fiscal policies and procedures</a:t>
            </a:r>
          </a:p>
          <a:p>
            <a:pPr lvl="1"/>
            <a:r>
              <a:rPr lang="en-US" dirty="0"/>
              <a:t>Work </a:t>
            </a:r>
            <a:r>
              <a:rPr lang="en-US" dirty="0" smtClean="0"/>
              <a:t>with your Treasurer and </a:t>
            </a:r>
            <a:r>
              <a:rPr lang="en-US" dirty="0"/>
              <a:t>CSI Budget Officer on ALL expenditures</a:t>
            </a:r>
          </a:p>
          <a:p>
            <a:pPr lvl="1"/>
            <a:r>
              <a:rPr lang="en-US" dirty="0"/>
              <a:t>Always ask if not sure, check with your </a:t>
            </a:r>
            <a:r>
              <a:rPr lang="en-US" dirty="0" smtClean="0"/>
              <a:t>Treasurer</a:t>
            </a:r>
            <a:br>
              <a:rPr lang="en-US" dirty="0" smtClean="0"/>
            </a:br>
            <a:endParaRPr lang="en-US" dirty="0"/>
          </a:p>
          <a:p>
            <a:pPr lvl="1"/>
            <a:endParaRPr lang="en-US" dirty="0"/>
          </a:p>
        </p:txBody>
      </p:sp>
    </p:spTree>
    <p:extLst>
      <p:ext uri="{BB962C8B-B14F-4D97-AF65-F5344CB8AC3E}">
        <p14:creationId xmlns:p14="http://schemas.microsoft.com/office/powerpoint/2010/main" val="1943641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0FE4E-30F8-4016-8BAA-54BA560BE17D}"/>
              </a:ext>
            </a:extLst>
          </p:cNvPr>
          <p:cNvSpPr>
            <a:spLocks noGrp="1"/>
          </p:cNvSpPr>
          <p:nvPr>
            <p:ph type="title"/>
          </p:nvPr>
        </p:nvSpPr>
        <p:spPr/>
        <p:txBody>
          <a:bodyPr/>
          <a:lstStyle/>
          <a:p>
            <a:r>
              <a:rPr lang="en-US" dirty="0"/>
              <a:t>Organization Travel	</a:t>
            </a:r>
          </a:p>
        </p:txBody>
      </p:sp>
      <p:sp>
        <p:nvSpPr>
          <p:cNvPr id="3" name="Content Placeholder 2">
            <a:extLst>
              <a:ext uri="{FF2B5EF4-FFF2-40B4-BE49-F238E27FC236}">
                <a16:creationId xmlns:a16="http://schemas.microsoft.com/office/drawing/2014/main" id="{8093C60E-1B3D-4C23-B4F3-B32CAAA039DC}"/>
              </a:ext>
            </a:extLst>
          </p:cNvPr>
          <p:cNvSpPr>
            <a:spLocks noGrp="1"/>
          </p:cNvSpPr>
          <p:nvPr>
            <p:ph idx="1"/>
          </p:nvPr>
        </p:nvSpPr>
        <p:spPr>
          <a:xfrm>
            <a:off x="677334" y="1521397"/>
            <a:ext cx="8596668" cy="4195823"/>
          </a:xfrm>
        </p:spPr>
        <p:txBody>
          <a:bodyPr>
            <a:normAutofit lnSpcReduction="10000"/>
          </a:bodyPr>
          <a:lstStyle/>
          <a:p>
            <a:r>
              <a:rPr lang="en-US" dirty="0"/>
              <a:t>Submit travel request </a:t>
            </a:r>
            <a:r>
              <a:rPr lang="en-US" dirty="0" smtClean="0"/>
              <a:t>form in VikesConnect at least 45 days in advance of travel.</a:t>
            </a:r>
            <a:endParaRPr lang="en-US" dirty="0"/>
          </a:p>
          <a:p>
            <a:r>
              <a:rPr lang="en-US" dirty="0"/>
              <a:t>You must meet with our budget officer after submitting the request.</a:t>
            </a:r>
          </a:p>
          <a:p>
            <a:r>
              <a:rPr lang="en-US" dirty="0"/>
              <a:t>All travel forms MUST be completed prior to travel.</a:t>
            </a:r>
          </a:p>
          <a:p>
            <a:r>
              <a:rPr lang="en-US" dirty="0"/>
              <a:t>Emergency contact list MUST be submitted</a:t>
            </a:r>
          </a:p>
          <a:p>
            <a:r>
              <a:rPr lang="en-US" dirty="0"/>
              <a:t>Do NOT make your own travel arrangements. Our budget officer will do this.</a:t>
            </a:r>
          </a:p>
          <a:p>
            <a:pPr lvl="1"/>
            <a:r>
              <a:rPr lang="en-US" dirty="0"/>
              <a:t>This includes transportation (incl. rental cars), accommodations, conference fees, etc.</a:t>
            </a:r>
          </a:p>
          <a:p>
            <a:r>
              <a:rPr lang="en-US" dirty="0"/>
              <a:t>Each traveler must keep all receipts for reimbursement</a:t>
            </a:r>
          </a:p>
          <a:p>
            <a:pPr lvl="1"/>
            <a:r>
              <a:rPr lang="en-US" dirty="0"/>
              <a:t>Food receipts must list what was ordered. CSU does not reimburse for alcohol.</a:t>
            </a:r>
          </a:p>
          <a:p>
            <a:pPr lvl="1"/>
            <a:r>
              <a:rPr lang="en-US" dirty="0"/>
              <a:t>All reimbursements are submitted as purchase requests and done so at least 10 business days after travel is complete</a:t>
            </a:r>
          </a:p>
        </p:txBody>
      </p:sp>
    </p:spTree>
    <p:extLst>
      <p:ext uri="{BB962C8B-B14F-4D97-AF65-F5344CB8AC3E}">
        <p14:creationId xmlns:p14="http://schemas.microsoft.com/office/powerpoint/2010/main" val="35770613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2798-A955-45E5-A872-AAA6D1228021}"/>
              </a:ext>
            </a:extLst>
          </p:cNvPr>
          <p:cNvSpPr>
            <a:spLocks noGrp="1"/>
          </p:cNvSpPr>
          <p:nvPr>
            <p:ph type="title"/>
          </p:nvPr>
        </p:nvSpPr>
        <p:spPr/>
        <p:txBody>
          <a:bodyPr/>
          <a:lstStyle/>
          <a:p>
            <a:r>
              <a:rPr lang="en-US" dirty="0"/>
              <a:t>Events on Campus</a:t>
            </a:r>
          </a:p>
        </p:txBody>
      </p:sp>
      <p:sp>
        <p:nvSpPr>
          <p:cNvPr id="3" name="Content Placeholder 2">
            <a:extLst>
              <a:ext uri="{FF2B5EF4-FFF2-40B4-BE49-F238E27FC236}">
                <a16:creationId xmlns:a16="http://schemas.microsoft.com/office/drawing/2014/main" id="{F1F15A67-4354-4E3B-8DF9-07A38BB13AB9}"/>
              </a:ext>
            </a:extLst>
          </p:cNvPr>
          <p:cNvSpPr>
            <a:spLocks noGrp="1"/>
          </p:cNvSpPr>
          <p:nvPr>
            <p:ph idx="1"/>
          </p:nvPr>
        </p:nvSpPr>
        <p:spPr>
          <a:xfrm>
            <a:off x="677334" y="1488613"/>
            <a:ext cx="8596668" cy="5231783"/>
          </a:xfrm>
        </p:spPr>
        <p:txBody>
          <a:bodyPr>
            <a:normAutofit/>
          </a:bodyPr>
          <a:lstStyle/>
          <a:p>
            <a:r>
              <a:rPr lang="en-US" dirty="0"/>
              <a:t>Check CSU calendar on Conference Services website for room </a:t>
            </a:r>
            <a:r>
              <a:rPr lang="en-US" dirty="0" smtClean="0"/>
              <a:t>availability (link in event request form).</a:t>
            </a:r>
            <a:endParaRPr lang="en-US" dirty="0"/>
          </a:p>
          <a:p>
            <a:r>
              <a:rPr lang="en-US" dirty="0"/>
              <a:t>Any contracts must be submitted at least 45 days in advance of </a:t>
            </a:r>
            <a:r>
              <a:rPr lang="en-US" dirty="0" smtClean="0"/>
              <a:t>event.</a:t>
            </a:r>
            <a:endParaRPr lang="en-US" dirty="0"/>
          </a:p>
          <a:p>
            <a:r>
              <a:rPr lang="en-US" dirty="0"/>
              <a:t>Follow Classification Timelines for all </a:t>
            </a:r>
            <a:r>
              <a:rPr lang="en-US" dirty="0" smtClean="0"/>
              <a:t>events (link in event request form).</a:t>
            </a:r>
            <a:endParaRPr lang="en-US" dirty="0"/>
          </a:p>
          <a:p>
            <a:r>
              <a:rPr lang="en-US" dirty="0"/>
              <a:t>Schedule event carefully if you are requesting funding. RSOs should secure </a:t>
            </a:r>
            <a:r>
              <a:rPr lang="en-US" dirty="0" smtClean="0"/>
              <a:t>space first. If you don’t receive funding, then cancel or reschedule event.</a:t>
            </a:r>
            <a:endParaRPr lang="en-US" dirty="0"/>
          </a:p>
          <a:p>
            <a:r>
              <a:rPr lang="en-US" dirty="0"/>
              <a:t>Consider additional </a:t>
            </a:r>
            <a:r>
              <a:rPr lang="en-US" dirty="0" smtClean="0"/>
              <a:t>costs:</a:t>
            </a:r>
            <a:endParaRPr lang="en-US" dirty="0"/>
          </a:p>
          <a:p>
            <a:pPr lvl="1"/>
            <a:r>
              <a:rPr lang="en-US" dirty="0"/>
              <a:t>Set-up fees</a:t>
            </a:r>
          </a:p>
          <a:p>
            <a:pPr lvl="1"/>
            <a:r>
              <a:rPr lang="en-US" dirty="0"/>
              <a:t>Equipment fees</a:t>
            </a:r>
          </a:p>
          <a:p>
            <a:pPr lvl="1"/>
            <a:r>
              <a:rPr lang="en-US" dirty="0"/>
              <a:t>Housekeeping fees</a:t>
            </a:r>
          </a:p>
          <a:p>
            <a:pPr lvl="1"/>
            <a:r>
              <a:rPr lang="en-US" dirty="0"/>
              <a:t>Security fees</a:t>
            </a:r>
          </a:p>
          <a:p>
            <a:r>
              <a:rPr lang="en-US" dirty="0" smtClean="0"/>
              <a:t>Changes in your event (time, date, location) needs a Facilities Change form BEFORE changing event in VikesConnect.</a:t>
            </a:r>
          </a:p>
          <a:p>
            <a:r>
              <a:rPr lang="en-US" dirty="0" smtClean="0"/>
              <a:t>Pay </a:t>
            </a:r>
            <a:r>
              <a:rPr lang="en-US" dirty="0"/>
              <a:t>attention to cancellation </a:t>
            </a:r>
            <a:r>
              <a:rPr lang="en-US" dirty="0" smtClean="0"/>
              <a:t>policies </a:t>
            </a:r>
          </a:p>
          <a:p>
            <a:endParaRPr lang="en-US" dirty="0"/>
          </a:p>
        </p:txBody>
      </p:sp>
    </p:spTree>
    <p:extLst>
      <p:ext uri="{BB962C8B-B14F-4D97-AF65-F5344CB8AC3E}">
        <p14:creationId xmlns:p14="http://schemas.microsoft.com/office/powerpoint/2010/main" val="1836264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8C820-8A82-4ABC-AD77-C4C8ED27E8F4}"/>
              </a:ext>
            </a:extLst>
          </p:cNvPr>
          <p:cNvSpPr>
            <a:spLocks noGrp="1"/>
          </p:cNvSpPr>
          <p:nvPr>
            <p:ph type="title"/>
          </p:nvPr>
        </p:nvSpPr>
        <p:spPr>
          <a:xfrm>
            <a:off x="739478" y="322447"/>
            <a:ext cx="8596668" cy="988381"/>
          </a:xfrm>
        </p:spPr>
        <p:txBody>
          <a:bodyPr>
            <a:normAutofit/>
          </a:bodyPr>
          <a:lstStyle/>
          <a:p>
            <a:r>
              <a:rPr lang="en-US" sz="2400" b="1" i="0" u="none" strike="noStrike" baseline="0" dirty="0"/>
              <a:t>Explore your organizations Finance tool</a:t>
            </a:r>
            <a:br>
              <a:rPr lang="en-US" sz="2400" b="1" i="0" u="none" strike="noStrike" baseline="0" dirty="0"/>
            </a:br>
            <a:r>
              <a:rPr lang="en-US" sz="2400" b="0" i="0" u="none" strike="noStrike" baseline="0" dirty="0"/>
              <a:t>(Only Treasurers </a:t>
            </a:r>
            <a:r>
              <a:rPr lang="en-US" sz="2400" b="0" i="0" u="none" strike="noStrike" baseline="0" dirty="0" smtClean="0"/>
              <a:t>can </a:t>
            </a:r>
            <a:r>
              <a:rPr lang="en-US" sz="2400" b="0" i="0" u="none" strike="noStrike" baseline="0" dirty="0"/>
              <a:t>use the Finance tool)</a:t>
            </a:r>
            <a:endParaRPr lang="en-US" sz="4400" dirty="0"/>
          </a:p>
        </p:txBody>
      </p:sp>
      <p:sp>
        <p:nvSpPr>
          <p:cNvPr id="3" name="Content Placeholder 2">
            <a:extLst>
              <a:ext uri="{FF2B5EF4-FFF2-40B4-BE49-F238E27FC236}">
                <a16:creationId xmlns:a16="http://schemas.microsoft.com/office/drawing/2014/main" id="{4918D469-045D-499F-8AD0-48DBF681C839}"/>
              </a:ext>
            </a:extLst>
          </p:cNvPr>
          <p:cNvSpPr>
            <a:spLocks noGrp="1"/>
          </p:cNvSpPr>
          <p:nvPr>
            <p:ph idx="1"/>
          </p:nvPr>
        </p:nvSpPr>
        <p:spPr/>
        <p:txBody>
          <a:bodyPr>
            <a:normAutofit/>
          </a:bodyPr>
          <a:lstStyle/>
          <a:p>
            <a:pPr algn="l"/>
            <a:r>
              <a:rPr lang="en-US" sz="3200" b="0" i="0" u="none" strike="noStrike" baseline="0" dirty="0"/>
              <a:t>Accounts</a:t>
            </a:r>
          </a:p>
          <a:p>
            <a:pPr lvl="1"/>
            <a:r>
              <a:rPr lang="en-US" sz="2800" b="0" i="0" u="none" strike="noStrike" baseline="0" dirty="0">
                <a:latin typeface="ArialMT"/>
              </a:rPr>
              <a:t>Agency </a:t>
            </a:r>
            <a:r>
              <a:rPr lang="en-US" sz="2800" b="0" i="0" u="none" strike="noStrike" baseline="0" dirty="0" smtClean="0">
                <a:latin typeface="ArialMT"/>
              </a:rPr>
              <a:t>Account</a:t>
            </a:r>
          </a:p>
          <a:p>
            <a:pPr lvl="2"/>
            <a:r>
              <a:rPr lang="en-US" sz="2600" dirty="0" smtClean="0">
                <a:latin typeface="ArialMT"/>
              </a:rPr>
              <a:t>Funds roll over</a:t>
            </a:r>
            <a:endParaRPr lang="en-US" sz="2600" b="0" i="0" u="none" strike="noStrike" baseline="0" dirty="0">
              <a:latin typeface="ArialMT"/>
            </a:endParaRPr>
          </a:p>
          <a:p>
            <a:pPr lvl="1"/>
            <a:r>
              <a:rPr lang="en-US" sz="2800" b="0" i="0" u="none" strike="noStrike" baseline="0" dirty="0">
                <a:latin typeface="ArialMT"/>
              </a:rPr>
              <a:t>Allocating Body Funding </a:t>
            </a:r>
            <a:r>
              <a:rPr lang="en-US" sz="2800" b="0" i="0" u="none" strike="noStrike" baseline="0" dirty="0" smtClean="0">
                <a:latin typeface="ArialMT"/>
              </a:rPr>
              <a:t>Account</a:t>
            </a:r>
          </a:p>
          <a:p>
            <a:pPr lvl="2"/>
            <a:r>
              <a:rPr lang="en-US" sz="2600" dirty="0" smtClean="0">
                <a:latin typeface="ArialMT"/>
              </a:rPr>
              <a:t>Sub budgets for each category</a:t>
            </a:r>
            <a:endParaRPr lang="en-US" sz="2600" b="0" i="0" u="none" strike="noStrike" baseline="0" dirty="0">
              <a:latin typeface="ArialMT"/>
            </a:endParaRPr>
          </a:p>
        </p:txBody>
      </p:sp>
    </p:spTree>
    <p:extLst>
      <p:ext uri="{BB962C8B-B14F-4D97-AF65-F5344CB8AC3E}">
        <p14:creationId xmlns:p14="http://schemas.microsoft.com/office/powerpoint/2010/main" val="2331606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13043c3-8e78-4bc3-bfbc-62f686aad58a">
      <UserInfo>
        <DisplayName>Kimberly S Springer</DisplayName>
        <AccountId>10</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B34124841AABD4684F897BC6A216006" ma:contentTypeVersion="5" ma:contentTypeDescription="Create a new document." ma:contentTypeScope="" ma:versionID="44a9e65d052b9f4ecb5bfef037fe6a0f">
  <xsd:schema xmlns:xsd="http://www.w3.org/2001/XMLSchema" xmlns:xs="http://www.w3.org/2001/XMLSchema" xmlns:p="http://schemas.microsoft.com/office/2006/metadata/properties" xmlns:ns2="7c9c91e2-1d8a-49ff-9611-5d2f73f9df86" xmlns:ns3="313043c3-8e78-4bc3-bfbc-62f686aad58a" targetNamespace="http://schemas.microsoft.com/office/2006/metadata/properties" ma:root="true" ma:fieldsID="493f410255c7d96953f91419a53566d2" ns2:_="" ns3:_="">
    <xsd:import namespace="7c9c91e2-1d8a-49ff-9611-5d2f73f9df86"/>
    <xsd:import namespace="313043c3-8e78-4bc3-bfbc-62f686aad58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9c91e2-1d8a-49ff-9611-5d2f73f9df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13043c3-8e78-4bc3-bfbc-62f686aad58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4FA6B5-D3AA-404A-BD1C-99DAE1E8595A}">
  <ds:schemaRefs>
    <ds:schemaRef ds:uri="http://purl.org/dc/terms/"/>
    <ds:schemaRef ds:uri="http://schemas.microsoft.com/office/2006/metadata/properties"/>
    <ds:schemaRef ds:uri="http://schemas.microsoft.com/office/2006/documentManagement/types"/>
    <ds:schemaRef ds:uri="http://schemas.openxmlformats.org/package/2006/metadata/core-properties"/>
    <ds:schemaRef ds:uri="http://purl.org/dc/elements/1.1/"/>
    <ds:schemaRef ds:uri="313043c3-8e78-4bc3-bfbc-62f686aad58a"/>
    <ds:schemaRef ds:uri="http://schemas.microsoft.com/office/infopath/2007/PartnerControls"/>
    <ds:schemaRef ds:uri="7c9c91e2-1d8a-49ff-9611-5d2f73f9df86"/>
    <ds:schemaRef ds:uri="http://www.w3.org/XML/1998/namespace"/>
    <ds:schemaRef ds:uri="http://purl.org/dc/dcmitype/"/>
  </ds:schemaRefs>
</ds:datastoreItem>
</file>

<file path=customXml/itemProps2.xml><?xml version="1.0" encoding="utf-8"?>
<ds:datastoreItem xmlns:ds="http://schemas.openxmlformats.org/officeDocument/2006/customXml" ds:itemID="{5C0A981E-9E5E-4B01-82AA-BE6E94840C0A}">
  <ds:schemaRefs>
    <ds:schemaRef ds:uri="http://schemas.microsoft.com/sharepoint/v3/contenttype/forms"/>
  </ds:schemaRefs>
</ds:datastoreItem>
</file>

<file path=customXml/itemProps3.xml><?xml version="1.0" encoding="utf-8"?>
<ds:datastoreItem xmlns:ds="http://schemas.openxmlformats.org/officeDocument/2006/customXml" ds:itemID="{40A8E6A9-C70C-455E-B650-9D0550138E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9c91e2-1d8a-49ff-9611-5d2f73f9df86"/>
    <ds:schemaRef ds:uri="313043c3-8e78-4bc3-bfbc-62f686aad5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8375</TotalTime>
  <Words>1094</Words>
  <Application>Microsoft Office PowerPoint</Application>
  <PresentationFormat>Widescreen</PresentationFormat>
  <Paragraphs>101</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ArialMT</vt:lpstr>
      <vt:lpstr>Calibri</vt:lpstr>
      <vt:lpstr>Times New Roman</vt:lpstr>
      <vt:lpstr>Trebuchet MS</vt:lpstr>
      <vt:lpstr>Wingdings 3</vt:lpstr>
      <vt:lpstr>Facet</vt:lpstr>
      <vt:lpstr>CSU RSO Officer Training</vt:lpstr>
      <vt:lpstr>Recognized Student Organizations</vt:lpstr>
      <vt:lpstr>Organization Membership &amp; Officer Eligibility</vt:lpstr>
      <vt:lpstr>Emerging Organization Status</vt:lpstr>
      <vt:lpstr>Officer Updates</vt:lpstr>
      <vt:lpstr>Organization Challenges</vt:lpstr>
      <vt:lpstr>Organization Travel </vt:lpstr>
      <vt:lpstr>Events on Campus</vt:lpstr>
      <vt:lpstr>Explore your organizations Finance tool (Only Treasurers can use the Finance tool)</vt:lpstr>
      <vt:lpstr>Fundraising Activities</vt:lpstr>
      <vt:lpstr>ShopNet</vt:lpstr>
      <vt:lpstr>Reminders</vt:lpstr>
      <vt:lpstr>Main Contact for all financial questions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CSU RSO Zoom meeting</dc:title>
  <dc:creator>Daniel W.</dc:creator>
  <cp:lastModifiedBy>Daniel W Lenhart</cp:lastModifiedBy>
  <cp:revision>57</cp:revision>
  <dcterms:created xsi:type="dcterms:W3CDTF">2020-03-25T15:41:27Z</dcterms:created>
  <dcterms:modified xsi:type="dcterms:W3CDTF">2023-08-09T12:27:10Z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0x0101009B34124841AABD4684F897BC6A216006</vt:lpwstr>
  </property>
</Properties>
</file>