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355" r:id="rId7"/>
    <p:sldId id="357" r:id="rId8"/>
    <p:sldId id="367" r:id="rId9"/>
    <p:sldId id="360" r:id="rId10"/>
    <p:sldId id="366" r:id="rId11"/>
    <p:sldId id="359" r:id="rId12"/>
    <p:sldId id="361" r:id="rId13"/>
    <p:sldId id="362" r:id="rId14"/>
    <p:sldId id="365" r:id="rId15"/>
    <p:sldId id="368" r:id="rId16"/>
    <p:sldId id="369" r:id="rId17"/>
    <p:sldId id="372" r:id="rId18"/>
    <p:sldId id="371" r:id="rId19"/>
    <p:sldId id="373" r:id="rId20"/>
    <p:sldId id="354" r:id="rId21"/>
    <p:sldId id="363" r:id="rId22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FB0EE-31EC-4028-B7C7-EFCB38F17B43}" v="343" dt="2020-03-25T17:33:38.317"/>
    <p1510:client id="{1120EFB6-43ED-499F-A5C3-E730053641D9}" v="2" dt="2020-03-24T20:07:19.912"/>
    <p1510:client id="{1CBADE68-756B-4C42-9AA4-9A4C2B62C62A}" v="4" dt="2020-03-25T15:13:22.163"/>
    <p1510:client id="{454FC598-4431-4A90-8C33-C71D055DEF37}" v="273" dt="2020-03-26T14:14:56.692"/>
    <p1510:client id="{571356DA-4877-4F4B-BA8F-4A253413BCAA}" v="359" dt="2020-03-26T14:28:08.495"/>
    <p1510:client id="{75B038D1-BBBB-47B9-AC33-CF11405C8BAA}" v="235" dt="2020-03-26T14:09:52.490"/>
    <p1510:client id="{770B3BB2-7302-43E0-9D36-FF2BA6488E9F}" v="77" dt="2020-03-25T12:09:58.737"/>
    <p1510:client id="{7A2C645E-349A-4C4C-AFB5-45B98E55F6B2}" v="9" dt="2020-03-26T13:57:13.806"/>
    <p1510:client id="{A7CB6C69-0565-4838-88AA-78BCF09450C2}" v="21" dt="2020-03-25T18:19:58.089"/>
    <p1510:client id="{C4399B77-81E5-43EB-9209-C179E36380AF}" v="14" dt="2020-03-26T14:30:27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ian L Krosnick" userId="S::6000248@csuohio.edu::fcd0b8b0-c6c4-4419-bf13-76f4b65de029" providerId="AD" clId="Web-{571356DA-4877-4F4B-BA8F-4A253413BCAA}"/>
    <pc:docChg chg="modSld">
      <pc:chgData name="Vivian L Krosnick" userId="S::6000248@csuohio.edu::fcd0b8b0-c6c4-4419-bf13-76f4b65de029" providerId="AD" clId="Web-{571356DA-4877-4F4B-BA8F-4A253413BCAA}" dt="2020-03-26T14:28:07.573" v="357" actId="20577"/>
      <pc:docMkLst>
        <pc:docMk/>
      </pc:docMkLst>
      <pc:sldChg chg="modSp">
        <pc:chgData name="Vivian L Krosnick" userId="S::6000248@csuohio.edu::fcd0b8b0-c6c4-4419-bf13-76f4b65de029" providerId="AD" clId="Web-{571356DA-4877-4F4B-BA8F-4A253413BCAA}" dt="2020-03-26T14:21:27.884" v="354" actId="1076"/>
        <pc:sldMkLst>
          <pc:docMk/>
          <pc:sldMk cId="2448338018" sldId="362"/>
        </pc:sldMkLst>
        <pc:spChg chg="mod">
          <ac:chgData name="Vivian L Krosnick" userId="S::6000248@csuohio.edu::fcd0b8b0-c6c4-4419-bf13-76f4b65de029" providerId="AD" clId="Web-{571356DA-4877-4F4B-BA8F-4A253413BCAA}" dt="2020-03-26T14:21:19.368" v="352" actId="1076"/>
          <ac:spMkLst>
            <pc:docMk/>
            <pc:sldMk cId="2448338018" sldId="362"/>
            <ac:spMk id="8" creationId="{642857BC-B65D-47BD-BB6B-EC3A759A9EFD}"/>
          </ac:spMkLst>
        </pc:spChg>
        <pc:spChg chg="mod">
          <ac:chgData name="Vivian L Krosnick" userId="S::6000248@csuohio.edu::fcd0b8b0-c6c4-4419-bf13-76f4b65de029" providerId="AD" clId="Web-{571356DA-4877-4F4B-BA8F-4A253413BCAA}" dt="2020-03-26T14:21:23.103" v="353" actId="1076"/>
          <ac:spMkLst>
            <pc:docMk/>
            <pc:sldMk cId="2448338018" sldId="362"/>
            <ac:spMk id="9" creationId="{A0B5417E-561C-4E5E-B704-AF5522CBDBB1}"/>
          </ac:spMkLst>
        </pc:spChg>
        <pc:spChg chg="mod">
          <ac:chgData name="Vivian L Krosnick" userId="S::6000248@csuohio.edu::fcd0b8b0-c6c4-4419-bf13-76f4b65de029" providerId="AD" clId="Web-{571356DA-4877-4F4B-BA8F-4A253413BCAA}" dt="2020-03-26T14:21:15.009" v="351" actId="1076"/>
          <ac:spMkLst>
            <pc:docMk/>
            <pc:sldMk cId="2448338018" sldId="362"/>
            <ac:spMk id="11" creationId="{FDCF93DE-D79E-4871-B2D7-4F79465476B1}"/>
          </ac:spMkLst>
        </pc:spChg>
        <pc:spChg chg="mod">
          <ac:chgData name="Vivian L Krosnick" userId="S::6000248@csuohio.edu::fcd0b8b0-c6c4-4419-bf13-76f4b65de029" providerId="AD" clId="Web-{571356DA-4877-4F4B-BA8F-4A253413BCAA}" dt="2020-03-26T14:21:27.884" v="354" actId="1076"/>
          <ac:spMkLst>
            <pc:docMk/>
            <pc:sldMk cId="2448338018" sldId="362"/>
            <ac:spMk id="15" creationId="{F710E6A9-B7C6-4EE9-B647-F1479C3DEC2C}"/>
          </ac:spMkLst>
        </pc:spChg>
      </pc:sldChg>
      <pc:sldChg chg="modSp">
        <pc:chgData name="Vivian L Krosnick" userId="S::6000248@csuohio.edu::fcd0b8b0-c6c4-4419-bf13-76f4b65de029" providerId="AD" clId="Web-{571356DA-4877-4F4B-BA8F-4A253413BCAA}" dt="2020-03-26T14:28:07.573" v="357" actId="20577"/>
        <pc:sldMkLst>
          <pc:docMk/>
          <pc:sldMk cId="2856659408" sldId="368"/>
        </pc:sldMkLst>
        <pc:spChg chg="mod">
          <ac:chgData name="Vivian L Krosnick" userId="S::6000248@csuohio.edu::fcd0b8b0-c6c4-4419-bf13-76f4b65de029" providerId="AD" clId="Web-{571356DA-4877-4F4B-BA8F-4A253413BCAA}" dt="2020-03-26T14:28:07.573" v="357" actId="20577"/>
          <ac:spMkLst>
            <pc:docMk/>
            <pc:sldMk cId="2856659408" sldId="368"/>
            <ac:spMk id="2" creationId="{FFE8504F-5BF5-B949-BBED-1254147D4148}"/>
          </ac:spMkLst>
        </pc:spChg>
      </pc:sldChg>
    </pc:docChg>
  </pc:docChgLst>
  <pc:docChgLst>
    <pc:chgData name="Salvatore Diomede" userId="S::2363889@csuohio.edu::ed85f457-fdd4-45a7-8347-f6ca3e08f5c1" providerId="AD" clId="Web-{0D5FB0EE-31EC-4028-B7C7-EFCB38F17B43}"/>
    <pc:docChg chg="addSld modSld">
      <pc:chgData name="Salvatore Diomede" userId="S::2363889@csuohio.edu::ed85f457-fdd4-45a7-8347-f6ca3e08f5c1" providerId="AD" clId="Web-{0D5FB0EE-31EC-4028-B7C7-EFCB38F17B43}" dt="2020-03-25T17:33:38.239" v="339" actId="20577"/>
      <pc:docMkLst>
        <pc:docMk/>
      </pc:docMkLst>
      <pc:sldChg chg="modSp new">
        <pc:chgData name="Salvatore Diomede" userId="S::2363889@csuohio.edu::ed85f457-fdd4-45a7-8347-f6ca3e08f5c1" providerId="AD" clId="Web-{0D5FB0EE-31EC-4028-B7C7-EFCB38F17B43}" dt="2020-03-25T17:33:38.239" v="338" actId="20577"/>
        <pc:sldMkLst>
          <pc:docMk/>
          <pc:sldMk cId="1464802158" sldId="373"/>
        </pc:sldMkLst>
        <pc:spChg chg="mod">
          <ac:chgData name="Salvatore Diomede" userId="S::2363889@csuohio.edu::ed85f457-fdd4-45a7-8347-f6ca3e08f5c1" providerId="AD" clId="Web-{0D5FB0EE-31EC-4028-B7C7-EFCB38F17B43}" dt="2020-03-25T17:28:50.509" v="19" actId="20577"/>
          <ac:spMkLst>
            <pc:docMk/>
            <pc:sldMk cId="1464802158" sldId="373"/>
            <ac:spMk id="2" creationId="{67AE6446-D321-4033-BF27-2F55F635FAA6}"/>
          </ac:spMkLst>
        </pc:spChg>
        <pc:spChg chg="mod">
          <ac:chgData name="Salvatore Diomede" userId="S::2363889@csuohio.edu::ed85f457-fdd4-45a7-8347-f6ca3e08f5c1" providerId="AD" clId="Web-{0D5FB0EE-31EC-4028-B7C7-EFCB38F17B43}" dt="2020-03-25T17:33:38.239" v="338" actId="20577"/>
          <ac:spMkLst>
            <pc:docMk/>
            <pc:sldMk cId="1464802158" sldId="373"/>
            <ac:spMk id="3" creationId="{0F88E1FE-0743-4B1C-A077-3BD2410F49B4}"/>
          </ac:spMkLst>
        </pc:spChg>
      </pc:sldChg>
    </pc:docChg>
  </pc:docChgLst>
  <pc:docChgLst>
    <pc:chgData name="Salvatore Diomede" userId="S::2363889@csuohio.edu::ed85f457-fdd4-45a7-8347-f6ca3e08f5c1" providerId="AD" clId="Web-{A7CB6C69-0565-4838-88AA-78BCF09450C2}"/>
    <pc:docChg chg="modSld">
      <pc:chgData name="Salvatore Diomede" userId="S::2363889@csuohio.edu::ed85f457-fdd4-45a7-8347-f6ca3e08f5c1" providerId="AD" clId="Web-{A7CB6C69-0565-4838-88AA-78BCF09450C2}" dt="2020-03-25T18:19:58.089" v="19" actId="20577"/>
      <pc:docMkLst>
        <pc:docMk/>
      </pc:docMkLst>
      <pc:sldChg chg="modSp">
        <pc:chgData name="Salvatore Diomede" userId="S::2363889@csuohio.edu::ed85f457-fdd4-45a7-8347-f6ca3e08f5c1" providerId="AD" clId="Web-{A7CB6C69-0565-4838-88AA-78BCF09450C2}" dt="2020-03-25T18:19:58.089" v="18" actId="20577"/>
        <pc:sldMkLst>
          <pc:docMk/>
          <pc:sldMk cId="1292385958" sldId="359"/>
        </pc:sldMkLst>
        <pc:spChg chg="mod">
          <ac:chgData name="Salvatore Diomede" userId="S::2363889@csuohio.edu::ed85f457-fdd4-45a7-8347-f6ca3e08f5c1" providerId="AD" clId="Web-{A7CB6C69-0565-4838-88AA-78BCF09450C2}" dt="2020-03-25T18:17:53.632" v="1" actId="20577"/>
          <ac:spMkLst>
            <pc:docMk/>
            <pc:sldMk cId="1292385958" sldId="359"/>
            <ac:spMk id="8" creationId="{642857BC-B65D-47BD-BB6B-EC3A759A9EFD}"/>
          </ac:spMkLst>
        </pc:spChg>
        <pc:spChg chg="mod">
          <ac:chgData name="Salvatore Diomede" userId="S::2363889@csuohio.edu::ed85f457-fdd4-45a7-8347-f6ca3e08f5c1" providerId="AD" clId="Web-{A7CB6C69-0565-4838-88AA-78BCF09450C2}" dt="2020-03-25T18:19:58.089" v="18" actId="20577"/>
          <ac:spMkLst>
            <pc:docMk/>
            <pc:sldMk cId="1292385958" sldId="359"/>
            <ac:spMk id="15" creationId="{F710E6A9-B7C6-4EE9-B647-F1479C3DEC2C}"/>
          </ac:spMkLst>
        </pc:spChg>
      </pc:sldChg>
    </pc:docChg>
  </pc:docChgLst>
  <pc:docChgLst>
    <pc:chgData name="Vivian L Krosnick" userId="S::6000248@csuohio.edu::fcd0b8b0-c6c4-4419-bf13-76f4b65de029" providerId="AD" clId="Web-{454FC598-4431-4A90-8C33-C71D055DEF37}"/>
    <pc:docChg chg="modSld">
      <pc:chgData name="Vivian L Krosnick" userId="S::6000248@csuohio.edu::fcd0b8b0-c6c4-4419-bf13-76f4b65de029" providerId="AD" clId="Web-{454FC598-4431-4A90-8C33-C71D055DEF37}" dt="2020-03-26T14:14:56.692" v="263" actId="20577"/>
      <pc:docMkLst>
        <pc:docMk/>
      </pc:docMkLst>
      <pc:sldChg chg="modSp">
        <pc:chgData name="Vivian L Krosnick" userId="S::6000248@csuohio.edu::fcd0b8b0-c6c4-4419-bf13-76f4b65de029" providerId="AD" clId="Web-{454FC598-4431-4A90-8C33-C71D055DEF37}" dt="2020-03-26T14:14:56.692" v="262" actId="20577"/>
        <pc:sldMkLst>
          <pc:docMk/>
          <pc:sldMk cId="2448338018" sldId="362"/>
        </pc:sldMkLst>
        <pc:spChg chg="mod">
          <ac:chgData name="Vivian L Krosnick" userId="S::6000248@csuohio.edu::fcd0b8b0-c6c4-4419-bf13-76f4b65de029" providerId="AD" clId="Web-{454FC598-4431-4A90-8C33-C71D055DEF37}" dt="2020-03-26T13:46:34.077" v="11" actId="20577"/>
          <ac:spMkLst>
            <pc:docMk/>
            <pc:sldMk cId="2448338018" sldId="362"/>
            <ac:spMk id="2" creationId="{FFE8504F-5BF5-B949-BBED-1254147D4148}"/>
          </ac:spMkLst>
        </pc:spChg>
        <pc:spChg chg="mod">
          <ac:chgData name="Vivian L Krosnick" userId="S::6000248@csuohio.edu::fcd0b8b0-c6c4-4419-bf13-76f4b65de029" providerId="AD" clId="Web-{454FC598-4431-4A90-8C33-C71D055DEF37}" dt="2020-03-26T14:13:21.145" v="231" actId="14100"/>
          <ac:spMkLst>
            <pc:docMk/>
            <pc:sldMk cId="2448338018" sldId="362"/>
            <ac:spMk id="3" creationId="{93A5B1CE-9DBD-2B43-AAFC-AC28B0FDB841}"/>
          </ac:spMkLst>
        </pc:spChg>
        <pc:spChg chg="mod">
          <ac:chgData name="Vivian L Krosnick" userId="S::6000248@csuohio.edu::fcd0b8b0-c6c4-4419-bf13-76f4b65de029" providerId="AD" clId="Web-{454FC598-4431-4A90-8C33-C71D055DEF37}" dt="2020-03-26T14:13:49.270" v="234" actId="1076"/>
          <ac:spMkLst>
            <pc:docMk/>
            <pc:sldMk cId="2448338018" sldId="362"/>
            <ac:spMk id="5" creationId="{C78F0556-F2C2-490C-98B0-F051CA597B62}"/>
          </ac:spMkLst>
        </pc:spChg>
        <pc:spChg chg="mod">
          <ac:chgData name="Vivian L Krosnick" userId="S::6000248@csuohio.edu::fcd0b8b0-c6c4-4419-bf13-76f4b65de029" providerId="AD" clId="Web-{454FC598-4431-4A90-8C33-C71D055DEF37}" dt="2020-03-26T14:14:31.660" v="240" actId="20577"/>
          <ac:spMkLst>
            <pc:docMk/>
            <pc:sldMk cId="2448338018" sldId="362"/>
            <ac:spMk id="7" creationId="{4FF09485-8E9F-44A1-8ADA-90D9D424357D}"/>
          </ac:spMkLst>
        </pc:spChg>
        <pc:spChg chg="mod">
          <ac:chgData name="Vivian L Krosnick" userId="S::6000248@csuohio.edu::fcd0b8b0-c6c4-4419-bf13-76f4b65de029" providerId="AD" clId="Web-{454FC598-4431-4A90-8C33-C71D055DEF37}" dt="2020-03-26T14:06:20.065" v="60" actId="1076"/>
          <ac:spMkLst>
            <pc:docMk/>
            <pc:sldMk cId="2448338018" sldId="362"/>
            <ac:spMk id="8" creationId="{642857BC-B65D-47BD-BB6B-EC3A759A9EFD}"/>
          </ac:spMkLst>
        </pc:spChg>
        <pc:spChg chg="mod">
          <ac:chgData name="Vivian L Krosnick" userId="S::6000248@csuohio.edu::fcd0b8b0-c6c4-4419-bf13-76f4b65de029" providerId="AD" clId="Web-{454FC598-4431-4A90-8C33-C71D055DEF37}" dt="2020-03-26T14:06:20.018" v="56" actId="1076"/>
          <ac:spMkLst>
            <pc:docMk/>
            <pc:sldMk cId="2448338018" sldId="362"/>
            <ac:spMk id="9" creationId="{A0B5417E-561C-4E5E-B704-AF5522CBDBB1}"/>
          </ac:spMkLst>
        </pc:spChg>
        <pc:spChg chg="mod">
          <ac:chgData name="Vivian L Krosnick" userId="S::6000248@csuohio.edu::fcd0b8b0-c6c4-4419-bf13-76f4b65de029" providerId="AD" clId="Web-{454FC598-4431-4A90-8C33-C71D055DEF37}" dt="2020-03-26T14:06:20.049" v="59" actId="1076"/>
          <ac:spMkLst>
            <pc:docMk/>
            <pc:sldMk cId="2448338018" sldId="362"/>
            <ac:spMk id="11" creationId="{FDCF93DE-D79E-4871-B2D7-4F79465476B1}"/>
          </ac:spMkLst>
        </pc:spChg>
        <pc:spChg chg="mod">
          <ac:chgData name="Vivian L Krosnick" userId="S::6000248@csuohio.edu::fcd0b8b0-c6c4-4419-bf13-76f4b65de029" providerId="AD" clId="Web-{454FC598-4431-4A90-8C33-C71D055DEF37}" dt="2020-03-26T14:14:56.692" v="262" actId="20577"/>
          <ac:spMkLst>
            <pc:docMk/>
            <pc:sldMk cId="2448338018" sldId="362"/>
            <ac:spMk id="15" creationId="{F710E6A9-B7C6-4EE9-B647-F1479C3DEC2C}"/>
          </ac:spMkLst>
        </pc:spChg>
        <pc:cxnChg chg="mod">
          <ac:chgData name="Vivian L Krosnick" userId="S::6000248@csuohio.edu::fcd0b8b0-c6c4-4419-bf13-76f4b65de029" providerId="AD" clId="Web-{454FC598-4431-4A90-8C33-C71D055DEF37}" dt="2020-03-26T14:13:33.427" v="232" actId="1076"/>
          <ac:cxnSpMkLst>
            <pc:docMk/>
            <pc:sldMk cId="2448338018" sldId="362"/>
            <ac:cxnSpMk id="6" creationId="{9192D9D6-DDED-49D1-8FBB-84E4E51AD246}"/>
          </ac:cxnSpMkLst>
        </pc:cxnChg>
      </pc:sldChg>
      <pc:sldChg chg="modSp">
        <pc:chgData name="Vivian L Krosnick" userId="S::6000248@csuohio.edu::fcd0b8b0-c6c4-4419-bf13-76f4b65de029" providerId="AD" clId="Web-{454FC598-4431-4A90-8C33-C71D055DEF37}" dt="2020-03-26T13:47:20.014" v="28" actId="20577"/>
        <pc:sldMkLst>
          <pc:docMk/>
          <pc:sldMk cId="2856659408" sldId="368"/>
        </pc:sldMkLst>
        <pc:spChg chg="mod">
          <ac:chgData name="Vivian L Krosnick" userId="S::6000248@csuohio.edu::fcd0b8b0-c6c4-4419-bf13-76f4b65de029" providerId="AD" clId="Web-{454FC598-4431-4A90-8C33-C71D055DEF37}" dt="2020-03-26T13:47:20.014" v="28" actId="20577"/>
          <ac:spMkLst>
            <pc:docMk/>
            <pc:sldMk cId="2856659408" sldId="368"/>
            <ac:spMk id="2" creationId="{FFE8504F-5BF5-B949-BBED-1254147D4148}"/>
          </ac:spMkLst>
        </pc:spChg>
      </pc:sldChg>
    </pc:docChg>
  </pc:docChgLst>
  <pc:docChgLst>
    <pc:chgData name="Salvatore Diomede" userId="S::2363889@csuohio.edu::ed85f457-fdd4-45a7-8347-f6ca3e08f5c1" providerId="AD" clId="Web-{75B038D1-BBBB-47B9-AC33-CF11405C8BAA}"/>
    <pc:docChg chg="modSld">
      <pc:chgData name="Salvatore Diomede" userId="S::2363889@csuohio.edu::ed85f457-fdd4-45a7-8347-f6ca3e08f5c1" providerId="AD" clId="Web-{75B038D1-BBBB-47B9-AC33-CF11405C8BAA}" dt="2020-03-26T14:09:52.490" v="234" actId="20577"/>
      <pc:docMkLst>
        <pc:docMk/>
      </pc:docMkLst>
      <pc:sldChg chg="modSp">
        <pc:chgData name="Salvatore Diomede" userId="S::2363889@csuohio.edu::ed85f457-fdd4-45a7-8347-f6ca3e08f5c1" providerId="AD" clId="Web-{75B038D1-BBBB-47B9-AC33-CF11405C8BAA}" dt="2020-03-26T14:09:52.490" v="233" actId="20577"/>
        <pc:sldMkLst>
          <pc:docMk/>
          <pc:sldMk cId="1464802158" sldId="373"/>
        </pc:sldMkLst>
        <pc:spChg chg="mod">
          <ac:chgData name="Salvatore Diomede" userId="S::2363889@csuohio.edu::ed85f457-fdd4-45a7-8347-f6ca3e08f5c1" providerId="AD" clId="Web-{75B038D1-BBBB-47B9-AC33-CF11405C8BAA}" dt="2020-03-26T14:09:52.490" v="233" actId="20577"/>
          <ac:spMkLst>
            <pc:docMk/>
            <pc:sldMk cId="1464802158" sldId="373"/>
            <ac:spMk id="3" creationId="{0F88E1FE-0743-4B1C-A077-3BD2410F49B4}"/>
          </ac:spMkLst>
        </pc:spChg>
      </pc:sldChg>
    </pc:docChg>
  </pc:docChgLst>
  <pc:docChgLst>
    <pc:chgData name="Vivian L Krosnick" userId="S::6000248@csuohio.edu::fcd0b8b0-c6c4-4419-bf13-76f4b65de029" providerId="AD" clId="Web-{C4399B77-81E5-43EB-9209-C179E36380AF}"/>
    <pc:docChg chg="modSld">
      <pc:chgData name="Vivian L Krosnick" userId="S::6000248@csuohio.edu::fcd0b8b0-c6c4-4419-bf13-76f4b65de029" providerId="AD" clId="Web-{C4399B77-81E5-43EB-9209-C179E36380AF}" dt="2020-03-26T14:30:27.663" v="12" actId="20577"/>
      <pc:docMkLst>
        <pc:docMk/>
      </pc:docMkLst>
      <pc:sldChg chg="modSp">
        <pc:chgData name="Vivian L Krosnick" userId="S::6000248@csuohio.edu::fcd0b8b0-c6c4-4419-bf13-76f4b65de029" providerId="AD" clId="Web-{C4399B77-81E5-43EB-9209-C179E36380AF}" dt="2020-03-26T14:29:17.114" v="6" actId="20577"/>
        <pc:sldMkLst>
          <pc:docMk/>
          <pc:sldMk cId="4243402770" sldId="365"/>
        </pc:sldMkLst>
        <pc:spChg chg="mod">
          <ac:chgData name="Vivian L Krosnick" userId="S::6000248@csuohio.edu::fcd0b8b0-c6c4-4419-bf13-76f4b65de029" providerId="AD" clId="Web-{C4399B77-81E5-43EB-9209-C179E36380AF}" dt="2020-03-26T14:29:17.114" v="6" actId="20577"/>
          <ac:spMkLst>
            <pc:docMk/>
            <pc:sldMk cId="4243402770" sldId="365"/>
            <ac:spMk id="2" creationId="{FFE8504F-5BF5-B949-BBED-1254147D4148}"/>
          </ac:spMkLst>
        </pc:spChg>
      </pc:sldChg>
      <pc:sldChg chg="modSp">
        <pc:chgData name="Vivian L Krosnick" userId="S::6000248@csuohio.edu::fcd0b8b0-c6c4-4419-bf13-76f4b65de029" providerId="AD" clId="Web-{C4399B77-81E5-43EB-9209-C179E36380AF}" dt="2020-03-26T14:30:27.663" v="12" actId="20577"/>
        <pc:sldMkLst>
          <pc:docMk/>
          <pc:sldMk cId="294852816" sldId="371"/>
        </pc:sldMkLst>
        <pc:spChg chg="mod">
          <ac:chgData name="Vivian L Krosnick" userId="S::6000248@csuohio.edu::fcd0b8b0-c6c4-4419-bf13-76f4b65de029" providerId="AD" clId="Web-{C4399B77-81E5-43EB-9209-C179E36380AF}" dt="2020-03-26T14:30:27.663" v="12" actId="20577"/>
          <ac:spMkLst>
            <pc:docMk/>
            <pc:sldMk cId="294852816" sldId="371"/>
            <ac:spMk id="8" creationId="{642857BC-B65D-47BD-BB6B-EC3A759A9EFD}"/>
          </ac:spMkLst>
        </pc:spChg>
      </pc:sldChg>
      <pc:sldChg chg="modSp">
        <pc:chgData name="Vivian L Krosnick" userId="S::6000248@csuohio.edu::fcd0b8b0-c6c4-4419-bf13-76f4b65de029" providerId="AD" clId="Web-{C4399B77-81E5-43EB-9209-C179E36380AF}" dt="2020-03-26T14:30:16.084" v="9" actId="20577"/>
        <pc:sldMkLst>
          <pc:docMk/>
          <pc:sldMk cId="1640867685" sldId="372"/>
        </pc:sldMkLst>
        <pc:spChg chg="mod">
          <ac:chgData name="Vivian L Krosnick" userId="S::6000248@csuohio.edu::fcd0b8b0-c6c4-4419-bf13-76f4b65de029" providerId="AD" clId="Web-{C4399B77-81E5-43EB-9209-C179E36380AF}" dt="2020-03-26T14:30:16.084" v="9" actId="20577"/>
          <ac:spMkLst>
            <pc:docMk/>
            <pc:sldMk cId="1640867685" sldId="372"/>
            <ac:spMk id="13" creationId="{60827390-1B8C-40CB-AB17-7E16D08C20DE}"/>
          </ac:spMkLst>
        </pc:spChg>
      </pc:sldChg>
    </pc:docChg>
  </pc:docChgLst>
  <pc:docChgLst>
    <pc:chgData name="Samantha A Kissel" userId="S::6002428@csuohio.edu::080b7f38-6c04-4d60-865b-7e4a12fcdd48" providerId="AD" clId="Web-{7A2C645E-349A-4C4C-AFB5-45B98E55F6B2}"/>
    <pc:docChg chg="modSld">
      <pc:chgData name="Samantha A Kissel" userId="S::6002428@csuohio.edu::080b7f38-6c04-4d60-865b-7e4a12fcdd48" providerId="AD" clId="Web-{7A2C645E-349A-4C4C-AFB5-45B98E55F6B2}" dt="2020-03-26T13:57:13.806" v="8" actId="20577"/>
      <pc:docMkLst>
        <pc:docMk/>
      </pc:docMkLst>
      <pc:sldChg chg="modSp">
        <pc:chgData name="Samantha A Kissel" userId="S::6002428@csuohio.edu::080b7f38-6c04-4d60-865b-7e4a12fcdd48" providerId="AD" clId="Web-{7A2C645E-349A-4C4C-AFB5-45B98E55F6B2}" dt="2020-03-26T13:57:03.212" v="6" actId="20577"/>
        <pc:sldMkLst>
          <pc:docMk/>
          <pc:sldMk cId="3259816464" sldId="360"/>
        </pc:sldMkLst>
        <pc:spChg chg="mod">
          <ac:chgData name="Samantha A Kissel" userId="S::6002428@csuohio.edu::080b7f38-6c04-4d60-865b-7e4a12fcdd48" providerId="AD" clId="Web-{7A2C645E-349A-4C4C-AFB5-45B98E55F6B2}" dt="2020-03-26T13:57:03.212" v="6" actId="20577"/>
          <ac:spMkLst>
            <pc:docMk/>
            <pc:sldMk cId="3259816464" sldId="360"/>
            <ac:spMk id="9" creationId="{A0B5417E-561C-4E5E-B704-AF5522CBDBB1}"/>
          </ac:spMkLst>
        </pc:spChg>
      </pc:sldChg>
    </pc:docChg>
  </pc:docChgLst>
  <pc:docChgLst>
    <pc:chgData name="Salvatore Diomede" userId="S::2363889@csuohio.edu::ed85f457-fdd4-45a7-8347-f6ca3e08f5c1" providerId="AD" clId="Web-{1CBADE68-756B-4C42-9AA4-9A4C2B62C62A}"/>
    <pc:docChg chg="modSld">
      <pc:chgData name="Salvatore Diomede" userId="S::2363889@csuohio.edu::ed85f457-fdd4-45a7-8347-f6ca3e08f5c1" providerId="AD" clId="Web-{1CBADE68-756B-4C42-9AA4-9A4C2B62C62A}" dt="2020-03-25T15:13:20.381" v="1" actId="20577"/>
      <pc:docMkLst>
        <pc:docMk/>
      </pc:docMkLst>
      <pc:sldChg chg="modSp">
        <pc:chgData name="Salvatore Diomede" userId="S::2363889@csuohio.edu::ed85f457-fdd4-45a7-8347-f6ca3e08f5c1" providerId="AD" clId="Web-{1CBADE68-756B-4C42-9AA4-9A4C2B62C62A}" dt="2020-03-25T15:13:13.818" v="0" actId="20577"/>
        <pc:sldMkLst>
          <pc:docMk/>
          <pc:sldMk cId="4243402770" sldId="365"/>
        </pc:sldMkLst>
        <pc:spChg chg="mod">
          <ac:chgData name="Salvatore Diomede" userId="S::2363889@csuohio.edu::ed85f457-fdd4-45a7-8347-f6ca3e08f5c1" providerId="AD" clId="Web-{1CBADE68-756B-4C42-9AA4-9A4C2B62C62A}" dt="2020-03-25T15:13:13.818" v="0" actId="20577"/>
          <ac:spMkLst>
            <pc:docMk/>
            <pc:sldMk cId="4243402770" sldId="365"/>
            <ac:spMk id="2" creationId="{FFE8504F-5BF5-B949-BBED-1254147D4148}"/>
          </ac:spMkLst>
        </pc:spChg>
      </pc:sldChg>
      <pc:sldChg chg="modSp">
        <pc:chgData name="Salvatore Diomede" userId="S::2363889@csuohio.edu::ed85f457-fdd4-45a7-8347-f6ca3e08f5c1" providerId="AD" clId="Web-{1CBADE68-756B-4C42-9AA4-9A4C2B62C62A}" dt="2020-03-25T15:13:20.381" v="1" actId="20577"/>
        <pc:sldMkLst>
          <pc:docMk/>
          <pc:sldMk cId="2856659408" sldId="368"/>
        </pc:sldMkLst>
        <pc:spChg chg="mod">
          <ac:chgData name="Salvatore Diomede" userId="S::2363889@csuohio.edu::ed85f457-fdd4-45a7-8347-f6ca3e08f5c1" providerId="AD" clId="Web-{1CBADE68-756B-4C42-9AA4-9A4C2B62C62A}" dt="2020-03-25T15:13:20.381" v="1" actId="20577"/>
          <ac:spMkLst>
            <pc:docMk/>
            <pc:sldMk cId="2856659408" sldId="368"/>
            <ac:spMk id="2" creationId="{FFE8504F-5BF5-B949-BBED-1254147D41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F4608-12F4-624E-AD0B-9945D1189291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640A-019B-3845-BE2B-CDF1080EE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57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Technological Limitations</a:t>
            </a:r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We may not know all the student tech needs at this time (student polling)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We do know that webcams are on backorder nationwide – and that webcams play a part in online test proctoring (</a:t>
            </a:r>
            <a:r>
              <a:rPr lang="en-US" err="1"/>
              <a:t>Respondus</a:t>
            </a:r>
            <a:r>
              <a:rPr lang="en-US"/>
              <a:t> Lockdown Browser/</a:t>
            </a:r>
            <a:r>
              <a:rPr lang="en-US" err="1"/>
              <a:t>Respondus</a:t>
            </a:r>
            <a:r>
              <a:rPr lang="en-US"/>
              <a:t> Monitor)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/>
              <a:t>Low Stakes vs High Stakes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Low Stakes – Assessing students more frequently -  quizzes/assessments/throughout the remainder of the semester (formative)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High Stakes – If you still will do final assessment and intend to give a Proctored Final Exam (</a:t>
            </a:r>
            <a:r>
              <a:rPr lang="en-US" err="1"/>
              <a:t>Respondus</a:t>
            </a:r>
            <a:r>
              <a:rPr lang="en-US"/>
              <a:t> Lockdown Browser/</a:t>
            </a:r>
            <a:r>
              <a:rPr lang="en-US" err="1"/>
              <a:t>Respondus</a:t>
            </a:r>
            <a:r>
              <a:rPr lang="en-US"/>
              <a:t> Monitor) you may wish to: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/>
              <a:t>Consider making exceptions for some students who do not have the tech (webcam, </a:t>
            </a:r>
            <a:r>
              <a:rPr lang="en-US" err="1"/>
              <a:t>etc</a:t>
            </a:r>
            <a:r>
              <a:rPr lang="en-US"/>
              <a:t>)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/>
              <a:t>Consider offering alternative assessment method(s) for the remainder of the semester</a:t>
            </a:r>
          </a:p>
          <a:p>
            <a:pPr marL="685800" lvl="1" indent="-228600">
              <a:buFont typeface="+mj-lt"/>
              <a:buAutoNum type="arabicPeriod"/>
            </a:pPr>
            <a:endParaRPr lang="en-US"/>
          </a:p>
          <a:p>
            <a:pPr marL="0" lvl="0" indent="0">
              <a:buFont typeface="+mj-lt"/>
              <a:buNone/>
            </a:pPr>
            <a:r>
              <a:rPr lang="en-US" b="1"/>
              <a:t>Alternative Methods of Evaluating Students Online</a:t>
            </a:r>
          </a:p>
          <a:p>
            <a:pPr marL="0" lvl="0" indent="0">
              <a:buFont typeface="+mj-lt"/>
              <a:buNone/>
            </a:pPr>
            <a:endParaRPr 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In this presentation, we’ll share some possible evaluation methods you may wish to consider using for the rest of the semester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Consider how they can be: Interactive, applied to student experience/profession, current events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Consider how Bb and other technology can be used creatively to evaluate students’ success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/>
              <a:t>Importance of Rubrics to help guide student to positive outcomes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0" lvl="0" indent="0">
              <a:buFont typeface="+mj-lt"/>
              <a:buNone/>
            </a:pPr>
            <a:endParaRPr lang="en-US"/>
          </a:p>
          <a:p>
            <a:pPr marL="0" lvl="0" indent="0">
              <a:buFont typeface="+mj-lt"/>
              <a:buNone/>
            </a:pPr>
            <a:endParaRPr lang="en-US"/>
          </a:p>
          <a:p>
            <a:pPr marL="685800" lvl="1" indent="-228600">
              <a:buFont typeface="+mj-lt"/>
              <a:buAutoNum type="arabicPeriod"/>
            </a:pPr>
            <a:endParaRPr lang="en-US"/>
          </a:p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9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36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07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0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7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17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99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34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4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47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56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+mj-lt"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3640A-019B-3845-BE2B-CDF1080EE61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6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uohio.edu/writing-center/writing-center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hyperlink" Target="http://www2.ece.ohio-state.edu/~passino/ECE3080Lectures/Lecture6-8Cases.ppt.pdf" TargetMode="External"/><Relationship Id="rId5" Type="http://schemas.openxmlformats.org/officeDocument/2006/relationships/hyperlink" Target="https://er.educause.edu/articles/2017/12/creating-active-learning-classrooms-is-not-enough-lessons-from-two-case-studies" TargetMode="External"/><Relationship Id="rId4" Type="http://schemas.openxmlformats.org/officeDocument/2006/relationships/hyperlink" Target="https://www.csuohio.edu/slc/assessment-resourc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B7EF-A354-C048-A5D6-F6D94A19B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785" y="1856082"/>
            <a:ext cx="9051218" cy="1646302"/>
          </a:xfrm>
        </p:spPr>
        <p:txBody>
          <a:bodyPr/>
          <a:lstStyle/>
          <a:p>
            <a:r>
              <a:rPr lang="en-US"/>
              <a:t>Methods of Evaluating Students in Online Format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26EF0-ACB2-6746-A0C0-FFC021A7B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/>
          </a:p>
          <a:p>
            <a:endParaRPr lang="en-US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596C2-EF30-654B-B8DE-B850AF3B6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382" y="5147732"/>
            <a:ext cx="3561138" cy="10660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8650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479955" y="2423202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Writing</a:t>
            </a:r>
            <a:r>
              <a:rPr lang="en-US" sz="2400"/>
              <a:t>: </a:t>
            </a:r>
            <a:r>
              <a:rPr lang="en-US" sz="2400" u="sng"/>
              <a:t>Essay/Research Report 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22" y="764991"/>
            <a:ext cx="8629281" cy="15905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US" b="1" u="sng"/>
              <a:t>Essay</a:t>
            </a:r>
            <a:r>
              <a:rPr lang="en-US" b="1"/>
              <a:t>: Students are given a question on which to write the essay. Evaluates how well student understands the question and is able to answer it.</a:t>
            </a:r>
          </a:p>
          <a:p>
            <a:pPr marL="0" indent="0">
              <a:buNone/>
            </a:pPr>
            <a:r>
              <a:rPr lang="en-US" b="1" u="sng"/>
              <a:t>Research Report:</a:t>
            </a:r>
            <a:r>
              <a:rPr lang="en-US" b="1"/>
              <a:t> The purpose of a Research Report is to demonstrate or develop a student's ability to undertake a complete piece of research including research design and an appreciation of its significance in the field. </a:t>
            </a:r>
          </a:p>
          <a:p>
            <a:pPr marL="0" indent="0" fontAlgn="base">
              <a:buNone/>
            </a:pPr>
            <a:endParaRPr lang="en-US" b="1"/>
          </a:p>
          <a:p>
            <a:pPr marL="0" indent="0" fontAlgn="base">
              <a:buNone/>
            </a:pPr>
            <a:r>
              <a:rPr lang="en-US"/>
              <a:t>​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b="1"/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87892" y="2383514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68948" y="2538595"/>
            <a:ext cx="309953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    Group: 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79955" y="4430303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</a:t>
            </a:r>
            <a:r>
              <a:rPr lang="en-US"/>
              <a:t>Word Processor, Turnitin or Safe Assign, BB Assignment, Access to Online Library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87892" y="3080337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Most areas, although less common in Mathematics, Materials Sciences, Chemistry, Physics, and Engineering.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87892" y="5143974"/>
            <a:ext cx="8833735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600" b="1"/>
              <a:t>Evaluation:  </a:t>
            </a:r>
            <a:r>
              <a:rPr lang="en-US" sz="1600"/>
              <a:t>Grade based on rubric.</a:t>
            </a:r>
            <a:r>
              <a:rPr lang="en-US" sz="1600">
                <a:ea typeface="+mn-lt"/>
                <a:cs typeface="+mn-lt"/>
              </a:rPr>
              <a:t> </a:t>
            </a:r>
            <a:r>
              <a:rPr lang="en-US" sz="1600" i="1">
                <a:ea typeface="+mn-lt"/>
                <a:cs typeface="+mn-lt"/>
              </a:rPr>
              <a:t>Consider: </a:t>
            </a:r>
            <a:r>
              <a:rPr lang="en-US" sz="1600">
                <a:ea typeface="+mn-lt"/>
                <a:cs typeface="+mn-lt"/>
              </a:rPr>
              <a:t>Peer Reviews. Draft low stakes assignments.  Students submit works-in-progress so that they can receive early written feedback and a small grade, which could consist simply of a check or check-minus.</a:t>
            </a:r>
            <a:endParaRPr lang="en-US" sz="1600"/>
          </a:p>
          <a:p>
            <a:endParaRPr lang="en-US" sz="1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479955" y="3772192"/>
            <a:ext cx="9076266" cy="8644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Goals: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Gain a deeper understanding of a given topic. May also assess W.A.C skills.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338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492909" y="2031272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Research/Critique</a:t>
            </a:r>
            <a:r>
              <a:rPr lang="en-US" sz="2400"/>
              <a:t>: </a:t>
            </a:r>
            <a:r>
              <a:rPr lang="en-US" sz="2400" u="sng"/>
              <a:t>Literature Review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783969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base"/>
            <a:r>
              <a:rPr lang="en-US" b="1"/>
              <a:t>Research a topic and prepare a report​</a:t>
            </a:r>
          </a:p>
          <a:p>
            <a:pPr fontAlgn="base"/>
            <a:r>
              <a:rPr lang="en-US" b="1"/>
              <a:t>Use a theory and evidence to support a research question​</a:t>
            </a:r>
          </a:p>
          <a:p>
            <a:pPr fontAlgn="base"/>
            <a:r>
              <a:rPr lang="en-US" b="1"/>
              <a:t>Expose undergrads to academic writing</a:t>
            </a:r>
          </a:p>
          <a:p>
            <a:pPr marL="0" indent="0" fontAlgn="base">
              <a:buNone/>
            </a:pPr>
            <a:endParaRPr lang="en-US"/>
          </a:p>
          <a:p>
            <a:pPr marL="0" indent="0" fontAlgn="base">
              <a:buNone/>
            </a:pPr>
            <a:r>
              <a:rPr lang="en-US"/>
              <a:t> </a:t>
            </a: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40267" y="2011040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61010" y="2159328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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92909" y="4597667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</a:t>
            </a:r>
            <a:r>
              <a:rPr lang="en-US"/>
              <a:t>Word processor, Turnitin or Safe Assign, BB Assignment, Access to Online Library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40267" y="2723289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All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92909" y="5432242"/>
            <a:ext cx="883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 </a:t>
            </a:r>
            <a:r>
              <a:rPr lang="en-US"/>
              <a:t>A rubric can work for evaluating the different parts of the paper.​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440267" y="3206818"/>
            <a:ext cx="9076266" cy="8644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Develop an advanced level of knowledge about a given topic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Perform literature research, critically review literature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Evaluate sources, synthesize information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3402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440267" y="1711051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Research/Critique</a:t>
            </a:r>
            <a:r>
              <a:rPr lang="en-US" sz="2400"/>
              <a:t>: </a:t>
            </a:r>
            <a:r>
              <a:rPr lang="en-US" sz="2400" u="sng"/>
              <a:t>Article Critique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835926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US" b="1"/>
              <a:t>Each student is assigned an article to critique - then report on that article AND may be required to peer review other students’ critiques.</a:t>
            </a: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371643" y="1692988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61010" y="1846909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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545551" y="4616983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</a:t>
            </a:r>
            <a:r>
              <a:rPr lang="en-US"/>
              <a:t>Word processor, Turnitin or Safe Assign, BB Assignment, Access to Online Library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92909" y="5492156"/>
            <a:ext cx="883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 </a:t>
            </a:r>
            <a:r>
              <a:rPr lang="en-US"/>
              <a:t>A rubric can work for evaluating the article critique.​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492909" y="3112518"/>
            <a:ext cx="9076266" cy="8644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Teach students the contents of the articles at an evaluative level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 Internalize current studies in the field and develop such a habit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 Introduces students to the appropriate journals for the given field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99373-B9FC-4494-A4D7-1A103893337A}"/>
              </a:ext>
            </a:extLst>
          </p:cNvPr>
          <p:cNvSpPr txBox="1"/>
          <p:nvPr/>
        </p:nvSpPr>
        <p:spPr>
          <a:xfrm>
            <a:off x="545551" y="2532814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6659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440267" y="1711051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Problem Solving/Equations</a:t>
            </a:r>
            <a:r>
              <a:rPr lang="en-US" sz="2400"/>
              <a:t>: </a:t>
            </a:r>
            <a:r>
              <a:rPr lang="en-US" sz="2400" u="sng"/>
              <a:t>Case Study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835926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b="1"/>
              <a:t>A case is presented to students, leading them to a correct response or solution, or an understanding of the ramifications of their decision. </a:t>
            </a:r>
            <a:r>
              <a:rPr lang="en-US"/>
              <a:t>  </a:t>
            </a: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371643" y="1692988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61010" y="1846909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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92909" y="4819445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/>
              <a:t>Tool(s): </a:t>
            </a:r>
            <a:r>
              <a:rPr lang="en-US"/>
              <a:t>BB Assignment Tool, BB Group, BB Teams, BB Discussions </a:t>
            </a:r>
          </a:p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92909" y="5307490"/>
            <a:ext cx="8833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/>
              <a:t>Evaluation: </a:t>
            </a:r>
            <a:r>
              <a:rPr lang="en-US"/>
              <a:t>BB Discussions, Case Report Assignment, Peer Reviews, Use Rubrics to guide students’ work and help assign grades 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345566" y="3032817"/>
            <a:ext cx="9076266" cy="8644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Goals: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Assess the appropriate action in the given situation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Generalize patterns within cases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Develop a theory concerning the cause of a given case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Identify the components of a given case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Summarize a case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99373-B9FC-4494-A4D7-1A103893337A}"/>
              </a:ext>
            </a:extLst>
          </p:cNvPr>
          <p:cNvSpPr txBox="1"/>
          <p:nvPr/>
        </p:nvSpPr>
        <p:spPr>
          <a:xfrm>
            <a:off x="371643" y="2386486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Useful in law, business, engineering, teacher, and medical education, but can be modified to most curriculum.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0398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55A095-E34F-4406-B1D1-AD07759041AC}"/>
              </a:ext>
            </a:extLst>
          </p:cNvPr>
          <p:cNvSpPr/>
          <p:nvPr/>
        </p:nvSpPr>
        <p:spPr>
          <a:xfrm>
            <a:off x="559535" y="1858505"/>
            <a:ext cx="2939037" cy="51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Problem Solving/Equations</a:t>
            </a:r>
            <a:r>
              <a:rPr lang="en-US" sz="2400"/>
              <a:t>: </a:t>
            </a:r>
            <a:r>
              <a:rPr lang="en-US" sz="2400" u="sng"/>
              <a:t>Group Debugging</a:t>
            </a:r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804678"/>
            <a:ext cx="9076266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/>
              <a:t>Finding a problem in a program/equation and suggesting solutions. Useful in subjects that have programs or equations. Can take 15 minutes to an hour depending on the problem chosen </a:t>
            </a:r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559535" y="1791027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678803" y="1908358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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559535" y="4651052"/>
            <a:ext cx="7704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 </a:t>
            </a:r>
            <a:r>
              <a:rPr lang="en-US"/>
              <a:t>Synchronous screen sharing, Math/Code writing programs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559535" y="2533666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Can be used in Mathematics, Computer Science, Engineering, Chemistry, or Physics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827390-1B8C-40CB-AB17-7E16D08C20DE}"/>
              </a:ext>
            </a:extLst>
          </p:cNvPr>
          <p:cNvSpPr txBox="1"/>
          <p:nvPr/>
        </p:nvSpPr>
        <p:spPr>
          <a:xfrm>
            <a:off x="559535" y="3342012"/>
            <a:ext cx="9076266" cy="14773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base"/>
            <a:r>
              <a:rPr lang="en-US" b="1"/>
              <a:t>Goals:</a:t>
            </a:r>
          </a:p>
          <a:p>
            <a:pPr marL="800100" lvl="1" indent="-342900" fontAlgn="base">
              <a:buFont typeface="Arial" panose="020B0603020202020204"/>
              <a:buChar char="•"/>
            </a:pPr>
            <a:r>
              <a:rPr lang="en-US"/>
              <a:t>Develop knowledge of coding/theory/equation solving</a:t>
            </a:r>
          </a:p>
          <a:p>
            <a:pPr marL="800100" lvl="1" indent="-342900" fontAlgn="base">
              <a:buFont typeface="Arial" panose="020B0603020202020204"/>
              <a:buChar char="•"/>
            </a:pPr>
            <a:r>
              <a:rPr lang="en-US"/>
              <a:t>Evaluate and decipher code/equation to find a problem</a:t>
            </a:r>
          </a:p>
          <a:p>
            <a:pPr marL="800100" lvl="1" indent="-342900" fontAlgn="base">
              <a:buFont typeface="Arial" panose="020B0603020202020204"/>
              <a:buChar char="•"/>
            </a:pPr>
            <a:r>
              <a:rPr lang="en-US"/>
              <a:t>Provide a solution</a:t>
            </a:r>
          </a:p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559535" y="5358583"/>
            <a:ext cx="883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Assessment:  </a:t>
            </a:r>
            <a:r>
              <a:rPr lang="en-US"/>
              <a:t>Can be based on finding the error and providing a solution.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EB396B-5732-452D-A5B9-54857C715836}"/>
              </a:ext>
            </a:extLst>
          </p:cNvPr>
          <p:cNvSpPr txBox="1">
            <a:spLocks/>
          </p:cNvSpPr>
          <p:nvPr/>
        </p:nvSpPr>
        <p:spPr>
          <a:xfrm>
            <a:off x="1507067" y="1423925"/>
            <a:ext cx="8596668" cy="75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867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508891" y="1814646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513090"/>
          </a:xfrm>
        </p:spPr>
        <p:txBody>
          <a:bodyPr>
            <a:noAutofit/>
          </a:bodyPr>
          <a:lstStyle/>
          <a:p>
            <a:r>
              <a:rPr lang="en-US" sz="2400" b="1"/>
              <a:t>Student Presentations</a:t>
            </a:r>
            <a:r>
              <a:rPr lang="en-US" sz="2400"/>
              <a:t>: </a:t>
            </a:r>
            <a:r>
              <a:rPr lang="en-US" sz="2400" u="sng"/>
              <a:t>Presentations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896" y="802489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US" b="1"/>
              <a:t>Students present a given topic to the class or a group of students typically using conferencing software. </a:t>
            </a:r>
            <a:r>
              <a:rPr lang="en-US"/>
              <a:t>Types</a:t>
            </a:r>
            <a:r>
              <a:rPr lang="en-US" b="1"/>
              <a:t>: </a:t>
            </a:r>
            <a:r>
              <a:rPr lang="en-US" i="1"/>
              <a:t>Personal Recording​, Group Presentation through Blackboard Collaborate​, PowerPoint, Demonstration</a:t>
            </a:r>
          </a:p>
          <a:p>
            <a:pPr marL="0" indent="0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40267" y="1814646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629634" y="1950504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 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508891" y="4343007"/>
            <a:ext cx="9076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/>
              <a:t>Tools: </a:t>
            </a:r>
            <a:r>
              <a:rPr lang="en-US"/>
              <a:t>Panopto​, Blackboard Collaborate​, Zoom​, Any tool where students can upload screenshare and/or recording and share with class (</a:t>
            </a:r>
            <a:r>
              <a:rPr lang="en-US" err="1"/>
              <a:t>Youtube</a:t>
            </a:r>
            <a:r>
              <a:rPr lang="en-US"/>
              <a:t>, Camtasia, etc.)</a:t>
            </a:r>
          </a:p>
          <a:p>
            <a:pPr fontAlgn="base"/>
            <a:endParaRPr lang="en-US"/>
          </a:p>
          <a:p>
            <a:pPr fontAlgn="base"/>
            <a:r>
              <a:rPr lang="en-US"/>
              <a:t>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561533" y="5430396"/>
            <a:ext cx="883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</a:t>
            </a:r>
            <a:r>
              <a:rPr lang="en-US"/>
              <a:t>Assessment based on pre-determined requirements that can be communicated in a rubric.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508891" y="2794472"/>
            <a:ext cx="9076266" cy="9897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fontAlgn="base"/>
            <a:r>
              <a:rPr lang="en-US" b="1"/>
              <a:t>Goals: 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Help students gain deeper understanding of content​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Help develop presentation skills​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Demonstrate evaluative level understanding of given concepts​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/>
              <a:t>Link various concepts into a cohesive presentation​</a:t>
            </a:r>
          </a:p>
          <a:p>
            <a:pPr fontAlgn="base"/>
            <a:r>
              <a:rPr lang="en-US"/>
              <a:t>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99373-B9FC-4494-A4D7-1A103893337A}"/>
              </a:ext>
            </a:extLst>
          </p:cNvPr>
          <p:cNvSpPr txBox="1"/>
          <p:nvPr/>
        </p:nvSpPr>
        <p:spPr>
          <a:xfrm>
            <a:off x="508891" y="2411751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All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62F7D1-ECB7-4199-BD0A-AB9277D0AEA4}"/>
              </a:ext>
            </a:extLst>
          </p:cNvPr>
          <p:cNvSpPr/>
          <p:nvPr/>
        </p:nvSpPr>
        <p:spPr>
          <a:xfrm>
            <a:off x="508891" y="5031214"/>
            <a:ext cx="7731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i="1">
                <a:solidFill>
                  <a:srgbClr val="000000"/>
                </a:solidFill>
                <a:latin typeface="Calibri" panose="020F0502020204030204" pitchFamily="34" charset="0"/>
              </a:rPr>
              <a:t>Note: Students don’t necessarily need a webcam to do a presentation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.)​</a:t>
            </a: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852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446-D321-4033-BF27-2F55F635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 Synchronous Assessment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8E1FE-0743-4B1C-A077-3BD2410F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Hold a Think-Pair-Share with Breakout Rooms</a:t>
            </a:r>
          </a:p>
          <a:p>
            <a:r>
              <a:rPr lang="en-US"/>
              <a:t>Evaluate Student Presentations through Live Synchronous Environment (Zoom, Blackboard Collaborate)</a:t>
            </a:r>
          </a:p>
          <a:p>
            <a:r>
              <a:rPr lang="en-US"/>
              <a:t>Polling To Assess Learner Knowledge at Anytime (Poll feature, Chats)</a:t>
            </a:r>
          </a:p>
          <a:p>
            <a:r>
              <a:rPr lang="en-US"/>
              <a:t>Share Your Screen To Work on a Group PPT/Or use MS Teams</a:t>
            </a:r>
          </a:p>
          <a:p>
            <a:r>
              <a:rPr lang="en-US"/>
              <a:t>Post-Session Reflections/Discussion</a:t>
            </a:r>
          </a:p>
        </p:txBody>
      </p:sp>
    </p:spTree>
    <p:extLst>
      <p:ext uri="{BB962C8B-B14F-4D97-AF65-F5344CB8AC3E}">
        <p14:creationId xmlns:p14="http://schemas.microsoft.com/office/powerpoint/2010/main" val="1464802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59AF-1A8C-433D-986D-37013AB1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709" y="1936750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/>
              <a:t>Evaluation Q &amp; 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7212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59AF-1A8C-433D-986D-37013AB1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39" y="266976"/>
            <a:ext cx="8596668" cy="726937"/>
          </a:xfrm>
        </p:spPr>
        <p:txBody>
          <a:bodyPr>
            <a:normAutofit/>
          </a:bodyPr>
          <a:lstStyle/>
          <a:p>
            <a:r>
              <a:rPr lang="en-US"/>
              <a:t>Additional Resources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4CF17-A2E2-488E-8609-E005F7AE2254}"/>
              </a:ext>
            </a:extLst>
          </p:cNvPr>
          <p:cNvSpPr txBox="1"/>
          <p:nvPr/>
        </p:nvSpPr>
        <p:spPr>
          <a:xfrm>
            <a:off x="655983" y="1470991"/>
            <a:ext cx="85966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hlinkClick r:id="rId3"/>
              </a:rPr>
              <a:t>CSU Writing Center &amp; W.A.C Support</a:t>
            </a:r>
            <a:endParaRPr lang="en-US"/>
          </a:p>
          <a:p>
            <a:endParaRPr lang="en-US"/>
          </a:p>
          <a:p>
            <a:r>
              <a:rPr lang="en-US" b="1"/>
              <a:t>Rubric Examples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hlinkClick r:id="rId4"/>
              </a:rPr>
              <a:t>CSU Office of Student Learning Assessment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/>
          </a:p>
          <a:p>
            <a:r>
              <a:rPr lang="en-US" b="1"/>
              <a:t>Case Study Resources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i="1"/>
              <a:t>Creating Active Learning Classrooms Is Not Enough: Lessons from Two Case Studies </a:t>
            </a:r>
            <a:r>
              <a:rPr lang="en-US"/>
              <a:t>(2017).  Retrieved March 23, 2020, from </a:t>
            </a:r>
            <a:r>
              <a:rPr lang="en-US" u="sng">
                <a:hlinkClick r:id="rId5"/>
              </a:rPr>
              <a:t>https://er.educause.edu/articles/2017/12/creating-active-learning-classrooms-is-not-enough-lessons-from-two-case-studies</a:t>
            </a:r>
            <a:r>
              <a:rPr lang="en-US"/>
              <a:t>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i="1"/>
              <a:t>Ethics in Electrical and Computer Engineering Lectures #6-#8: Case Studies for the Design Process.  Retrieved March 23, 2020, from </a:t>
            </a:r>
            <a:r>
              <a:rPr lang="en-US" i="1" u="sng"/>
              <a:t> </a:t>
            </a:r>
            <a:r>
              <a:rPr lang="en-US" i="1" u="sng">
                <a:hlinkClick r:id="rId6"/>
              </a:rPr>
              <a:t>h</a:t>
            </a:r>
            <a:r>
              <a:rPr lang="en-US" u="sng">
                <a:hlinkClick r:id="rId6"/>
              </a:rPr>
              <a:t>ttp://www2.ece.ohio-state.edu/~passino/ECE3080Lectures/Lecture6-8Cases.ppt.pdf</a:t>
            </a:r>
            <a:r>
              <a:rPr lang="en-US"/>
              <a:t> </a:t>
            </a:r>
          </a:p>
          <a:p>
            <a:endParaRPr lang="en-US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883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of Evaluating Students in Online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2800"/>
              <a:t>Today’s Presenters:</a:t>
            </a:r>
          </a:p>
          <a:p>
            <a:pPr lvl="1" indent="-342900">
              <a:spcBef>
                <a:spcPts val="600"/>
              </a:spcBef>
              <a:spcAft>
                <a:spcPts val="1800"/>
              </a:spcAft>
            </a:pPr>
            <a:r>
              <a:rPr lang="en-US" sz="2400"/>
              <a:t>Sam Diomede, Sr. Instructional Designer </a:t>
            </a:r>
          </a:p>
          <a:p>
            <a:pPr lvl="1" indent="-342900">
              <a:spcBef>
                <a:spcPts val="600"/>
              </a:spcBef>
              <a:spcAft>
                <a:spcPts val="1800"/>
              </a:spcAft>
            </a:pPr>
            <a:r>
              <a:rPr lang="en-US" sz="2400"/>
              <a:t>Samantha Kissel, </a:t>
            </a:r>
            <a:r>
              <a:rPr lang="en-US" sz="2400">
                <a:ea typeface="+mn-lt"/>
                <a:cs typeface="+mn-lt"/>
              </a:rPr>
              <a:t>Online Course and Materials Developer</a:t>
            </a:r>
          </a:p>
          <a:p>
            <a:pPr lvl="1" indent="-342900">
              <a:spcBef>
                <a:spcPts val="600"/>
              </a:spcBef>
              <a:spcAft>
                <a:spcPts val="1800"/>
              </a:spcAft>
            </a:pPr>
            <a:r>
              <a:rPr lang="en-US" sz="2400"/>
              <a:t>LeAnn Krosnick, Sr. Instructional Designer</a:t>
            </a:r>
          </a:p>
          <a:p>
            <a:pPr marL="862013" lvl="1" indent="-461963">
              <a:buFont typeface="Wingdings" panose="05000000000000000000" pitchFamily="2" charset="2"/>
              <a:buChar char="v"/>
            </a:pPr>
            <a:endParaRPr lang="en-US" sz="2400"/>
          </a:p>
          <a:p>
            <a:pPr marL="0" indent="0">
              <a:buNone/>
            </a:pP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2478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356"/>
          </a:xfrm>
        </p:spPr>
        <p:txBody>
          <a:bodyPr>
            <a:normAutofit/>
          </a:bodyPr>
          <a:lstStyle/>
          <a:p>
            <a:r>
              <a:rPr lang="en-US"/>
              <a:t>Why is this Important Now?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Technological Limitations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Low Stakes vs. High Stakes Evaluation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Alternative Evaluation Methods</a:t>
            </a:r>
          </a:p>
          <a:p>
            <a:pPr marL="400050" lvl="1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3200"/>
          </a:p>
          <a:p>
            <a:pPr lvl="1" indent="-342900">
              <a:spcBef>
                <a:spcPts val="0"/>
              </a:spcBef>
            </a:pPr>
            <a:endParaRPr lang="en-US" sz="2200"/>
          </a:p>
          <a:p>
            <a:pPr marL="0" indent="0">
              <a:buNone/>
            </a:pP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736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356"/>
          </a:xfrm>
        </p:spPr>
        <p:txBody>
          <a:bodyPr>
            <a:normAutofit fontScale="90000"/>
          </a:bodyPr>
          <a:lstStyle/>
          <a:p>
            <a:r>
              <a:rPr lang="en-US"/>
              <a:t>Alternative Evaluation Categories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Low Stakes Quiz (formative)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Writing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Research/Critique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Problem Solving/Equations</a:t>
            </a:r>
          </a:p>
          <a:p>
            <a:pPr lvl="1" indent="-342900">
              <a:spcBef>
                <a:spcPts val="0"/>
              </a:spcBef>
              <a:spcAft>
                <a:spcPts val="1800"/>
              </a:spcAft>
            </a:pPr>
            <a:r>
              <a:rPr lang="en-US" sz="3200"/>
              <a:t>Student Presentations 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200"/>
          </a:p>
          <a:p>
            <a:pPr marL="0" indent="0">
              <a:buNone/>
            </a:pPr>
            <a:endParaRPr lang="en-US" sz="2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005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55A095-E34F-4406-B1D1-AD07759041AC}"/>
              </a:ext>
            </a:extLst>
          </p:cNvPr>
          <p:cNvSpPr/>
          <p:nvPr/>
        </p:nvSpPr>
        <p:spPr>
          <a:xfrm>
            <a:off x="301120" y="2828169"/>
            <a:ext cx="2939037" cy="51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Low Stakes Quiz</a:t>
            </a:r>
            <a:r>
              <a:rPr lang="en-US" sz="2400"/>
              <a:t>: </a:t>
            </a:r>
            <a:r>
              <a:rPr lang="en-US" sz="2400" u="sng"/>
              <a:t>Formative/Diagnostic Quizzing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388" y="968921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base"/>
            <a:r>
              <a:rPr lang="en-US" b="1"/>
              <a:t>Helps assess learning as you progress through it.​</a:t>
            </a:r>
          </a:p>
          <a:p>
            <a:pPr fontAlgn="base"/>
            <a:r>
              <a:rPr lang="en-US" b="1"/>
              <a:t>Low-stakes focused on conceptual touchpoints​</a:t>
            </a:r>
          </a:p>
          <a:p>
            <a:pPr fontAlgn="base"/>
            <a:r>
              <a:rPr lang="en-US" b="1"/>
              <a:t>Frequent engagement and recall​</a:t>
            </a:r>
          </a:p>
          <a:p>
            <a:pPr fontAlgn="base"/>
            <a:r>
              <a:rPr lang="en-US" b="1"/>
              <a:t>No need to be as dependent on Academic Integrity Software​</a:t>
            </a:r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262834" y="2762260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420388" y="2878022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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12290" y="4959542"/>
            <a:ext cx="658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 </a:t>
            </a:r>
            <a:r>
              <a:rPr lang="en-US"/>
              <a:t>BB Quiz,  Survey or Assignment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40267" y="3439954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All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827390-1B8C-40CB-AB17-7E16D08C20DE}"/>
              </a:ext>
            </a:extLst>
          </p:cNvPr>
          <p:cNvSpPr txBox="1"/>
          <p:nvPr/>
        </p:nvSpPr>
        <p:spPr>
          <a:xfrm>
            <a:off x="440267" y="3937497"/>
            <a:ext cx="9076266" cy="10156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Goals: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Reinforces learning throughout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Provides feedback to instructor </a:t>
            </a:r>
          </a:p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40267" y="8138738"/>
            <a:ext cx="883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 </a:t>
            </a:r>
            <a:r>
              <a:rPr lang="en-US"/>
              <a:t>An assessment of some form is linked to the journal. The points can be supplied as the journal progresses or at the end.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EB396B-5732-452D-A5B9-54857C715836}"/>
              </a:ext>
            </a:extLst>
          </p:cNvPr>
          <p:cNvSpPr txBox="1">
            <a:spLocks/>
          </p:cNvSpPr>
          <p:nvPr/>
        </p:nvSpPr>
        <p:spPr>
          <a:xfrm>
            <a:off x="1663518" y="4091006"/>
            <a:ext cx="8596668" cy="75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462921-9911-44E5-98CD-1E2DB491136F}"/>
              </a:ext>
            </a:extLst>
          </p:cNvPr>
          <p:cNvSpPr txBox="1"/>
          <p:nvPr/>
        </p:nvSpPr>
        <p:spPr>
          <a:xfrm>
            <a:off x="420388" y="5416339"/>
            <a:ext cx="883373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/>
              <a:t>Evaluation</a:t>
            </a:r>
            <a:r>
              <a:rPr lang="en-US"/>
              <a:t>:  Multiple Choice graded by BB, Survey not Graded, formative assignments will be graded by instructor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453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55A095-E34F-4406-B1D1-AD07759041AC}"/>
              </a:ext>
            </a:extLst>
          </p:cNvPr>
          <p:cNvSpPr/>
          <p:nvPr/>
        </p:nvSpPr>
        <p:spPr>
          <a:xfrm>
            <a:off x="440267" y="1454008"/>
            <a:ext cx="2939037" cy="51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Writing</a:t>
            </a:r>
            <a:r>
              <a:rPr lang="en-US" sz="2400"/>
              <a:t>: </a:t>
            </a:r>
            <a:r>
              <a:rPr lang="en-US" sz="2400" u="sng"/>
              <a:t>Journaling</a:t>
            </a:r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744721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/>
              <a:t>Continuous writing exercise - could have weekly prompts – leads to bigger vision or goal</a:t>
            </a:r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40267" y="1386530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59535" y="1503861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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40267" y="4246555"/>
            <a:ext cx="5655733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/>
              <a:t>Tool(s):  Word </a:t>
            </a:r>
            <a:r>
              <a:rPr lang="en-US"/>
              <a:t>Processor or BB Journal Tool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40267" y="2129169"/>
            <a:ext cx="907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Can be used in most subject areas. Especially useful in humanities, writing, and sciences.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827390-1B8C-40CB-AB17-7E16D08C20DE}"/>
              </a:ext>
            </a:extLst>
          </p:cNvPr>
          <p:cNvSpPr txBox="1"/>
          <p:nvPr/>
        </p:nvSpPr>
        <p:spPr>
          <a:xfrm>
            <a:off x="440267" y="2987343"/>
            <a:ext cx="9076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/>
              <a:t>Goals: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Build writing skills 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Reflect on their thoughts and experiences </a:t>
            </a:r>
          </a:p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40267" y="4954086"/>
            <a:ext cx="883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 </a:t>
            </a:r>
            <a:r>
              <a:rPr lang="en-US"/>
              <a:t>An assessment of some form is linked to the journal. The points can be supplied as the journal progresses or at the end.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EB396B-5732-452D-A5B9-54857C715836}"/>
              </a:ext>
            </a:extLst>
          </p:cNvPr>
          <p:cNvSpPr txBox="1">
            <a:spLocks/>
          </p:cNvSpPr>
          <p:nvPr/>
        </p:nvSpPr>
        <p:spPr>
          <a:xfrm>
            <a:off x="1507067" y="1423925"/>
            <a:ext cx="8596668" cy="75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9816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55A095-E34F-4406-B1D1-AD07759041AC}"/>
              </a:ext>
            </a:extLst>
          </p:cNvPr>
          <p:cNvSpPr/>
          <p:nvPr/>
        </p:nvSpPr>
        <p:spPr>
          <a:xfrm>
            <a:off x="440267" y="1454008"/>
            <a:ext cx="2939037" cy="510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Writing</a:t>
            </a:r>
            <a:r>
              <a:rPr lang="en-US" sz="2400"/>
              <a:t>: </a:t>
            </a:r>
            <a:r>
              <a:rPr lang="en-US" sz="2400" u="sng"/>
              <a:t>Zine</a:t>
            </a:r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67" y="710315"/>
            <a:ext cx="8407031" cy="8109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US" b="1"/>
              <a:t>A handmade or digital magazine that can be about anything​. May contain​ Short articles​, Images​, Poetry​, Interviews etc. ​</a:t>
            </a:r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40267" y="1386530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59535" y="1503861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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05667" y="4530874"/>
            <a:ext cx="9110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Tool(s):  Microsoft Word, Microsoft Publisher, Various magazine creation software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40267" y="2045567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Can be used in most subject areas.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827390-1B8C-40CB-AB17-7E16D08C20DE}"/>
              </a:ext>
            </a:extLst>
          </p:cNvPr>
          <p:cNvSpPr txBox="1"/>
          <p:nvPr/>
        </p:nvSpPr>
        <p:spPr>
          <a:xfrm>
            <a:off x="440267" y="2556086"/>
            <a:ext cx="9076266" cy="12703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ase"/>
            <a:r>
              <a:rPr lang="en-US" b="1"/>
              <a:t>Goals: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/>
              <a:t>Integrate visual information with other information​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/>
              <a:t>Write explanatory texts​ (historical, scientific, technical)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/>
              <a:t>Synthesize information into one cohesive text​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/>
              <a:t>Develop research skills​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/>
              <a:t>Tap into creativity combined with academics​</a:t>
            </a:r>
          </a:p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05667" y="5148304"/>
            <a:ext cx="8833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Evaluation: </a:t>
            </a:r>
            <a:r>
              <a:rPr lang="en-US"/>
              <a:t> A rubric would work best to make sure student completes all components.​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EB396B-5732-452D-A5B9-54857C715836}"/>
              </a:ext>
            </a:extLst>
          </p:cNvPr>
          <p:cNvSpPr txBox="1">
            <a:spLocks/>
          </p:cNvSpPr>
          <p:nvPr/>
        </p:nvSpPr>
        <p:spPr>
          <a:xfrm>
            <a:off x="1507067" y="1423925"/>
            <a:ext cx="8596668" cy="7563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/>
              <a:t> 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13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78F0556-F2C2-490C-98B0-F051CA597B62}"/>
              </a:ext>
            </a:extLst>
          </p:cNvPr>
          <p:cNvSpPr/>
          <p:nvPr/>
        </p:nvSpPr>
        <p:spPr>
          <a:xfrm>
            <a:off x="440267" y="1494515"/>
            <a:ext cx="2958916" cy="595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8504F-5BF5-B949-BBED-1254147D4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322836"/>
            <a:ext cx="8596668" cy="756356"/>
          </a:xfrm>
        </p:spPr>
        <p:txBody>
          <a:bodyPr>
            <a:noAutofit/>
          </a:bodyPr>
          <a:lstStyle/>
          <a:p>
            <a:r>
              <a:rPr lang="en-US" sz="2400" b="1"/>
              <a:t>Writing</a:t>
            </a:r>
            <a:r>
              <a:rPr lang="en-US" sz="2400"/>
              <a:t>: </a:t>
            </a:r>
            <a:r>
              <a:rPr lang="en-US" sz="2400" u="sng"/>
              <a:t>Wikis/Collaborative Writing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5B1CE-9DBD-2B43-AAFC-AC28B0FDB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804678"/>
            <a:ext cx="8407031" cy="5904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US" b="1"/>
              <a:t>Students work on the same document Collaboratively. ​A shared google doc is a good example.​</a:t>
            </a:r>
          </a:p>
          <a:p>
            <a:pPr fontAlgn="base"/>
            <a:endParaRPr lang="en-US"/>
          </a:p>
          <a:p>
            <a:pPr marL="0" indent="0" fontAlgn="base">
              <a:buNone/>
            </a:pPr>
            <a:endParaRPr lang="en-US"/>
          </a:p>
          <a:p>
            <a:pPr marL="0" indent="0" fontAlgn="base">
              <a:buNone/>
            </a:pPr>
            <a:r>
              <a:rPr lang="en-US"/>
              <a:t>​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/>
              <a:t> </a:t>
            </a:r>
          </a:p>
          <a:p>
            <a:pPr marL="400050" lvl="1" indent="0" algn="ctr">
              <a:spcBef>
                <a:spcPts val="0"/>
              </a:spcBef>
              <a:buNone/>
            </a:pPr>
            <a:endParaRPr lang="en-US" sz="1800" b="1"/>
          </a:p>
          <a:p>
            <a:pPr marL="0" indent="0" algn="ctr">
              <a:buNone/>
            </a:pPr>
            <a:endParaRPr lang="en-US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691888-2006-1144-BABF-DFF910AB6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6178061"/>
            <a:ext cx="1972368" cy="590447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92D9D6-DDED-49D1-8FBB-84E4E51AD246}"/>
              </a:ext>
            </a:extLst>
          </p:cNvPr>
          <p:cNvCxnSpPr/>
          <p:nvPr/>
        </p:nvCxnSpPr>
        <p:spPr>
          <a:xfrm>
            <a:off x="440267" y="1494515"/>
            <a:ext cx="9076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F09485-8E9F-44A1-8ADA-90D9D424357D}"/>
              </a:ext>
            </a:extLst>
          </p:cNvPr>
          <p:cNvSpPr txBox="1"/>
          <p:nvPr/>
        </p:nvSpPr>
        <p:spPr>
          <a:xfrm>
            <a:off x="561010" y="1625782"/>
            <a:ext cx="3099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Individual: </a:t>
            </a:r>
            <a:r>
              <a:rPr lang="en-US">
                <a:solidFill>
                  <a:schemeClr val="bg1"/>
                </a:solidFill>
                <a:sym typeface="Wingdings" panose="05000000000000000000" pitchFamily="2" charset="2"/>
              </a:rPr>
              <a:t>    Group: 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B5417E-561C-4E5E-B704-AF5522CBDBB1}"/>
              </a:ext>
            </a:extLst>
          </p:cNvPr>
          <p:cNvSpPr txBox="1"/>
          <p:nvPr/>
        </p:nvSpPr>
        <p:spPr>
          <a:xfrm>
            <a:off x="440267" y="4515630"/>
            <a:ext cx="56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Tool</a:t>
            </a:r>
            <a:r>
              <a:rPr lang="en-US"/>
              <a:t>: BB Wiki Tool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CF93DE-D79E-4871-B2D7-4F79465476B1}"/>
              </a:ext>
            </a:extLst>
          </p:cNvPr>
          <p:cNvSpPr txBox="1"/>
          <p:nvPr/>
        </p:nvSpPr>
        <p:spPr>
          <a:xfrm>
            <a:off x="440267" y="2189639"/>
            <a:ext cx="907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Subject Areas: </a:t>
            </a:r>
            <a:r>
              <a:rPr lang="en-US"/>
              <a:t>All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0E6A9-B7C6-4EE9-B647-F1479C3DEC2C}"/>
              </a:ext>
            </a:extLst>
          </p:cNvPr>
          <p:cNvSpPr txBox="1"/>
          <p:nvPr/>
        </p:nvSpPr>
        <p:spPr>
          <a:xfrm>
            <a:off x="440267" y="5040319"/>
            <a:ext cx="8833735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/>
              <a:t>Evaluation:  </a:t>
            </a:r>
            <a:r>
              <a:rPr lang="en-US"/>
              <a:t>Participation can be assessed.   History of edits. A rubric can be used to help gauge the quality of the contribution.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857BC-B65D-47BD-BB6B-EC3A759A9EFD}"/>
              </a:ext>
            </a:extLst>
          </p:cNvPr>
          <p:cNvSpPr txBox="1"/>
          <p:nvPr/>
        </p:nvSpPr>
        <p:spPr>
          <a:xfrm>
            <a:off x="440267" y="2608696"/>
            <a:ext cx="9076266" cy="12385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fontAlgn="base"/>
            <a:r>
              <a:rPr lang="en-US" b="1"/>
              <a:t>Goals: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Help combine several student perspectives into a single document,​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Work collaboratively with other students to better understand and succeed at group processes​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Synthesize a collective work into a cohesive document​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/>
              <a:t>Facilitate Group Sign-ups​</a:t>
            </a:r>
          </a:p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238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F7071-D87C-4DCE-9421-18AA0E86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Wiki Tool in Blackboard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F0E6D62-BFC6-484C-9174-BDE35BCE7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834" y="1551606"/>
            <a:ext cx="6365875" cy="375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5842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A63E6AE26A04B91C92E6451EF6A48" ma:contentTypeVersion="31" ma:contentTypeDescription="Create a new document." ma:contentTypeScope="" ma:versionID="32f18f356da568226f972da7d0ea30de">
  <xsd:schema xmlns:xsd="http://www.w3.org/2001/XMLSchema" xmlns:xs="http://www.w3.org/2001/XMLSchema" xmlns:p="http://schemas.microsoft.com/office/2006/metadata/properties" xmlns:ns3="63692c24-762f-4df0-a202-0acd12e0074f" xmlns:ns4="a1246150-1ea7-4ad4-9ccc-b87171e9041f" targetNamespace="http://schemas.microsoft.com/office/2006/metadata/properties" ma:root="true" ma:fieldsID="1028f97251db7bd441343cacd5d30489" ns3:_="" ns4:_="">
    <xsd:import namespace="63692c24-762f-4df0-a202-0acd12e0074f"/>
    <xsd:import namespace="a1246150-1ea7-4ad4-9ccc-b87171e904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92c24-762f-4df0-a202-0acd12e007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Distribution_Groups" ma:index="3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6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246150-1ea7-4ad4-9ccc-b87171e904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63692c24-762f-4df0-a202-0acd12e0074f" xsi:nil="true"/>
    <FolderType xmlns="63692c24-762f-4df0-a202-0acd12e0074f" xsi:nil="true"/>
    <CultureName xmlns="63692c24-762f-4df0-a202-0acd12e0074f" xsi:nil="true"/>
    <Student_Groups xmlns="63692c24-762f-4df0-a202-0acd12e0074f">
      <UserInfo>
        <DisplayName/>
        <AccountId xsi:nil="true"/>
        <AccountType/>
      </UserInfo>
    </Student_Groups>
    <Templates xmlns="63692c24-762f-4df0-a202-0acd12e0074f" xsi:nil="true"/>
    <DefaultSectionNames xmlns="63692c24-762f-4df0-a202-0acd12e0074f" xsi:nil="true"/>
    <Invited_Teachers xmlns="63692c24-762f-4df0-a202-0acd12e0074f" xsi:nil="true"/>
    <Owner xmlns="63692c24-762f-4df0-a202-0acd12e0074f">
      <UserInfo>
        <DisplayName/>
        <AccountId xsi:nil="true"/>
        <AccountType/>
      </UserInfo>
    </Owner>
    <Teachers xmlns="63692c24-762f-4df0-a202-0acd12e0074f">
      <UserInfo>
        <DisplayName/>
        <AccountId xsi:nil="true"/>
        <AccountType/>
      </UserInfo>
    </Teachers>
    <Students xmlns="63692c24-762f-4df0-a202-0acd12e0074f">
      <UserInfo>
        <DisplayName/>
        <AccountId xsi:nil="true"/>
        <AccountType/>
      </UserInfo>
    </Students>
    <Distribution_Groups xmlns="63692c24-762f-4df0-a202-0acd12e0074f" xsi:nil="true"/>
    <TeamsChannelId xmlns="63692c24-762f-4df0-a202-0acd12e0074f" xsi:nil="true"/>
    <Has_Teacher_Only_SectionGroup xmlns="63692c24-762f-4df0-a202-0acd12e0074f" xsi:nil="true"/>
    <Math_Settings xmlns="63692c24-762f-4df0-a202-0acd12e0074f" xsi:nil="true"/>
    <Is_Collaboration_Space_Locked xmlns="63692c24-762f-4df0-a202-0acd12e0074f" xsi:nil="true"/>
    <AppVersion xmlns="63692c24-762f-4df0-a202-0acd12e0074f" xsi:nil="true"/>
    <IsNotebookLocked xmlns="63692c24-762f-4df0-a202-0acd12e0074f" xsi:nil="true"/>
    <LMS_Mappings xmlns="63692c24-762f-4df0-a202-0acd12e0074f" xsi:nil="true"/>
    <Invited_Students xmlns="63692c24-762f-4df0-a202-0acd12e0074f" xsi:nil="true"/>
    <Self_Registration_Enabled xmlns="63692c24-762f-4df0-a202-0acd12e0074f" xsi:nil="true"/>
  </documentManagement>
</p:properties>
</file>

<file path=customXml/itemProps1.xml><?xml version="1.0" encoding="utf-8"?>
<ds:datastoreItem xmlns:ds="http://schemas.openxmlformats.org/officeDocument/2006/customXml" ds:itemID="{BA1DF74C-B88C-4ED0-9BC7-760F2B37F4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52233-8E2B-4425-AFBC-1E0651C3A38B}">
  <ds:schemaRefs>
    <ds:schemaRef ds:uri="63692c24-762f-4df0-a202-0acd12e0074f"/>
    <ds:schemaRef ds:uri="a1246150-1ea7-4ad4-9ccc-b87171e9041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B121A5-B5D8-48A7-923A-76B193694FF8}">
  <ds:schemaRefs>
    <ds:schemaRef ds:uri="63692c24-762f-4df0-a202-0acd12e0074f"/>
    <ds:schemaRef ds:uri="a1246150-1ea7-4ad4-9ccc-b87171e9041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18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Methods of Evaluating Students in Online Format</vt:lpstr>
      <vt:lpstr>Methods of Evaluating Students in Online Format</vt:lpstr>
      <vt:lpstr>Why is this Important Now? </vt:lpstr>
      <vt:lpstr>Alternative Evaluation Categories                   </vt:lpstr>
      <vt:lpstr>Low Stakes Quiz: Formative/Diagnostic Quizzing                      </vt:lpstr>
      <vt:lpstr>Writing: Journaling                      </vt:lpstr>
      <vt:lpstr>Writing: Zine                      </vt:lpstr>
      <vt:lpstr>Writing: Wikis/Collaborative Writing                     </vt:lpstr>
      <vt:lpstr>Wiki Tool in Blackboard</vt:lpstr>
      <vt:lpstr>Writing: Essay/Research Report                     </vt:lpstr>
      <vt:lpstr>Research/Critique: Literature Review                    </vt:lpstr>
      <vt:lpstr>Research/Critique: Article Critique                    </vt:lpstr>
      <vt:lpstr>Problem Solving/Equations: Case Study                    </vt:lpstr>
      <vt:lpstr>Problem Solving/Equations: Group Debugging                      </vt:lpstr>
      <vt:lpstr>Student Presentations: Presentations                    </vt:lpstr>
      <vt:lpstr>Live Synchronous Assessment Ideas</vt:lpstr>
      <vt:lpstr>Evaluation Q &amp; A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Blackboard for Beginners</dc:title>
  <dc:creator>Sarah R Rutland</dc:creator>
  <cp:revision>1</cp:revision>
  <dcterms:created xsi:type="dcterms:W3CDTF">2020-03-13T18:41:16Z</dcterms:created>
  <dcterms:modified xsi:type="dcterms:W3CDTF">2020-03-26T14:30:39Z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69F1B75B-176A-408C-8198-8BA4FC0EAF96</vt:lpwstr>
  </property>
  <property fmtid="{D5CDD505-2E9C-101B-9397-08002B2CF9AE}" pid="3" name="ArticulatePath">
    <vt:lpwstr>Communicating with Students in BB</vt:lpwstr>
  </property>
  <property fmtid="{D5CDD505-2E9C-101B-9397-08002B2CF9AE}" pid="4" name="ContentTypeId">
    <vt:lpwstr>0x010100A4DA63E6AE26A04B91C92E6451EF6A48</vt:lpwstr>
  </property>
</Properties>
</file>