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C1F58-2DC2-3942-9BA5-AA476213EDBF}" v="34" dt="2022-08-12T03:09:31.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4"/>
    <p:restoredTop sz="95735"/>
  </p:normalViewPr>
  <p:slideViewPr>
    <p:cSldViewPr snapToGrid="0" snapToObjects="1">
      <p:cViewPr>
        <p:scale>
          <a:sx n="60" d="100"/>
          <a:sy n="60" d="100"/>
        </p:scale>
        <p:origin x="1040" y="-1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0770A-D877-AA44-B7F7-827509D1D757}" type="datetimeFigureOut">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0770A-D877-AA44-B7F7-827509D1D757}" type="datetimeFigureOut">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8/15/22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dirty="0"/>
              <a:t>The Effects of Dual Trauma and Assortative Mating</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rtlCol="0">
            <a:spAutoFit/>
          </a:bodyPr>
          <a:lstStyle/>
          <a:p>
            <a:pPr algn="ctr"/>
            <a:r>
              <a:rPr lang="en-US" sz="4800" i="1" u="sng" dirty="0" err="1"/>
              <a:t>Slayton,Madison</a:t>
            </a:r>
            <a:r>
              <a:rPr lang="en-US" sz="4800" i="1" dirty="0"/>
              <a:t>; </a:t>
            </a:r>
            <a:r>
              <a:rPr lang="en-US" sz="4800" i="1" dirty="0" err="1"/>
              <a:t>Goncy</a:t>
            </a:r>
            <a:r>
              <a:rPr lang="en-US" sz="4800" i="1" dirty="0"/>
              <a:t>, Elizabeth, Ph.D.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rtlCol="0">
            <a:spAutoFit/>
          </a:bodyPr>
          <a:lstStyle/>
          <a:p>
            <a:pPr algn="ctr"/>
            <a:r>
              <a:rPr lang="en-US" sz="4800" dirty="0"/>
              <a:t>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1054100" y="7161083"/>
            <a:ext cx="15156463" cy="11172289"/>
          </a:xfrm>
          <a:prstGeom prst="rect">
            <a:avLst/>
          </a:prstGeom>
          <a:noFill/>
          <a:ln>
            <a:noFill/>
          </a:ln>
        </p:spPr>
        <p:txBody>
          <a:bodyPr wrap="square" rtlCol="0">
            <a:spAutoFit/>
          </a:bodyPr>
          <a:lstStyle/>
          <a:p>
            <a:r>
              <a:rPr lang="en-US" sz="3600" b="1" dirty="0">
                <a:latin typeface="Times New Roman" panose="02020603050405020304" pitchFamily="18" charset="0"/>
                <a:ea typeface="SimSun" panose="02010600030101010101" pitchFamily="2" charset="-122"/>
                <a:cs typeface="Times New Roman" panose="02020603050405020304" pitchFamily="18" charset="0"/>
              </a:rPr>
              <a:t>Abstract</a:t>
            </a:r>
            <a:r>
              <a:rPr lang="en-US" sz="3600" b="1" i="1" dirty="0">
                <a:latin typeface="Times New Roman" panose="02020603050405020304" pitchFamily="18" charset="0"/>
                <a:ea typeface="SimSun" panose="02010600030101010101" pitchFamily="2" charset="-122"/>
                <a:cs typeface="Times New Roman" panose="02020603050405020304" pitchFamily="18" charset="0"/>
              </a:rPr>
              <a:t> </a:t>
            </a:r>
          </a:p>
          <a:p>
            <a:pPr algn="just"/>
            <a:r>
              <a:rPr lang="en-US" sz="3600" dirty="0"/>
              <a:t> In the present study, we examined the concept of assortative mating, which means that people tend to find partners who are similar to themselves. Prior research has primarily focused on areas such as attraction and personality, with less evidence on couples who have experienced trauma . Further, less evidence is available about couples who have experienced trauma.  The first focus was to detect whether couples who have experienced similar levels of trauma gravitate towards each other using the concept of disordered familiarity and assortative mating. The second question examined whether individual personality traits were also similar, and whether these associations were also evident regarding relationship satisfaction.  In our study, 49 couples (N = 98 participants) ranging from ages 18-30 participated in an in-lab protocol. Several measures such as a Relationship Assessment Scale,  PTSD Checklist for DSM -5, and the International Personality Item Pool were used for further analyses to examine relationship satisfaction, trauma, and the Big Five personality within couples. Only within couple correlations were shown for openness on the big five personality scale (negatively correlated) and relationship satisfaction (positively correlated). The implications of this work suggest that as one partner reports more openness, the other reports less openness. However, for relationship satisfaction, each partner’s relationship satisfaction increased together.</a:t>
            </a:r>
          </a:p>
        </p:txBody>
      </p:sp>
      <p:sp>
        <p:nvSpPr>
          <p:cNvPr id="16" name="TextBox 15">
            <a:extLst>
              <a:ext uri="{FF2B5EF4-FFF2-40B4-BE49-F238E27FC236}">
                <a16:creationId xmlns:a16="http://schemas.microsoft.com/office/drawing/2014/main" id="{82174939-4951-9C48-92B0-C1D8B0EA47DF}"/>
              </a:ext>
            </a:extLst>
          </p:cNvPr>
          <p:cNvSpPr txBox="1"/>
          <p:nvPr/>
        </p:nvSpPr>
        <p:spPr>
          <a:xfrm>
            <a:off x="3256604" y="33446284"/>
            <a:ext cx="10115475" cy="523220"/>
          </a:xfrm>
          <a:prstGeom prst="rect">
            <a:avLst/>
          </a:prstGeom>
          <a:noFill/>
          <a:ln>
            <a:noFill/>
          </a:ln>
        </p:spPr>
        <p:txBody>
          <a:bodyPr wrap="square" rtlCol="0">
            <a:spAutoFit/>
          </a:bodyPr>
          <a:lstStyle/>
          <a:p>
            <a:r>
              <a:rPr lang="en-US" sz="2800" b="1" dirty="0"/>
              <a:t>Figure 2. Demographics of Participants (Gender and Race).</a:t>
            </a:r>
            <a:endParaRPr lang="en-US" sz="2800" dirty="0"/>
          </a:p>
        </p:txBody>
      </p:sp>
      <p:sp>
        <p:nvSpPr>
          <p:cNvPr id="45" name="TextBox 44">
            <a:extLst>
              <a:ext uri="{FF2B5EF4-FFF2-40B4-BE49-F238E27FC236}">
                <a16:creationId xmlns:a16="http://schemas.microsoft.com/office/drawing/2014/main" id="{1D697311-C344-E349-80C8-6FDB4DC7788F}"/>
              </a:ext>
            </a:extLst>
          </p:cNvPr>
          <p:cNvSpPr txBox="1"/>
          <p:nvPr/>
        </p:nvSpPr>
        <p:spPr>
          <a:xfrm>
            <a:off x="17632359" y="31046262"/>
            <a:ext cx="12112998" cy="1384995"/>
          </a:xfrm>
          <a:prstGeom prst="rect">
            <a:avLst/>
          </a:prstGeom>
          <a:noFill/>
          <a:ln>
            <a:noFill/>
          </a:ln>
        </p:spPr>
        <p:txBody>
          <a:bodyPr wrap="square" rtlCol="0">
            <a:spAutoFit/>
          </a:bodyPr>
          <a:lstStyle/>
          <a:p>
            <a:r>
              <a:rPr lang="en-US" sz="2800" b="1" dirty="0"/>
              <a:t>Figure 3. Correlations within couples for each variable of interest. </a:t>
            </a:r>
            <a:r>
              <a:rPr lang="en-US" sz="2800" dirty="0"/>
              <a:t>This table explains the relationship between PTSD total cluster scores, personality traits, and relationship satisfaction. * Indicates p &lt; .05, ** indicates p &lt; .01 </a:t>
            </a:r>
          </a:p>
        </p:txBody>
      </p:sp>
      <p:sp>
        <p:nvSpPr>
          <p:cNvPr id="49" name="TextBox 48">
            <a:extLst>
              <a:ext uri="{FF2B5EF4-FFF2-40B4-BE49-F238E27FC236}">
                <a16:creationId xmlns:a16="http://schemas.microsoft.com/office/drawing/2014/main" id="{DD0D4111-4B70-2344-AA73-021B5920CB27}"/>
              </a:ext>
            </a:extLst>
          </p:cNvPr>
          <p:cNvSpPr txBox="1"/>
          <p:nvPr/>
        </p:nvSpPr>
        <p:spPr>
          <a:xfrm>
            <a:off x="30859158" y="7178060"/>
            <a:ext cx="12161520" cy="20590252"/>
          </a:xfrm>
          <a:prstGeom prst="rect">
            <a:avLst/>
          </a:prstGeom>
          <a:noFill/>
          <a:ln>
            <a:noFill/>
          </a:ln>
        </p:spPr>
        <p:txBody>
          <a:bodyPr wrap="square" rtlCol="0">
            <a:spAutoFit/>
          </a:bodyPr>
          <a:lstStyle/>
          <a:p>
            <a:r>
              <a:rPr lang="en-US" sz="3600" b="1" dirty="0"/>
              <a:t>Summary</a:t>
            </a:r>
          </a:p>
          <a:p>
            <a:pPr marL="571500" indent="-571500">
              <a:buFont typeface="Wingdings" pitchFamily="2" charset="2"/>
              <a:buChar char="Ø"/>
            </a:pPr>
            <a:r>
              <a:rPr lang="en-US" sz="3600" dirty="0"/>
              <a:t>People who have similar levels of trauma may find themselves attracted to each other, and partially for qualities that stem from traumatic experience or expression.</a:t>
            </a:r>
          </a:p>
          <a:p>
            <a:r>
              <a:rPr lang="en-US" sz="3600" dirty="0"/>
              <a:t>          </a:t>
            </a:r>
          </a:p>
          <a:p>
            <a:pPr marL="571500" indent="-571500">
              <a:buFont typeface="Wingdings" pitchFamily="2" charset="2"/>
              <a:buChar char="Ø"/>
            </a:pPr>
            <a:r>
              <a:rPr lang="en-US" sz="3600" dirty="0"/>
              <a:t>Assortative mating is the concept that people tend to find partners who are similar to themselves.</a:t>
            </a:r>
          </a:p>
          <a:p>
            <a:endParaRPr lang="en-US" sz="3600" dirty="0"/>
          </a:p>
          <a:p>
            <a:pPr marL="571500" indent="-571500">
              <a:buFont typeface="Wingdings" pitchFamily="2" charset="2"/>
              <a:buChar char="Ø"/>
            </a:pPr>
            <a:r>
              <a:rPr lang="en-US" sz="3600" dirty="0"/>
              <a:t>Assortative mating may bring dual trauma couples  together through disordered familiarity, a phenomenon in which people seek out a disorderly nature that is familiar to them</a:t>
            </a:r>
            <a:endParaRPr lang="en-US" sz="3600" dirty="0">
              <a:highlight>
                <a:srgbClr val="FFFF00"/>
              </a:highlight>
            </a:endParaRPr>
          </a:p>
          <a:p>
            <a:endParaRPr lang="en-US" sz="3600" dirty="0"/>
          </a:p>
          <a:p>
            <a:endParaRPr lang="en-US" sz="3600" dirty="0"/>
          </a:p>
          <a:p>
            <a:endParaRPr lang="en-US" sz="3600" dirty="0"/>
          </a:p>
          <a:p>
            <a:r>
              <a:rPr lang="en-US" sz="3600" b="1" dirty="0"/>
              <a:t>Conclusions      </a:t>
            </a:r>
          </a:p>
          <a:p>
            <a:pPr marL="571500" indent="-571500">
              <a:buFont typeface="Wingdings" pitchFamily="2" charset="2"/>
              <a:buChar char="Ø"/>
            </a:pPr>
            <a:r>
              <a:rPr lang="en-US" sz="3600" dirty="0"/>
              <a:t>Openness, on the Big Five personality scale, resulted in a negative correlation between the couples. </a:t>
            </a:r>
          </a:p>
          <a:p>
            <a:pPr marL="571500" indent="-571500">
              <a:buFont typeface="Wingdings" pitchFamily="2" charset="2"/>
              <a:buChar char="Ø"/>
            </a:pPr>
            <a:endParaRPr lang="en-US" sz="3600" dirty="0"/>
          </a:p>
          <a:p>
            <a:pPr marL="1028700" lvl="1" indent="-571500">
              <a:buFont typeface="Wingdings" pitchFamily="2" charset="2"/>
              <a:buChar char="Ø"/>
            </a:pPr>
            <a:r>
              <a:rPr lang="en-US" sz="3600" dirty="0"/>
              <a:t>As one partner become more open, the other became less open</a:t>
            </a:r>
            <a:endParaRPr lang="en-US" sz="3600" dirty="0">
              <a:highlight>
                <a:srgbClr val="FFFF00"/>
              </a:highlight>
            </a:endParaRPr>
          </a:p>
          <a:p>
            <a:pPr marL="571500" indent="-571500">
              <a:buFont typeface="Wingdings" pitchFamily="2" charset="2"/>
              <a:buChar char="Ø"/>
            </a:pPr>
            <a:endParaRPr lang="en-US" sz="3600" dirty="0"/>
          </a:p>
          <a:p>
            <a:pPr marL="571500" indent="-571500">
              <a:buFont typeface="Wingdings" pitchFamily="2" charset="2"/>
              <a:buChar char="Ø"/>
            </a:pPr>
            <a:r>
              <a:rPr lang="en-US" sz="3600" dirty="0"/>
              <a:t>Relationship satisfaction was positively correlated. </a:t>
            </a:r>
          </a:p>
          <a:p>
            <a:pPr marL="1028700" lvl="1" indent="-571500">
              <a:buFont typeface="Wingdings" pitchFamily="2" charset="2"/>
              <a:buChar char="Ø"/>
            </a:pPr>
            <a:endParaRPr lang="en-US" sz="3600" dirty="0"/>
          </a:p>
          <a:p>
            <a:pPr marL="1028700" lvl="1" indent="-571500">
              <a:buFont typeface="Wingdings" pitchFamily="2" charset="2"/>
              <a:buChar char="Ø"/>
            </a:pPr>
            <a:r>
              <a:rPr lang="en-US" sz="3600" dirty="0"/>
              <a:t>As one partner was unsatisfied, the other partner mutually agreed, same as for when one partner was satisfied with their relationship.</a:t>
            </a:r>
          </a:p>
          <a:p>
            <a:endParaRPr lang="en-US" sz="3600" b="1" dirty="0"/>
          </a:p>
          <a:p>
            <a:endParaRPr lang="en-US" sz="3600" b="1" dirty="0"/>
          </a:p>
          <a:p>
            <a:r>
              <a:rPr lang="en-US" sz="3600" b="1" dirty="0"/>
              <a:t>Acknowledgements</a:t>
            </a:r>
          </a:p>
          <a:p>
            <a:pPr marL="571500" indent="-571500">
              <a:buFont typeface="Wingdings" pitchFamily="2" charset="2"/>
              <a:buChar char="Ø"/>
            </a:pPr>
            <a:r>
              <a:rPr lang="en-US" sz="3600" dirty="0"/>
              <a:t>Dr. Elizabeth </a:t>
            </a:r>
            <a:r>
              <a:rPr lang="en-US" sz="3600" dirty="0" err="1"/>
              <a:t>Goncy</a:t>
            </a:r>
            <a:r>
              <a:rPr lang="en-US" sz="3600" dirty="0"/>
              <a:t> </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Dr. Reyes-Rodriguez </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Sydni Davila</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Funding: McNair Scholars Program </a:t>
            </a:r>
          </a:p>
          <a:p>
            <a:r>
              <a:rPr lang="en-US" sz="3600" dirty="0"/>
              <a:t> </a:t>
            </a:r>
          </a:p>
        </p:txBody>
      </p:sp>
      <p:graphicFrame>
        <p:nvGraphicFramePr>
          <p:cNvPr id="14" name="Table 13">
            <a:extLst>
              <a:ext uri="{FF2B5EF4-FFF2-40B4-BE49-F238E27FC236}">
                <a16:creationId xmlns:a16="http://schemas.microsoft.com/office/drawing/2014/main" id="{11F20F64-7721-EFF3-A130-880A6AC6F5F7}"/>
              </a:ext>
            </a:extLst>
          </p:cNvPr>
          <p:cNvGraphicFramePr>
            <a:graphicFrameLocks noGrp="1"/>
          </p:cNvGraphicFramePr>
          <p:nvPr>
            <p:extLst>
              <p:ext uri="{D42A27DB-BD31-4B8C-83A1-F6EECF244321}">
                <p14:modId xmlns:p14="http://schemas.microsoft.com/office/powerpoint/2010/main" val="2215373795"/>
              </p:ext>
            </p:extLst>
          </p:nvPr>
        </p:nvGraphicFramePr>
        <p:xfrm>
          <a:off x="17632359" y="21399194"/>
          <a:ext cx="12112998" cy="9511411"/>
        </p:xfrm>
        <a:graphic>
          <a:graphicData uri="http://schemas.openxmlformats.org/drawingml/2006/table">
            <a:tbl>
              <a:tblPr firstRow="1" firstCol="1" bandRow="1">
                <a:tableStyleId>{7E9639D4-E3E2-4D34-9284-5A2195B3D0D7}</a:tableStyleId>
              </a:tblPr>
              <a:tblGrid>
                <a:gridCol w="6887091">
                  <a:extLst>
                    <a:ext uri="{9D8B030D-6E8A-4147-A177-3AD203B41FA5}">
                      <a16:colId xmlns:a16="http://schemas.microsoft.com/office/drawing/2014/main" val="613568854"/>
                    </a:ext>
                  </a:extLst>
                </a:gridCol>
                <a:gridCol w="3567238">
                  <a:extLst>
                    <a:ext uri="{9D8B030D-6E8A-4147-A177-3AD203B41FA5}">
                      <a16:colId xmlns:a16="http://schemas.microsoft.com/office/drawing/2014/main" val="1137270780"/>
                    </a:ext>
                  </a:extLst>
                </a:gridCol>
                <a:gridCol w="1658669">
                  <a:extLst>
                    <a:ext uri="{9D8B030D-6E8A-4147-A177-3AD203B41FA5}">
                      <a16:colId xmlns:a16="http://schemas.microsoft.com/office/drawing/2014/main" val="1126852407"/>
                    </a:ext>
                  </a:extLst>
                </a:gridCol>
              </a:tblGrid>
              <a:tr h="634036">
                <a:tc>
                  <a:txBody>
                    <a:bodyPr/>
                    <a:lstStyle/>
                    <a:p>
                      <a:pPr marL="0" marR="0" indent="0" algn="r" fontAlgn="base">
                        <a:lnSpc>
                          <a:spcPct val="200000"/>
                        </a:lnSpc>
                        <a:spcBef>
                          <a:spcPts val="0"/>
                        </a:spcBef>
                        <a:spcAft>
                          <a:spcPts val="0"/>
                        </a:spcAft>
                      </a:pPr>
                      <a:r>
                        <a:rPr lang="en-US" sz="2800" kern="0" dirty="0">
                          <a:effectLst/>
                        </a:rPr>
                        <a:t>Construct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r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p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64156"/>
                  </a:ext>
                </a:extLst>
              </a:tr>
              <a:tr h="634036">
                <a:tc>
                  <a:txBody>
                    <a:bodyPr/>
                    <a:lstStyle/>
                    <a:p>
                      <a:pPr marL="0" marR="0" indent="0" algn="r" fontAlgn="base">
                        <a:lnSpc>
                          <a:spcPct val="200000"/>
                        </a:lnSpc>
                        <a:spcBef>
                          <a:spcPts val="0"/>
                        </a:spcBef>
                        <a:spcAft>
                          <a:spcPts val="0"/>
                        </a:spcAft>
                      </a:pPr>
                      <a:r>
                        <a:rPr lang="en-US" sz="2800" kern="0" dirty="0">
                          <a:effectLst/>
                        </a:rPr>
                        <a:t>PTSD total scores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.16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.33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536247"/>
                  </a:ext>
                </a:extLst>
              </a:tr>
              <a:tr h="634036">
                <a:tc>
                  <a:txBody>
                    <a:bodyPr/>
                    <a:lstStyle/>
                    <a:p>
                      <a:pPr marL="0" marR="0" indent="0" algn="r" fontAlgn="base">
                        <a:lnSpc>
                          <a:spcPct val="200000"/>
                        </a:lnSpc>
                        <a:spcBef>
                          <a:spcPts val="0"/>
                        </a:spcBef>
                        <a:spcAft>
                          <a:spcPts val="0"/>
                        </a:spcAft>
                      </a:pPr>
                      <a:r>
                        <a:rPr lang="en-US" sz="2800" b="0" kern="0" dirty="0">
                          <a:effectLst/>
                        </a:rPr>
                        <a:t>Cluster B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fontAlgn="base">
                        <a:lnSpc>
                          <a:spcPct val="200000"/>
                        </a:lnSpc>
                        <a:spcBef>
                          <a:spcPts val="0"/>
                        </a:spcBef>
                        <a:spcAft>
                          <a:spcPts val="0"/>
                        </a:spcAft>
                      </a:pPr>
                      <a:r>
                        <a:rPr lang="en-US" sz="2800" kern="0" dirty="0">
                          <a:effectLst/>
                        </a:rPr>
                        <a:t>.20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.21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3763"/>
                  </a:ext>
                </a:extLst>
              </a:tr>
              <a:tr h="695782">
                <a:tc>
                  <a:txBody>
                    <a:bodyPr/>
                    <a:lstStyle/>
                    <a:p>
                      <a:pPr marL="0" marR="0" indent="0" algn="r">
                        <a:lnSpc>
                          <a:spcPct val="200000"/>
                        </a:lnSpc>
                        <a:spcBef>
                          <a:spcPts val="0"/>
                        </a:spcBef>
                        <a:spcAft>
                          <a:spcPts val="0"/>
                        </a:spcAft>
                      </a:pPr>
                      <a:r>
                        <a:rPr lang="en-US" sz="2800" b="0" kern="0" dirty="0">
                          <a:effectLst/>
                        </a:rPr>
                        <a:t>Cluster C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indent="0" algn="ctr" fontAlgn="base">
                        <a:lnSpc>
                          <a:spcPct val="200000"/>
                        </a:lnSpc>
                        <a:spcBef>
                          <a:spcPts val="0"/>
                        </a:spcBef>
                        <a:spcAft>
                          <a:spcPts val="0"/>
                        </a:spcAft>
                      </a:pPr>
                      <a:r>
                        <a:rPr lang="en-US" sz="2800" kern="0" dirty="0">
                          <a:effectLst/>
                        </a:rPr>
                        <a:t>-.05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.77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255869"/>
                  </a:ext>
                </a:extLst>
              </a:tr>
              <a:tr h="634036">
                <a:tc>
                  <a:txBody>
                    <a:bodyPr/>
                    <a:lstStyle/>
                    <a:p>
                      <a:pPr marL="0" marR="0" indent="0" algn="r">
                        <a:lnSpc>
                          <a:spcPct val="200000"/>
                        </a:lnSpc>
                        <a:spcBef>
                          <a:spcPts val="0"/>
                        </a:spcBef>
                        <a:spcAft>
                          <a:spcPts val="0"/>
                        </a:spcAft>
                      </a:pPr>
                      <a:r>
                        <a:rPr lang="en-US" sz="2800" b="0" kern="0" dirty="0">
                          <a:effectLst/>
                        </a:rPr>
                        <a:t>Cluster D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indent="0" algn="ctr" fontAlgn="base">
                        <a:lnSpc>
                          <a:spcPct val="200000"/>
                        </a:lnSpc>
                        <a:spcBef>
                          <a:spcPts val="0"/>
                        </a:spcBef>
                        <a:spcAft>
                          <a:spcPts val="0"/>
                        </a:spcAft>
                      </a:pPr>
                      <a:r>
                        <a:rPr lang="en-US" sz="2800" kern="0" dirty="0">
                          <a:effectLst/>
                        </a:rPr>
                        <a:t>.19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.26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9561286"/>
                  </a:ext>
                </a:extLst>
              </a:tr>
              <a:tr h="634036">
                <a:tc>
                  <a:txBody>
                    <a:bodyPr/>
                    <a:lstStyle/>
                    <a:p>
                      <a:pPr marL="0" marR="0" indent="0" algn="r" fontAlgn="base">
                        <a:lnSpc>
                          <a:spcPct val="200000"/>
                        </a:lnSpc>
                        <a:spcBef>
                          <a:spcPts val="0"/>
                        </a:spcBef>
                        <a:spcAft>
                          <a:spcPts val="0"/>
                        </a:spcAft>
                      </a:pPr>
                      <a:r>
                        <a:rPr lang="en-US" sz="2800" b="0" kern="0" dirty="0">
                          <a:effectLst/>
                        </a:rPr>
                        <a:t>Cluster E</a:t>
                      </a:r>
                      <a:r>
                        <a:rPr lang="en-US" sz="2800" kern="0" dirty="0">
                          <a:effectLst/>
                        </a:rPr>
                        <a:t>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.14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.39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033835"/>
                  </a:ext>
                </a:extLst>
              </a:tr>
              <a:tr h="634036">
                <a:tc>
                  <a:txBody>
                    <a:bodyPr/>
                    <a:lstStyle/>
                    <a:p>
                      <a:pPr marL="0" marR="0" indent="0" algn="r" fontAlgn="base">
                        <a:lnSpc>
                          <a:spcPct val="200000"/>
                        </a:lnSpc>
                        <a:spcBef>
                          <a:spcPts val="0"/>
                        </a:spcBef>
                        <a:spcAft>
                          <a:spcPts val="0"/>
                        </a:spcAft>
                      </a:pPr>
                      <a:r>
                        <a:rPr lang="en-US" sz="2800" kern="0" dirty="0">
                          <a:effectLst/>
                        </a:rPr>
                        <a:t>Personality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649487"/>
                  </a:ext>
                </a:extLst>
              </a:tr>
              <a:tr h="695782">
                <a:tc>
                  <a:txBody>
                    <a:bodyPr/>
                    <a:lstStyle/>
                    <a:p>
                      <a:pPr marL="0" marR="0" indent="0" algn="r">
                        <a:lnSpc>
                          <a:spcPct val="200000"/>
                        </a:lnSpc>
                        <a:spcBef>
                          <a:spcPts val="0"/>
                        </a:spcBef>
                        <a:spcAft>
                          <a:spcPts val="0"/>
                        </a:spcAft>
                      </a:pPr>
                      <a:r>
                        <a:rPr lang="en-US" sz="2800" b="0" kern="0" dirty="0">
                          <a:effectLst/>
                        </a:rPr>
                        <a:t> Agreeableness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fontAlgn="base">
                        <a:lnSpc>
                          <a:spcPct val="200000"/>
                        </a:lnSpc>
                        <a:spcBef>
                          <a:spcPts val="0"/>
                        </a:spcBef>
                        <a:spcAft>
                          <a:spcPts val="0"/>
                        </a:spcAft>
                      </a:pPr>
                      <a:r>
                        <a:rPr lang="en-US" sz="2800" kern="0" dirty="0">
                          <a:effectLst/>
                        </a:rPr>
                        <a:t>-.01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.94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343842"/>
                  </a:ext>
                </a:extLst>
              </a:tr>
              <a:tr h="634036">
                <a:tc>
                  <a:txBody>
                    <a:bodyPr/>
                    <a:lstStyle/>
                    <a:p>
                      <a:pPr marL="0" marR="0" indent="0" algn="r">
                        <a:lnSpc>
                          <a:spcPct val="200000"/>
                        </a:lnSpc>
                        <a:spcBef>
                          <a:spcPts val="0"/>
                        </a:spcBef>
                        <a:spcAft>
                          <a:spcPts val="0"/>
                        </a:spcAft>
                      </a:pPr>
                      <a:r>
                        <a:rPr lang="en-US" sz="2800" b="0" kern="0" dirty="0">
                          <a:effectLst/>
                        </a:rPr>
                        <a:t> Extraversion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indent="0" algn="ctr" fontAlgn="base">
                        <a:lnSpc>
                          <a:spcPct val="200000"/>
                        </a:lnSpc>
                        <a:spcBef>
                          <a:spcPts val="0"/>
                        </a:spcBef>
                        <a:spcAft>
                          <a:spcPts val="0"/>
                        </a:spcAft>
                      </a:pPr>
                      <a:r>
                        <a:rPr lang="en-US" sz="2800" kern="0" dirty="0">
                          <a:effectLst/>
                        </a:rPr>
                        <a:t>.08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.63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458430"/>
                  </a:ext>
                </a:extLst>
              </a:tr>
              <a:tr h="695782">
                <a:tc>
                  <a:txBody>
                    <a:bodyPr/>
                    <a:lstStyle/>
                    <a:p>
                      <a:pPr marL="0" marR="0" indent="0" algn="r">
                        <a:lnSpc>
                          <a:spcPct val="200000"/>
                        </a:lnSpc>
                        <a:spcBef>
                          <a:spcPts val="0"/>
                        </a:spcBef>
                        <a:spcAft>
                          <a:spcPts val="0"/>
                        </a:spcAft>
                      </a:pPr>
                      <a:r>
                        <a:rPr lang="en-US" sz="2800" b="0" kern="0" dirty="0">
                          <a:effectLst/>
                        </a:rPr>
                        <a:t> Neuroticism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indent="0" algn="ctr" fontAlgn="base">
                        <a:lnSpc>
                          <a:spcPct val="200000"/>
                        </a:lnSpc>
                        <a:spcBef>
                          <a:spcPts val="0"/>
                        </a:spcBef>
                        <a:spcAft>
                          <a:spcPts val="0"/>
                        </a:spcAft>
                      </a:pPr>
                      <a:r>
                        <a:rPr lang="en-US" sz="2800" kern="0" dirty="0">
                          <a:effectLst/>
                        </a:rPr>
                        <a:t>-.13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.42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805643"/>
                  </a:ext>
                </a:extLst>
              </a:tr>
              <a:tr h="695782">
                <a:tc>
                  <a:txBody>
                    <a:bodyPr/>
                    <a:lstStyle/>
                    <a:p>
                      <a:pPr marL="0" marR="0" indent="0" algn="r">
                        <a:lnSpc>
                          <a:spcPct val="200000"/>
                        </a:lnSpc>
                        <a:spcBef>
                          <a:spcPts val="0"/>
                        </a:spcBef>
                        <a:spcAft>
                          <a:spcPts val="0"/>
                        </a:spcAft>
                      </a:pPr>
                      <a:r>
                        <a:rPr lang="en-US" sz="2800" b="0" kern="0" dirty="0">
                          <a:effectLst/>
                        </a:rPr>
                        <a:t> Openness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indent="0" algn="ctr" fontAlgn="base">
                        <a:lnSpc>
                          <a:spcPct val="200000"/>
                        </a:lnSpc>
                        <a:spcBef>
                          <a:spcPts val="0"/>
                        </a:spcBef>
                        <a:spcAft>
                          <a:spcPts val="0"/>
                        </a:spcAft>
                      </a:pPr>
                      <a:r>
                        <a:rPr lang="en-US" sz="2800" kern="0" dirty="0">
                          <a:effectLst/>
                        </a:rPr>
                        <a:t>-.36*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.02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187319"/>
                  </a:ext>
                </a:extLst>
              </a:tr>
              <a:tr h="634036">
                <a:tc>
                  <a:txBody>
                    <a:bodyPr/>
                    <a:lstStyle/>
                    <a:p>
                      <a:pPr marL="0" marR="0" indent="0" algn="r">
                        <a:lnSpc>
                          <a:spcPct val="200000"/>
                        </a:lnSpc>
                        <a:spcBef>
                          <a:spcPts val="0"/>
                        </a:spcBef>
                        <a:spcAft>
                          <a:spcPts val="0"/>
                        </a:spcAft>
                      </a:pPr>
                      <a:r>
                        <a:rPr lang="en-US" sz="2800" b="0" kern="0" dirty="0">
                          <a:effectLst/>
                        </a:rPr>
                        <a:t> Conscientiousness </a:t>
                      </a:r>
                      <a:endParaRPr lang="en-US" sz="2800" b="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.06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a:effectLst/>
                        </a:rPr>
                        <a:t>.72 </a:t>
                      </a:r>
                      <a:endParaRPr lang="en-US" sz="28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55849"/>
                  </a:ext>
                </a:extLst>
              </a:tr>
              <a:tr h="634036">
                <a:tc>
                  <a:txBody>
                    <a:bodyPr/>
                    <a:lstStyle/>
                    <a:p>
                      <a:pPr marL="0" marR="0" indent="0" algn="r" fontAlgn="base">
                        <a:lnSpc>
                          <a:spcPct val="200000"/>
                        </a:lnSpc>
                        <a:spcBef>
                          <a:spcPts val="0"/>
                        </a:spcBef>
                        <a:spcAft>
                          <a:spcPts val="0"/>
                        </a:spcAft>
                      </a:pPr>
                      <a:r>
                        <a:rPr lang="en-US" sz="2800" kern="0" dirty="0">
                          <a:effectLst/>
                        </a:rPr>
                        <a:t>Relationship Satisfaction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.49**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a:lnSpc>
                          <a:spcPct val="200000"/>
                        </a:lnSpc>
                        <a:spcBef>
                          <a:spcPts val="0"/>
                        </a:spcBef>
                        <a:spcAft>
                          <a:spcPts val="0"/>
                        </a:spcAft>
                      </a:pPr>
                      <a:r>
                        <a:rPr lang="en-US" sz="2800" kern="0" dirty="0">
                          <a:effectLst/>
                        </a:rPr>
                        <a:t>&lt;.01 </a:t>
                      </a:r>
                      <a:endParaRPr lang="en-US" sz="2800" kern="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011463"/>
                  </a:ext>
                </a:extLst>
              </a:tr>
            </a:tbl>
          </a:graphicData>
        </a:graphic>
      </p:graphicFrame>
      <p:graphicFrame>
        <p:nvGraphicFramePr>
          <p:cNvPr id="5" name="Table 4">
            <a:extLst>
              <a:ext uri="{FF2B5EF4-FFF2-40B4-BE49-F238E27FC236}">
                <a16:creationId xmlns:a16="http://schemas.microsoft.com/office/drawing/2014/main" id="{3B6CF8F2-BC75-5251-39C6-B71DA55868CC}"/>
              </a:ext>
            </a:extLst>
          </p:cNvPr>
          <p:cNvGraphicFramePr>
            <a:graphicFrameLocks noGrp="1"/>
          </p:cNvGraphicFramePr>
          <p:nvPr>
            <p:extLst>
              <p:ext uri="{D42A27DB-BD31-4B8C-83A1-F6EECF244321}">
                <p14:modId xmlns:p14="http://schemas.microsoft.com/office/powerpoint/2010/main" val="335162423"/>
              </p:ext>
            </p:extLst>
          </p:nvPr>
        </p:nvGraphicFramePr>
        <p:xfrm>
          <a:off x="3239183" y="24305435"/>
          <a:ext cx="10105811" cy="9060813"/>
        </p:xfrm>
        <a:graphic>
          <a:graphicData uri="http://schemas.openxmlformats.org/drawingml/2006/table">
            <a:tbl>
              <a:tblPr firstRow="1" firstCol="1" bandRow="1">
                <a:tableStyleId>{7E9639D4-E3E2-4D34-9284-5A2195B3D0D7}</a:tableStyleId>
              </a:tblPr>
              <a:tblGrid>
                <a:gridCol w="4365165">
                  <a:extLst>
                    <a:ext uri="{9D8B030D-6E8A-4147-A177-3AD203B41FA5}">
                      <a16:colId xmlns:a16="http://schemas.microsoft.com/office/drawing/2014/main" val="420868932"/>
                    </a:ext>
                  </a:extLst>
                </a:gridCol>
                <a:gridCol w="2773699">
                  <a:extLst>
                    <a:ext uri="{9D8B030D-6E8A-4147-A177-3AD203B41FA5}">
                      <a16:colId xmlns:a16="http://schemas.microsoft.com/office/drawing/2014/main" val="3889863945"/>
                    </a:ext>
                  </a:extLst>
                </a:gridCol>
                <a:gridCol w="2966947">
                  <a:extLst>
                    <a:ext uri="{9D8B030D-6E8A-4147-A177-3AD203B41FA5}">
                      <a16:colId xmlns:a16="http://schemas.microsoft.com/office/drawing/2014/main" val="2011216278"/>
                    </a:ext>
                  </a:extLst>
                </a:gridCol>
              </a:tblGrid>
              <a:tr h="814987">
                <a:tc>
                  <a:txBody>
                    <a:bodyPr/>
                    <a:lstStyle/>
                    <a:p>
                      <a:pPr algn="r" fontAlgn="b"/>
                      <a:r>
                        <a:rPr lang="en-US" sz="2800" u="none" strike="noStrike" dirty="0">
                          <a:effectLst/>
                        </a:rPr>
                        <a:t>Construct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Frequency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Percentage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799509"/>
                  </a:ext>
                </a:extLst>
              </a:tr>
              <a:tr h="814987">
                <a:tc>
                  <a:txBody>
                    <a:bodyPr/>
                    <a:lstStyle/>
                    <a:p>
                      <a:pPr algn="r" fontAlgn="b"/>
                      <a:r>
                        <a:rPr lang="en-US" sz="2800" b="1" u="none" strike="noStrike" dirty="0">
                          <a:effectLst/>
                        </a:rPr>
                        <a:t>Gender</a:t>
                      </a:r>
                      <a:r>
                        <a:rPr lang="en-US" sz="2800" b="0" u="none" strike="noStrike" dirty="0">
                          <a:effectLs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u="none" strike="noStrike" dirty="0">
                          <a:effectLst/>
                        </a:rPr>
                        <a:t> </a:t>
                      </a:r>
                    </a:p>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3600" u="none" strike="noStrike" dirty="0">
                          <a:effectLst/>
                        </a:rPr>
                        <a:t> </a:t>
                      </a:r>
                      <a:endParaRPr lang="en-US" sz="3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24043"/>
                  </a:ext>
                </a:extLst>
              </a:tr>
              <a:tr h="814987">
                <a:tc>
                  <a:txBody>
                    <a:bodyPr/>
                    <a:lstStyle/>
                    <a:p>
                      <a:pPr algn="r" fontAlgn="b"/>
                      <a:r>
                        <a:rPr lang="en-US" sz="2800" b="0" u="none" strike="noStrike" dirty="0">
                          <a:effectLst/>
                        </a:rPr>
                        <a:t>Male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36 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40 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8772244"/>
                  </a:ext>
                </a:extLst>
              </a:tr>
              <a:tr h="814987">
                <a:tc>
                  <a:txBody>
                    <a:bodyPr/>
                    <a:lstStyle/>
                    <a:p>
                      <a:pPr algn="r" fontAlgn="b"/>
                      <a:r>
                        <a:rPr lang="en-US" sz="2800" b="0" u="none" strike="noStrike" dirty="0">
                          <a:effectLst/>
                        </a:rPr>
                        <a:t>Female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54 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60 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011245"/>
                  </a:ext>
                </a:extLst>
              </a:tr>
              <a:tr h="814987">
                <a:tc>
                  <a:txBody>
                    <a:bodyPr/>
                    <a:lstStyle/>
                    <a:p>
                      <a:pPr algn="r" fontAlgn="b"/>
                      <a:r>
                        <a:rPr lang="en-US" sz="2800" b="1" u="none" strike="noStrike" dirty="0">
                          <a:effectLst/>
                        </a:rPr>
                        <a:t>Race</a:t>
                      </a:r>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u="none" strike="noStrike" dirty="0">
                          <a:effectLst/>
                        </a:rPr>
                        <a:t> </a:t>
                      </a:r>
                    </a:p>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3600" u="none" strike="noStrike" dirty="0">
                          <a:effectLst/>
                        </a:rPr>
                        <a:t> </a:t>
                      </a:r>
                      <a:endParaRPr lang="en-US" sz="3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031756"/>
                  </a:ext>
                </a:extLst>
              </a:tr>
              <a:tr h="814987">
                <a:tc>
                  <a:txBody>
                    <a:bodyPr/>
                    <a:lstStyle/>
                    <a:p>
                      <a:pPr algn="r" fontAlgn="b"/>
                      <a:r>
                        <a:rPr lang="en-US" sz="2800" b="0" u="none" strike="noStrike">
                          <a:effectLst/>
                        </a:rPr>
                        <a:t>White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55 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61 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652136"/>
                  </a:ext>
                </a:extLst>
              </a:tr>
              <a:tr h="814987">
                <a:tc>
                  <a:txBody>
                    <a:bodyPr/>
                    <a:lstStyle/>
                    <a:p>
                      <a:pPr algn="r" fontAlgn="b"/>
                      <a:r>
                        <a:rPr lang="en-US" sz="2800" b="0" u="none" strike="noStrike">
                          <a:effectLst/>
                        </a:rPr>
                        <a:t>Biracial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7 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8 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41150"/>
                  </a:ext>
                </a:extLst>
              </a:tr>
              <a:tr h="814987">
                <a:tc>
                  <a:txBody>
                    <a:bodyPr/>
                    <a:lstStyle/>
                    <a:p>
                      <a:pPr algn="r" fontAlgn="b"/>
                      <a:r>
                        <a:rPr lang="en-US" sz="2800" b="0" u="none" strike="noStrike">
                          <a:effectLst/>
                        </a:rPr>
                        <a:t>Black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453990"/>
                  </a:ext>
                </a:extLst>
              </a:tr>
              <a:tr h="814987">
                <a:tc>
                  <a:txBody>
                    <a:bodyPr/>
                    <a:lstStyle/>
                    <a:p>
                      <a:pPr algn="r" fontAlgn="b"/>
                      <a:r>
                        <a:rPr lang="en-US" sz="2800" b="0" u="none" strike="noStrike">
                          <a:effectLst/>
                        </a:rPr>
                        <a:t>Asian American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889290"/>
                  </a:ext>
                </a:extLst>
              </a:tr>
              <a:tr h="814987">
                <a:tc>
                  <a:txBody>
                    <a:bodyPr/>
                    <a:lstStyle/>
                    <a:p>
                      <a:pPr algn="r" fontAlgn="b"/>
                      <a:r>
                        <a:rPr lang="en-US" sz="2800" b="0" u="none" strike="noStrike">
                          <a:effectLst/>
                        </a:rPr>
                        <a:t>Latinx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rPr>
                        <a:t>11 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12 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96221"/>
                  </a:ext>
                </a:extLst>
              </a:tr>
              <a:tr h="814987">
                <a:tc>
                  <a:txBody>
                    <a:bodyPr/>
                    <a:lstStyle/>
                    <a:p>
                      <a:pPr algn="r" fontAlgn="b"/>
                      <a:r>
                        <a:rPr lang="en-US" sz="2800" b="0" u="none" strike="noStrike" dirty="0">
                          <a:effectLst/>
                        </a:rPr>
                        <a:t>Middle East Asian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rPr>
                        <a:t>3 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3604467"/>
                  </a:ext>
                </a:extLst>
              </a:tr>
            </a:tbl>
          </a:graphicData>
        </a:graphic>
      </p:graphicFrame>
      <p:graphicFrame>
        <p:nvGraphicFramePr>
          <p:cNvPr id="6" name="Table 5">
            <a:extLst>
              <a:ext uri="{FF2B5EF4-FFF2-40B4-BE49-F238E27FC236}">
                <a16:creationId xmlns:a16="http://schemas.microsoft.com/office/drawing/2014/main" id="{55374559-1B46-EFDE-D0CF-F31C3A7B24A9}"/>
              </a:ext>
            </a:extLst>
          </p:cNvPr>
          <p:cNvGraphicFramePr>
            <a:graphicFrameLocks noGrp="1"/>
          </p:cNvGraphicFramePr>
          <p:nvPr>
            <p:extLst>
              <p:ext uri="{D42A27DB-BD31-4B8C-83A1-F6EECF244321}">
                <p14:modId xmlns:p14="http://schemas.microsoft.com/office/powerpoint/2010/main" val="3651027848"/>
              </p:ext>
            </p:extLst>
          </p:nvPr>
        </p:nvGraphicFramePr>
        <p:xfrm>
          <a:off x="17632360" y="7178060"/>
          <a:ext cx="12112997" cy="13039725"/>
        </p:xfrm>
        <a:graphic>
          <a:graphicData uri="http://schemas.openxmlformats.org/drawingml/2006/table">
            <a:tbl>
              <a:tblPr firstRow="1" firstCol="1" bandRow="1">
                <a:tableStyleId>{7E9639D4-E3E2-4D34-9284-5A2195B3D0D7}</a:tableStyleId>
              </a:tblPr>
              <a:tblGrid>
                <a:gridCol w="6516416">
                  <a:extLst>
                    <a:ext uri="{9D8B030D-6E8A-4147-A177-3AD203B41FA5}">
                      <a16:colId xmlns:a16="http://schemas.microsoft.com/office/drawing/2014/main" val="2057669508"/>
                    </a:ext>
                  </a:extLst>
                </a:gridCol>
                <a:gridCol w="2704090">
                  <a:extLst>
                    <a:ext uri="{9D8B030D-6E8A-4147-A177-3AD203B41FA5}">
                      <a16:colId xmlns:a16="http://schemas.microsoft.com/office/drawing/2014/main" val="2483467928"/>
                    </a:ext>
                  </a:extLst>
                </a:gridCol>
                <a:gridCol w="2892491">
                  <a:extLst>
                    <a:ext uri="{9D8B030D-6E8A-4147-A177-3AD203B41FA5}">
                      <a16:colId xmlns:a16="http://schemas.microsoft.com/office/drawing/2014/main" val="102576525"/>
                    </a:ext>
                  </a:extLst>
                </a:gridCol>
              </a:tblGrid>
              <a:tr h="203200">
                <a:tc>
                  <a:txBody>
                    <a:bodyPr/>
                    <a:lstStyle/>
                    <a:p>
                      <a:pPr algn="r" fontAlgn="b"/>
                      <a:r>
                        <a:rPr lang="en-US" sz="2800" u="none" strike="noStrike" dirty="0">
                          <a:effectLst/>
                        </a:rPr>
                        <a:t>Construct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Frequency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Percentage </a:t>
                      </a:r>
                      <a:endParaRPr lang="en-US" sz="2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922406"/>
                  </a:ext>
                </a:extLst>
              </a:tr>
              <a:tr h="203200">
                <a:tc>
                  <a:txBody>
                    <a:bodyPr/>
                    <a:lstStyle/>
                    <a:p>
                      <a:pPr algn="r" fontAlgn="b"/>
                      <a:r>
                        <a:rPr lang="en-US" sz="2800" b="0" u="none" strike="noStrike" dirty="0">
                          <a:effectLst/>
                        </a:rPr>
                        <a:t>Currently enrolled in college; full time or part time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b="0" u="none" strike="noStrike" dirty="0">
                          <a:effectLst/>
                        </a:rPr>
                        <a:t> </a:t>
                      </a:r>
                    </a:p>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267178"/>
                  </a:ext>
                </a:extLst>
              </a:tr>
              <a:tr h="203200">
                <a:tc>
                  <a:txBody>
                    <a:bodyPr/>
                    <a:lstStyle/>
                    <a:p>
                      <a:pPr algn="r" fontAlgn="b"/>
                      <a:r>
                        <a:rPr lang="en-US" sz="2800" b="0" u="none" strike="noStrike" dirty="0">
                          <a:effectLst/>
                        </a:rPr>
                        <a:t>     Not Enrolled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10 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11 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58401"/>
                  </a:ext>
                </a:extLst>
              </a:tr>
              <a:tr h="203200">
                <a:tc>
                  <a:txBody>
                    <a:bodyPr/>
                    <a:lstStyle/>
                    <a:p>
                      <a:pPr algn="r" fontAlgn="b"/>
                      <a:r>
                        <a:rPr lang="en-US" sz="2800" b="0" u="none" strike="noStrike" dirty="0">
                          <a:effectLst/>
                        </a:rPr>
                        <a:t>     Enrolled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80 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89 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6196499"/>
                  </a:ext>
                </a:extLst>
              </a:tr>
              <a:tr h="203200">
                <a:tc>
                  <a:txBody>
                    <a:bodyPr/>
                    <a:lstStyle/>
                    <a:p>
                      <a:pPr algn="r" fontAlgn="b"/>
                      <a:r>
                        <a:rPr lang="en-US" sz="2800" b="0" u="none" strike="noStrike" dirty="0">
                          <a:effectLst/>
                        </a:rPr>
                        <a:t>Level of Education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b="0" u="none" strike="noStrike" dirty="0">
                          <a:effectLst/>
                        </a:rPr>
                        <a:t> </a:t>
                      </a:r>
                    </a:p>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5358572"/>
                  </a:ext>
                </a:extLst>
              </a:tr>
              <a:tr h="203200">
                <a:tc>
                  <a:txBody>
                    <a:bodyPr/>
                    <a:lstStyle/>
                    <a:p>
                      <a:pPr algn="r" fontAlgn="b"/>
                      <a:r>
                        <a:rPr lang="en-US" sz="2800" b="0" u="none" strike="noStrike" dirty="0">
                          <a:effectLst/>
                        </a:rPr>
                        <a:t>    Less than High School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3 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507449"/>
                  </a:ext>
                </a:extLst>
              </a:tr>
              <a:tr h="203200">
                <a:tc>
                  <a:txBody>
                    <a:bodyPr/>
                    <a:lstStyle/>
                    <a:p>
                      <a:pPr algn="r" fontAlgn="b"/>
                      <a:r>
                        <a:rPr lang="en-US" sz="2800" b="0" u="none" strike="noStrike" dirty="0">
                          <a:effectLst/>
                        </a:rPr>
                        <a:t>    Diploma or GED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25 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28 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985759"/>
                  </a:ext>
                </a:extLst>
              </a:tr>
              <a:tr h="203200">
                <a:tc>
                  <a:txBody>
                    <a:bodyPr/>
                    <a:lstStyle/>
                    <a:p>
                      <a:pPr algn="r" fontAlgn="b"/>
                      <a:r>
                        <a:rPr lang="en-US" sz="2800" b="0" u="none" strike="noStrike" dirty="0">
                          <a:effectLst/>
                        </a:rPr>
                        <a:t>    Vocational/Tech training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1 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747628"/>
                  </a:ext>
                </a:extLst>
              </a:tr>
              <a:tr h="203200">
                <a:tc>
                  <a:txBody>
                    <a:bodyPr/>
                    <a:lstStyle/>
                    <a:p>
                      <a:pPr algn="r" fontAlgn="b"/>
                      <a:r>
                        <a:rPr lang="en-US" sz="2800" b="0" u="none" strike="noStrike" dirty="0">
                          <a:effectLst/>
                        </a:rPr>
                        <a:t>    Some College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56 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62 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141654"/>
                  </a:ext>
                </a:extLst>
              </a:tr>
              <a:tr h="203200">
                <a:tc>
                  <a:txBody>
                    <a:bodyPr/>
                    <a:lstStyle/>
                    <a:p>
                      <a:pPr algn="r" fontAlgn="b"/>
                      <a:r>
                        <a:rPr lang="en-US" sz="2800" b="0" u="none" strike="noStrike" dirty="0">
                          <a:effectLst/>
                        </a:rPr>
                        <a:t>    Bachelor Degree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37201"/>
                  </a:ext>
                </a:extLst>
              </a:tr>
              <a:tr h="203200">
                <a:tc>
                  <a:txBody>
                    <a:bodyPr/>
                    <a:lstStyle/>
                    <a:p>
                      <a:pPr algn="r" fontAlgn="b"/>
                      <a:r>
                        <a:rPr lang="en-US" sz="2800" b="0" u="none" strike="noStrike" dirty="0">
                          <a:effectLst/>
                        </a:rPr>
                        <a:t>    Some Graduate School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806247"/>
                  </a:ext>
                </a:extLst>
              </a:tr>
              <a:tr h="203200">
                <a:tc>
                  <a:txBody>
                    <a:bodyPr/>
                    <a:lstStyle/>
                    <a:p>
                      <a:pPr algn="r" fontAlgn="b"/>
                      <a:r>
                        <a:rPr lang="en-US" sz="2800" b="0" u="none" strike="noStrike" dirty="0">
                          <a:effectLst/>
                        </a:rPr>
                        <a:t>Working full/parttime</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b="0" u="none" strike="noStrike" dirty="0">
                          <a:effectLst/>
                        </a:rPr>
                        <a:t> </a:t>
                      </a:r>
                    </a:p>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352538"/>
                  </a:ext>
                </a:extLst>
              </a:tr>
              <a:tr h="203200">
                <a:tc>
                  <a:txBody>
                    <a:bodyPr/>
                    <a:lstStyle/>
                    <a:p>
                      <a:pPr algn="r" fontAlgn="b"/>
                      <a:r>
                        <a:rPr lang="en-US" sz="2800" b="0" u="none" strike="noStrike" dirty="0">
                          <a:effectLst/>
                        </a:rPr>
                        <a:t>     Not Working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26 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29 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725138"/>
                  </a:ext>
                </a:extLst>
              </a:tr>
              <a:tr h="203200">
                <a:tc>
                  <a:txBody>
                    <a:bodyPr/>
                    <a:lstStyle/>
                    <a:p>
                      <a:pPr algn="r" fontAlgn="b"/>
                      <a:r>
                        <a:rPr lang="en-US" sz="2800" b="0" u="none" strike="noStrike">
                          <a:effectLst/>
                        </a:rPr>
                        <a:t>    Working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64 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71 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437908"/>
                  </a:ext>
                </a:extLst>
              </a:tr>
              <a:tr h="203200">
                <a:tc>
                  <a:txBody>
                    <a:bodyPr/>
                    <a:lstStyle/>
                    <a:p>
                      <a:pPr algn="r" fontAlgn="b"/>
                      <a:r>
                        <a:rPr lang="en-US" sz="2800" b="0" u="none" strike="noStrike" dirty="0">
                          <a:effectLst/>
                        </a:rPr>
                        <a:t>Current living situation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b="0" u="none" strike="noStrike" dirty="0">
                          <a:effectLst/>
                        </a:rPr>
                        <a:t> </a:t>
                      </a:r>
                    </a:p>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67265"/>
                  </a:ext>
                </a:extLst>
              </a:tr>
              <a:tr h="203200">
                <a:tc>
                  <a:txBody>
                    <a:bodyPr/>
                    <a:lstStyle/>
                    <a:p>
                      <a:pPr algn="r" fontAlgn="b"/>
                      <a:r>
                        <a:rPr lang="en-US" sz="2800" b="0" u="none" strike="noStrike">
                          <a:effectLst/>
                        </a:rPr>
                        <a:t>     Live by myself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065595"/>
                  </a:ext>
                </a:extLst>
              </a:tr>
              <a:tr h="203200">
                <a:tc>
                  <a:txBody>
                    <a:bodyPr/>
                    <a:lstStyle/>
                    <a:p>
                      <a:pPr algn="r" fontAlgn="b"/>
                      <a:r>
                        <a:rPr lang="en-US" sz="2800" b="0" u="none" strike="noStrike" dirty="0">
                          <a:effectLst/>
                        </a:rPr>
                        <a:t>     Live w/ parents/family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40 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400882"/>
                  </a:ext>
                </a:extLst>
              </a:tr>
              <a:tr h="203200">
                <a:tc>
                  <a:txBody>
                    <a:bodyPr/>
                    <a:lstStyle/>
                    <a:p>
                      <a:pPr algn="r" fontAlgn="b"/>
                      <a:r>
                        <a:rPr lang="en-US" sz="2800" b="0" u="none" strike="noStrike">
                          <a:effectLst/>
                        </a:rPr>
                        <a:t>    Live w/ Roommates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27 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4067265"/>
                  </a:ext>
                </a:extLst>
              </a:tr>
              <a:tr h="203200">
                <a:tc>
                  <a:txBody>
                    <a:bodyPr/>
                    <a:lstStyle/>
                    <a:p>
                      <a:pPr algn="r" fontAlgn="b"/>
                      <a:r>
                        <a:rPr lang="en-US" sz="2800" b="0" u="none" strike="noStrike" dirty="0">
                          <a:effectLst/>
                        </a:rPr>
                        <a:t>    Live w/ romantic partner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26 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304851"/>
                  </a:ext>
                </a:extLst>
              </a:tr>
              <a:tr h="203200">
                <a:tc>
                  <a:txBody>
                    <a:bodyPr/>
                    <a:lstStyle/>
                    <a:p>
                      <a:pPr algn="r" fontAlgn="b"/>
                      <a:r>
                        <a:rPr lang="en-US" sz="2800" b="0" u="none" strike="noStrike" dirty="0">
                          <a:effectLst/>
                        </a:rPr>
                        <a:t>Sexual Orientation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b="0" u="none" strike="noStrike" dirty="0">
                          <a:effectLst/>
                        </a:rPr>
                        <a:t> </a:t>
                      </a:r>
                    </a:p>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2800" b="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833227"/>
                  </a:ext>
                </a:extLst>
              </a:tr>
              <a:tr h="203200">
                <a:tc>
                  <a:txBody>
                    <a:bodyPr/>
                    <a:lstStyle/>
                    <a:p>
                      <a:pPr algn="r" fontAlgn="b"/>
                      <a:r>
                        <a:rPr lang="en-US" sz="2800" b="0" u="none" strike="noStrike" dirty="0">
                          <a:effectLst/>
                        </a:rPr>
                        <a:t>    Heterosexual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63 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65 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508"/>
                  </a:ext>
                </a:extLst>
              </a:tr>
              <a:tr h="203200">
                <a:tc>
                  <a:txBody>
                    <a:bodyPr/>
                    <a:lstStyle/>
                    <a:p>
                      <a:pPr algn="r" fontAlgn="b"/>
                      <a:r>
                        <a:rPr lang="en-US" sz="2800" b="0" u="none" strike="noStrike" dirty="0">
                          <a:effectLst/>
                        </a:rPr>
                        <a:t>    Lesbian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3 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877988"/>
                  </a:ext>
                </a:extLst>
              </a:tr>
              <a:tr h="203200">
                <a:tc>
                  <a:txBody>
                    <a:bodyPr/>
                    <a:lstStyle/>
                    <a:p>
                      <a:pPr algn="r" fontAlgn="b"/>
                      <a:r>
                        <a:rPr lang="en-US" sz="2800" b="0" u="none" strike="noStrike" dirty="0">
                          <a:effectLst/>
                        </a:rPr>
                        <a:t>    Bisexual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a:effectLst/>
                        </a:rPr>
                        <a:t>13 </a:t>
                      </a:r>
                      <a:endParaRPr lang="en-US" sz="2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13 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541704"/>
                  </a:ext>
                </a:extLst>
              </a:tr>
              <a:tr h="203200">
                <a:tc>
                  <a:txBody>
                    <a:bodyPr/>
                    <a:lstStyle/>
                    <a:p>
                      <a:pPr algn="r" fontAlgn="b"/>
                      <a:r>
                        <a:rPr lang="en-US" sz="2800" b="0" u="none" strike="noStrike" dirty="0">
                          <a:effectLst/>
                        </a:rPr>
                        <a:t>    Asexual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4 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212053"/>
                  </a:ext>
                </a:extLst>
              </a:tr>
              <a:tr h="203200">
                <a:tc>
                  <a:txBody>
                    <a:bodyPr/>
                    <a:lstStyle/>
                    <a:p>
                      <a:pPr algn="r" fontAlgn="b"/>
                      <a:r>
                        <a:rPr lang="en-US" sz="2800" b="0" u="none" strike="noStrike" dirty="0">
                          <a:effectLst/>
                        </a:rPr>
                        <a:t>    Pansexual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u="none" strike="noStrike" dirty="0">
                          <a:effectLst/>
                        </a:rPr>
                        <a:t>2 </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966840"/>
                  </a:ext>
                </a:extLst>
              </a:tr>
            </a:tbl>
          </a:graphicData>
        </a:graphic>
      </p:graphicFrame>
      <p:sp>
        <p:nvSpPr>
          <p:cNvPr id="7" name="TextBox 6">
            <a:extLst>
              <a:ext uri="{FF2B5EF4-FFF2-40B4-BE49-F238E27FC236}">
                <a16:creationId xmlns:a16="http://schemas.microsoft.com/office/drawing/2014/main" id="{1A8CDE6C-4C74-DB52-8A65-CDCCB5087B39}"/>
              </a:ext>
            </a:extLst>
          </p:cNvPr>
          <p:cNvSpPr txBox="1"/>
          <p:nvPr/>
        </p:nvSpPr>
        <p:spPr>
          <a:xfrm>
            <a:off x="17632360" y="20274280"/>
            <a:ext cx="12112997" cy="523220"/>
          </a:xfrm>
          <a:prstGeom prst="rect">
            <a:avLst/>
          </a:prstGeom>
          <a:noFill/>
          <a:ln>
            <a:noFill/>
          </a:ln>
        </p:spPr>
        <p:txBody>
          <a:bodyPr wrap="square" rtlCol="0">
            <a:spAutoFit/>
          </a:bodyPr>
          <a:lstStyle/>
          <a:p>
            <a:r>
              <a:rPr lang="en-US" sz="2800" b="1" dirty="0"/>
              <a:t>Figure 2. Demographics of Participants (Other).</a:t>
            </a:r>
            <a:endParaRPr lang="en-US" sz="2800" dirty="0"/>
          </a:p>
        </p:txBody>
      </p:sp>
      <p:pic>
        <p:nvPicPr>
          <p:cNvPr id="1026" name="Picture 2">
            <a:extLst>
              <a:ext uri="{FF2B5EF4-FFF2-40B4-BE49-F238E27FC236}">
                <a16:creationId xmlns:a16="http://schemas.microsoft.com/office/drawing/2014/main" id="{613CC6B5-FF6A-DCB6-2B57-CA6539722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18596378"/>
            <a:ext cx="6832600" cy="4457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4434126-6F3C-3410-A668-3047C67CF521}"/>
              </a:ext>
            </a:extLst>
          </p:cNvPr>
          <p:cNvSpPr txBox="1"/>
          <p:nvPr/>
        </p:nvSpPr>
        <p:spPr>
          <a:xfrm>
            <a:off x="7886700" y="19917287"/>
            <a:ext cx="8128122" cy="1815882"/>
          </a:xfrm>
          <a:prstGeom prst="rect">
            <a:avLst/>
          </a:prstGeom>
          <a:noFill/>
          <a:ln>
            <a:noFill/>
          </a:ln>
        </p:spPr>
        <p:txBody>
          <a:bodyPr wrap="square" rtlCol="0">
            <a:spAutoFit/>
          </a:bodyPr>
          <a:lstStyle/>
          <a:p>
            <a:r>
              <a:rPr lang="en-US" sz="2800" b="1" dirty="0"/>
              <a:t>Figure 1. Introduction. </a:t>
            </a:r>
            <a:r>
              <a:rPr lang="en-US" sz="2800" dirty="0"/>
              <a:t>Research suggests that people who have similar Big Five personalities or temperaments tend to gravitate towards each other (Johnson 2014).</a:t>
            </a:r>
          </a:p>
        </p:txBody>
      </p:sp>
    </p:spTree>
    <p:extLst>
      <p:ext uri="{BB962C8B-B14F-4D97-AF65-F5344CB8AC3E}">
        <p14:creationId xmlns:p14="http://schemas.microsoft.com/office/powerpoint/2010/main" val="72771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934BA-BD52-449A-B21E-4B59F2AA31A4}">
  <ds:schemaRefs>
    <ds:schemaRef ds:uri="http://schemas.microsoft.com/office/2006/documentManagement/types"/>
    <ds:schemaRef ds:uri="http://purl.org/dc/terms/"/>
    <ds:schemaRef ds:uri="http://schemas.openxmlformats.org/package/2006/metadata/core-properties"/>
    <ds:schemaRef ds:uri="be2cc014-a639-4b21-8c0b-3e26ae0151ad"/>
    <ds:schemaRef ds:uri="http://purl.org/dc/dcmitype/"/>
    <ds:schemaRef ds:uri="http://schemas.microsoft.com/office/2006/metadata/properties"/>
    <ds:schemaRef ds:uri="http://purl.org/dc/elements/1.1/"/>
    <ds:schemaRef ds:uri="http://schemas.microsoft.com/office/infopath/2007/PartnerControls"/>
    <ds:schemaRef ds:uri="d1b03a92-89eb-4563-8e88-769e893fa4c6"/>
    <ds:schemaRef ds:uri="http://www.w3.org/XML/1998/namespace"/>
  </ds:schemaRefs>
</ds:datastoreItem>
</file>

<file path=customXml/itemProps2.xml><?xml version="1.0" encoding="utf-8"?>
<ds:datastoreItem xmlns:ds="http://schemas.openxmlformats.org/officeDocument/2006/customXml" ds:itemID="{A0AEC534-1833-4828-8D00-C0F54CE27AAE}"/>
</file>

<file path=customXml/itemProps3.xml><?xml version="1.0" encoding="utf-8"?>
<ds:datastoreItem xmlns:ds="http://schemas.openxmlformats.org/officeDocument/2006/customXml" ds:itemID="{EC6DFFF5-8434-4CFA-8135-8CA42811C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11040</TotalTime>
  <Words>756</Words>
  <Application>Microsoft Macintosh PowerPoint</Application>
  <PresentationFormat>Custom</PresentationFormat>
  <Paragraphs>184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lastModifiedBy>Angel L Reyes-Rodriguez</cp:lastModifiedBy>
  <cp:revision>12</cp:revision>
  <dcterms:created xsi:type="dcterms:W3CDTF">2020-07-13T15:01:39Z</dcterms:created>
  <dcterms:modified xsi:type="dcterms:W3CDTF">2022-08-15T21:59:32Z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