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</p:sldIdLst>
  <p:sldSz cx="43891200" cy="35112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2A17C-28FF-4AD2-8A7B-D1DDCD27C16D}" v="22" dt="2022-08-05T18:56:37.888"/>
    <p1510:client id="{5E88C93B-E9F1-6C4A-9011-796B32F66285}" v="253" dt="2022-08-05T19:21:34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 L Reyes-Rodriguez" userId="S::6002323@csuohio.edu::9c18bec1-f793-4b97-ae27-970a203ca99e" providerId="AD" clId="Web-{06D2A17C-28FF-4AD2-8A7B-D1DDCD27C16D}"/>
    <pc:docChg chg="modSld">
      <pc:chgData name="Angel L Reyes-Rodriguez" userId="S::6002323@csuohio.edu::9c18bec1-f793-4b97-ae27-970a203ca99e" providerId="AD" clId="Web-{06D2A17C-28FF-4AD2-8A7B-D1DDCD27C16D}" dt="2022-08-05T18:56:37.888" v="21" actId="20577"/>
      <pc:docMkLst>
        <pc:docMk/>
      </pc:docMkLst>
      <pc:sldChg chg="modSp">
        <pc:chgData name="Angel L Reyes-Rodriguez" userId="S::6002323@csuohio.edu::9c18bec1-f793-4b97-ae27-970a203ca99e" providerId="AD" clId="Web-{06D2A17C-28FF-4AD2-8A7B-D1DDCD27C16D}" dt="2022-08-05T18:56:37.888" v="21" actId="20577"/>
        <pc:sldMkLst>
          <pc:docMk/>
          <pc:sldMk cId="727715429" sldId="256"/>
        </pc:sldMkLst>
        <pc:spChg chg="mod">
          <ac:chgData name="Angel L Reyes-Rodriguez" userId="S::6002323@csuohio.edu::9c18bec1-f793-4b97-ae27-970a203ca99e" providerId="AD" clId="Web-{06D2A17C-28FF-4AD2-8A7B-D1DDCD27C16D}" dt="2022-08-05T18:56:37.888" v="21" actId="20577"/>
          <ac:spMkLst>
            <pc:docMk/>
            <pc:sldMk cId="727715429" sldId="256"/>
            <ac:spMk id="33" creationId="{9D203929-B5F1-3848-AE2F-660419C9D742}"/>
          </ac:spMkLst>
        </pc:spChg>
      </pc:sldChg>
    </pc:docChg>
  </pc:docChgLst>
  <pc:docChgLst>
    <pc:chgData name="Angel L Reyes-Rodriguez" userId="9c18bec1-f793-4b97-ae27-970a203ca99e" providerId="ADAL" clId="{5E88C93B-E9F1-6C4A-9011-796B32F66285}"/>
    <pc:docChg chg="undo custSel modSld">
      <pc:chgData name="Angel L Reyes-Rodriguez" userId="9c18bec1-f793-4b97-ae27-970a203ca99e" providerId="ADAL" clId="{5E88C93B-E9F1-6C4A-9011-796B32F66285}" dt="2022-08-05T19:21:34.203" v="251" actId="1037"/>
      <pc:docMkLst>
        <pc:docMk/>
      </pc:docMkLst>
      <pc:sldChg chg="addSp delSp modSp mod">
        <pc:chgData name="Angel L Reyes-Rodriguez" userId="9c18bec1-f793-4b97-ae27-970a203ca99e" providerId="ADAL" clId="{5E88C93B-E9F1-6C4A-9011-796B32F66285}" dt="2022-08-05T19:21:34.203" v="251" actId="1037"/>
        <pc:sldMkLst>
          <pc:docMk/>
          <pc:sldMk cId="727715429" sldId="256"/>
        </pc:sldMkLst>
        <pc:spChg chg="mod topLvl">
          <ac:chgData name="Angel L Reyes-Rodriguez" userId="9c18bec1-f793-4b97-ae27-970a203ca99e" providerId="ADAL" clId="{5E88C93B-E9F1-6C4A-9011-796B32F66285}" dt="2022-08-05T19:11:38.011" v="126" actId="164"/>
          <ac:spMkLst>
            <pc:docMk/>
            <pc:sldMk cId="727715429" sldId="256"/>
            <ac:spMk id="7" creationId="{3FBF0621-3684-EF46-8A76-0C4FC8903077}"/>
          </ac:spMkLst>
        </pc:spChg>
        <pc:spChg chg="mod topLvl">
          <ac:chgData name="Angel L Reyes-Rodriguez" userId="9c18bec1-f793-4b97-ae27-970a203ca99e" providerId="ADAL" clId="{5E88C93B-E9F1-6C4A-9011-796B32F66285}" dt="2022-08-05T19:11:38.011" v="126" actId="164"/>
          <ac:spMkLst>
            <pc:docMk/>
            <pc:sldMk cId="727715429" sldId="256"/>
            <ac:spMk id="14" creationId="{25BA4B88-61CC-4E46-88B0-A48EE1ABC847}"/>
          </ac:spMkLst>
        </pc:spChg>
        <pc:spChg chg="mod topLvl">
          <ac:chgData name="Angel L Reyes-Rodriguez" userId="9c18bec1-f793-4b97-ae27-970a203ca99e" providerId="ADAL" clId="{5E88C93B-E9F1-6C4A-9011-796B32F66285}" dt="2022-08-05T19:11:38.011" v="126" actId="164"/>
          <ac:spMkLst>
            <pc:docMk/>
            <pc:sldMk cId="727715429" sldId="256"/>
            <ac:spMk id="17" creationId="{9749F181-0529-AE42-95E9-055677079C4A}"/>
          </ac:spMkLst>
        </pc:spChg>
        <pc:spChg chg="mod">
          <ac:chgData name="Angel L Reyes-Rodriguez" userId="9c18bec1-f793-4b97-ae27-970a203ca99e" providerId="ADAL" clId="{5E88C93B-E9F1-6C4A-9011-796B32F66285}" dt="2022-08-05T19:21:34.203" v="251" actId="1037"/>
          <ac:spMkLst>
            <pc:docMk/>
            <pc:sldMk cId="727715429" sldId="256"/>
            <ac:spMk id="22" creationId="{52ABB438-F31F-0D4D-8106-BC2A2FC7654E}"/>
          </ac:spMkLst>
        </pc:spChg>
        <pc:spChg chg="mod">
          <ac:chgData name="Angel L Reyes-Rodriguez" userId="9c18bec1-f793-4b97-ae27-970a203ca99e" providerId="ADAL" clId="{5E88C93B-E9F1-6C4A-9011-796B32F66285}" dt="2022-08-05T19:21:34.203" v="251" actId="1037"/>
          <ac:spMkLst>
            <pc:docMk/>
            <pc:sldMk cId="727715429" sldId="256"/>
            <ac:spMk id="23" creationId="{6E49EACC-C2D5-484A-91F4-00EB56C4348F}"/>
          </ac:spMkLst>
        </pc:spChg>
        <pc:spChg chg="mod topLvl">
          <ac:chgData name="Angel L Reyes-Rodriguez" userId="9c18bec1-f793-4b97-ae27-970a203ca99e" providerId="ADAL" clId="{5E88C93B-E9F1-6C4A-9011-796B32F66285}" dt="2022-08-05T19:11:38.011" v="126" actId="164"/>
          <ac:spMkLst>
            <pc:docMk/>
            <pc:sldMk cId="727715429" sldId="256"/>
            <ac:spMk id="26" creationId="{7F68E017-97A3-A34C-8366-D3D3E0CAB472}"/>
          </ac:spMkLst>
        </pc:spChg>
        <pc:spChg chg="mod topLvl">
          <ac:chgData name="Angel L Reyes-Rodriguez" userId="9c18bec1-f793-4b97-ae27-970a203ca99e" providerId="ADAL" clId="{5E88C93B-E9F1-6C4A-9011-796B32F66285}" dt="2022-08-05T19:11:38.011" v="126" actId="164"/>
          <ac:spMkLst>
            <pc:docMk/>
            <pc:sldMk cId="727715429" sldId="256"/>
            <ac:spMk id="27" creationId="{F46CB3BF-4A39-F440-AE4C-9E7226F0D56F}"/>
          </ac:spMkLst>
        </pc:spChg>
        <pc:spChg chg="mod">
          <ac:chgData name="Angel L Reyes-Rodriguez" userId="9c18bec1-f793-4b97-ae27-970a203ca99e" providerId="ADAL" clId="{5E88C93B-E9F1-6C4A-9011-796B32F66285}" dt="2022-08-05T19:21:26.170" v="241" actId="1038"/>
          <ac:spMkLst>
            <pc:docMk/>
            <pc:sldMk cId="727715429" sldId="256"/>
            <ac:spMk id="33" creationId="{9D203929-B5F1-3848-AE2F-660419C9D742}"/>
          </ac:spMkLst>
        </pc:spChg>
        <pc:spChg chg="mod topLvl">
          <ac:chgData name="Angel L Reyes-Rodriguez" userId="9c18bec1-f793-4b97-ae27-970a203ca99e" providerId="ADAL" clId="{5E88C93B-E9F1-6C4A-9011-796B32F66285}" dt="2022-08-05T19:11:38.011" v="126" actId="164"/>
          <ac:spMkLst>
            <pc:docMk/>
            <pc:sldMk cId="727715429" sldId="256"/>
            <ac:spMk id="45" creationId="{1D697311-C344-E349-80C8-6FDB4DC7788F}"/>
          </ac:spMkLst>
        </pc:spChg>
        <pc:spChg chg="mod">
          <ac:chgData name="Angel L Reyes-Rodriguez" userId="9c18bec1-f793-4b97-ae27-970a203ca99e" providerId="ADAL" clId="{5E88C93B-E9F1-6C4A-9011-796B32F66285}" dt="2022-08-05T19:21:34.203" v="251" actId="1037"/>
          <ac:spMkLst>
            <pc:docMk/>
            <pc:sldMk cId="727715429" sldId="256"/>
            <ac:spMk id="49" creationId="{DD0D4111-4B70-2344-AA73-021B5920CB27}"/>
          </ac:spMkLst>
        </pc:spChg>
        <pc:grpChg chg="add del mod">
          <ac:chgData name="Angel L Reyes-Rodriguez" userId="9c18bec1-f793-4b97-ae27-970a203ca99e" providerId="ADAL" clId="{5E88C93B-E9F1-6C4A-9011-796B32F66285}" dt="2022-08-05T19:07:58.336" v="106" actId="165"/>
          <ac:grpSpMkLst>
            <pc:docMk/>
            <pc:sldMk cId="727715429" sldId="256"/>
            <ac:grpSpMk id="2" creationId="{A845DA7F-F6C9-C043-22E8-FC1EFA2EA8A6}"/>
          </ac:grpSpMkLst>
        </pc:grpChg>
        <pc:grpChg chg="add mod">
          <ac:chgData name="Angel L Reyes-Rodriguez" userId="9c18bec1-f793-4b97-ae27-970a203ca99e" providerId="ADAL" clId="{5E88C93B-E9F1-6C4A-9011-796B32F66285}" dt="2022-08-05T19:21:26.170" v="241" actId="1038"/>
          <ac:grpSpMkLst>
            <pc:docMk/>
            <pc:sldMk cId="727715429" sldId="256"/>
            <ac:grpSpMk id="3" creationId="{C982B49D-41A5-E445-6609-B3F7B9DF4018}"/>
          </ac:grpSpMkLst>
        </pc:grpChg>
        <pc:picChg chg="mod">
          <ac:chgData name="Angel L Reyes-Rodriguez" userId="9c18bec1-f793-4b97-ae27-970a203ca99e" providerId="ADAL" clId="{5E88C93B-E9F1-6C4A-9011-796B32F66285}" dt="2022-08-05T19:21:34.203" v="251" actId="1037"/>
          <ac:picMkLst>
            <pc:docMk/>
            <pc:sldMk cId="727715429" sldId="256"/>
            <ac:picMk id="51" creationId="{5ECF0292-348B-0C4B-9C36-FA22F7D5C9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746395"/>
            <a:ext cx="37307520" cy="12224291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8442101"/>
            <a:ext cx="32918400" cy="847734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869406"/>
            <a:ext cx="9464040" cy="297560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869406"/>
            <a:ext cx="27843480" cy="29756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753708"/>
            <a:ext cx="37856160" cy="14605749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3497633"/>
            <a:ext cx="37856160" cy="7680819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9347031"/>
            <a:ext cx="18653760" cy="2227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9347031"/>
            <a:ext cx="18653760" cy="2227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869414"/>
            <a:ext cx="37856160" cy="6786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607399"/>
            <a:ext cx="18568032" cy="4218353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825752"/>
            <a:ext cx="18568032" cy="18864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607399"/>
            <a:ext cx="18659477" cy="4218353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825752"/>
            <a:ext cx="18659477" cy="18864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40822"/>
            <a:ext cx="14156054" cy="8192876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5055532"/>
            <a:ext cx="22219920" cy="24952509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0533697"/>
            <a:ext cx="14156054" cy="19514978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40822"/>
            <a:ext cx="14156054" cy="8192876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5055532"/>
            <a:ext cx="22219920" cy="24952509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0533697"/>
            <a:ext cx="14156054" cy="19514978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869414"/>
            <a:ext cx="37856160" cy="678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9347031"/>
            <a:ext cx="37856160" cy="2227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2543931"/>
            <a:ext cx="9875520" cy="186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770A-D877-AA44-B7F7-827509D1D757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2543931"/>
            <a:ext cx="14813280" cy="186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2543931"/>
            <a:ext cx="9875520" cy="186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BDC4-137A-AE4B-81CB-F69BF0EB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71022F-7930-A04D-BE29-7BA07E56EA3E}"/>
              </a:ext>
            </a:extLst>
          </p:cNvPr>
          <p:cNvSpPr txBox="1"/>
          <p:nvPr/>
        </p:nvSpPr>
        <p:spPr>
          <a:xfrm>
            <a:off x="5434377" y="705859"/>
            <a:ext cx="3200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The Influence of Racial Experiences and Academic Pressure on Internalizing Symptoms in Black Youth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D0C6EE-FAF1-9844-8288-533F2B8E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42821"/>
            <a:ext cx="44323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2862B-4F9D-3444-BC11-8EC65EDD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8600" y="1964352"/>
            <a:ext cx="70485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18E83-1460-7646-81F6-09587D02C1FF}"/>
              </a:ext>
            </a:extLst>
          </p:cNvPr>
          <p:cNvSpPr txBox="1"/>
          <p:nvPr/>
        </p:nvSpPr>
        <p:spPr>
          <a:xfrm>
            <a:off x="6306721" y="2870937"/>
            <a:ext cx="320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u="sng"/>
              <a:t>India J. Matthews</a:t>
            </a:r>
            <a:r>
              <a:rPr lang="en-US" sz="4800" i="1"/>
              <a:t>, Dr. Shereen Naser, Dr. Elizabeth </a:t>
            </a:r>
            <a:r>
              <a:rPr lang="en-US" sz="4800" i="1" err="1"/>
              <a:t>Goncy</a:t>
            </a:r>
            <a:endParaRPr lang="en-US" sz="4800" i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7C941-2EAF-BF41-9408-AF06CA3886EC}"/>
              </a:ext>
            </a:extLst>
          </p:cNvPr>
          <p:cNvSpPr txBox="1"/>
          <p:nvPr/>
        </p:nvSpPr>
        <p:spPr>
          <a:xfrm>
            <a:off x="5985436" y="4096449"/>
            <a:ext cx="320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Department of Psychology, Cleveland State University, Cleveland, OH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0D4111-4B70-2344-AA73-021B5920CB27}"/>
              </a:ext>
            </a:extLst>
          </p:cNvPr>
          <p:cNvSpPr txBox="1"/>
          <p:nvPr/>
        </p:nvSpPr>
        <p:spPr>
          <a:xfrm>
            <a:off x="24221620" y="26895155"/>
            <a:ext cx="18107480" cy="4531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3600" b="1"/>
              <a:t>Acknowledgements </a:t>
            </a:r>
          </a:p>
          <a:p>
            <a:r>
              <a:rPr lang="en-US" sz="3600"/>
              <a:t>We are thankful to the McNair Scholars Program for funding and Dr. Angel Reyes- Rodriguez for his continued support. </a:t>
            </a:r>
          </a:p>
          <a:p>
            <a:endParaRPr lang="en-US" sz="3600" b="1" i="1"/>
          </a:p>
          <a:p>
            <a:endParaRPr lang="en-US" sz="3600" b="1" i="1"/>
          </a:p>
          <a:p>
            <a:endParaRPr lang="en-US" sz="3600" b="1" i="1"/>
          </a:p>
          <a:p>
            <a:endParaRPr lang="en-US" sz="3600" b="1" i="1"/>
          </a:p>
          <a:p>
            <a:endParaRPr lang="en-US" sz="3600" b="1" i="1"/>
          </a:p>
          <a:p>
            <a:r>
              <a:rPr lang="en-US" sz="3600" b="1"/>
              <a:t>Learn more by following this link! </a:t>
            </a:r>
          </a:p>
          <a:p>
            <a:endParaRPr lang="en-US" sz="3600" b="1"/>
          </a:p>
          <a:p>
            <a:endParaRPr lang="en-US" sz="3600" b="1"/>
          </a:p>
          <a:p>
            <a:endParaRPr lang="en-US" sz="3600" b="1"/>
          </a:p>
          <a:p>
            <a:endParaRPr lang="en-US" sz="3600" b="1"/>
          </a:p>
          <a:p>
            <a:endParaRPr lang="en-US" sz="36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ABB438-F31F-0D4D-8106-BC2A2FC7654E}"/>
              </a:ext>
            </a:extLst>
          </p:cNvPr>
          <p:cNvSpPr txBox="1"/>
          <p:nvPr/>
        </p:nvSpPr>
        <p:spPr>
          <a:xfrm>
            <a:off x="24221622" y="7480421"/>
            <a:ext cx="18107480" cy="73130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3600" b="1"/>
              <a:t>Methods</a:t>
            </a:r>
          </a:p>
          <a:p>
            <a:r>
              <a:rPr lang="en-US" sz="3600"/>
              <a:t>Participants: 14-19 year old CCP students, high school students or first year college students.</a:t>
            </a:r>
            <a:br>
              <a:rPr lang="en-US" sz="3600"/>
            </a:br>
            <a:endParaRPr lang="en-US" sz="3600"/>
          </a:p>
          <a:p>
            <a:r>
              <a:rPr lang="en-US" sz="3600"/>
              <a:t>Measures:  Participants completed an online survey using self-report measures.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Demographics Questionnaire (self-made)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High-Achievement Questionnaire (self-made)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Revised Depression and Anxiety Scale- Short Version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Educational Stress Scale for Adolescents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Index of Race-Related Stress Scale for Adolescents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Internalized Racial Oppression Scale</a:t>
            </a:r>
          </a:p>
          <a:p>
            <a:endParaRPr lang="en-US" sz="3600" b="1" u="sng"/>
          </a:p>
          <a:p>
            <a:r>
              <a:rPr lang="en-US" sz="3600"/>
              <a:t>Analysis: Statistical software SPSS and Bootstrap mediation, and macro moderation with PROCESS</a:t>
            </a:r>
            <a:endParaRPr lang="en-US" sz="3600" b="1" u="sn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9EACC-C2D5-484A-91F4-00EB56C4348F}"/>
              </a:ext>
            </a:extLst>
          </p:cNvPr>
          <p:cNvSpPr txBox="1"/>
          <p:nvPr/>
        </p:nvSpPr>
        <p:spPr>
          <a:xfrm>
            <a:off x="24221620" y="18914114"/>
            <a:ext cx="18107480" cy="6652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3600" b="1"/>
              <a:t>Anticipated Results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It is expected that experiences with race will strengthen the relationship between high achievement and depression and anxiety, while academic pressure will mediate this relationship. 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If the results of this study are consistent with the hypothesis, clinical interventions should focus on addressing race-related stressors as well as academic pressure within Black high-achieving youth. </a:t>
            </a:r>
            <a:endParaRPr lang="en-US" sz="3600" b="1"/>
          </a:p>
          <a:p>
            <a:pPr marL="1028700" lvl="1" indent="-571500">
              <a:buFont typeface="Wingdings" pitchFamily="2" charset="2"/>
              <a:buChar char="Ø"/>
            </a:pPr>
            <a:endParaRPr lang="en-US" sz="3600"/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/>
              <a:t>Schools could focus on implementing resources and culturally competent interventions for high-achieving students to address these disparities in internalizing disorders.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203929-B5F1-3848-AE2F-660419C9D742}"/>
              </a:ext>
            </a:extLst>
          </p:cNvPr>
          <p:cNvSpPr txBox="1">
            <a:spLocks/>
          </p:cNvSpPr>
          <p:nvPr/>
        </p:nvSpPr>
        <p:spPr>
          <a:xfrm>
            <a:off x="1562100" y="7480421"/>
            <a:ext cx="18107480" cy="161723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3600" b="1"/>
              <a:t>Introduction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Rates of anxiety and depression have increased since the start of the COVID-19 pandemic. 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>
              <a:cs typeface="Calibri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High-achieving individuals and minorities could potentially be more at risk for these internalizing disorders.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High-achieving students are highly self-motivated students with great academic ability and typically, academic performance.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High achievement is a predictor of internalizing symptoms (i.e., depression and anxiety). 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Academic pressure and stress is indicative of internalizing symptoms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Experiences with race such as internalized racism and discrimination is predicative of internalizing symptoms.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Ethnic minorities have higher rates of depression and anxiety than White youth.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The literature does not directly identify the relationship between high achievement, race, and depression and anxiety.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/>
              <a:t>The literature does not investigate whether racial experiences, in addition to academic pressure, influence the relationship between high achievement and internalizing symptoms.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/>
              <a:t>The current study will investigate the relationship between academic pression and internalizing systems for high achieving students and how racial experiences moderate the relationship between academic pressure and internalizing symptoms.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ECF0292-348B-0C4B-9C36-FA22F7D5C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507" y="30109641"/>
            <a:ext cx="3657600" cy="31847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82B49D-41A5-E445-6609-B3F7B9DF4018}"/>
              </a:ext>
            </a:extLst>
          </p:cNvPr>
          <p:cNvGrpSpPr/>
          <p:nvPr/>
        </p:nvGrpSpPr>
        <p:grpSpPr>
          <a:xfrm>
            <a:off x="1562100" y="24423924"/>
            <a:ext cx="18107480" cy="9545580"/>
            <a:chOff x="966342" y="23119967"/>
            <a:chExt cx="18107480" cy="954558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697311-C344-E349-80C8-6FDB4DC7788F}"/>
                </a:ext>
              </a:extLst>
            </p:cNvPr>
            <p:cNvSpPr txBox="1"/>
            <p:nvPr/>
          </p:nvSpPr>
          <p:spPr>
            <a:xfrm>
              <a:off x="966342" y="32142327"/>
              <a:ext cx="1810748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/>
                <a:t>Figure 1. </a:t>
              </a:r>
              <a:r>
                <a:rPr lang="en-US" sz="2800"/>
                <a:t>Moderation of the relationship between academic pressure and internalizing symptoms by racial experiences. 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FBF0621-3684-EF46-8A76-0C4FC8903077}"/>
                </a:ext>
              </a:extLst>
            </p:cNvPr>
            <p:cNvSpPr/>
            <p:nvPr/>
          </p:nvSpPr>
          <p:spPr>
            <a:xfrm>
              <a:off x="3843458" y="28306909"/>
              <a:ext cx="4986768" cy="36452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Academic Pressure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5BA4B88-61CC-4E46-88B0-A48EE1ABC847}"/>
                </a:ext>
              </a:extLst>
            </p:cNvPr>
            <p:cNvSpPr/>
            <p:nvPr/>
          </p:nvSpPr>
          <p:spPr>
            <a:xfrm>
              <a:off x="12122910" y="28306909"/>
              <a:ext cx="5451413" cy="36299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Depression/ Anxiety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9749F181-0529-AE42-95E9-055677079C4A}"/>
                </a:ext>
              </a:extLst>
            </p:cNvPr>
            <p:cNvSpPr/>
            <p:nvPr/>
          </p:nvSpPr>
          <p:spPr>
            <a:xfrm>
              <a:off x="9246500" y="29671841"/>
              <a:ext cx="2731685" cy="1142695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7F68E017-97A3-A34C-8366-D3D3E0CAB472}"/>
                </a:ext>
              </a:extLst>
            </p:cNvPr>
            <p:cNvSpPr/>
            <p:nvPr/>
          </p:nvSpPr>
          <p:spPr>
            <a:xfrm rot="5400000">
              <a:off x="9370331" y="27459437"/>
              <a:ext cx="2602067" cy="950459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46CB3BF-4A39-F440-AE4C-9E7226F0D56F}"/>
                </a:ext>
              </a:extLst>
            </p:cNvPr>
            <p:cNvSpPr/>
            <p:nvPr/>
          </p:nvSpPr>
          <p:spPr>
            <a:xfrm>
              <a:off x="8027736" y="23119967"/>
              <a:ext cx="4986768" cy="36452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Racial Experiences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71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349D2FFEC0F4B9E65560F38E5982C" ma:contentTypeVersion="13" ma:contentTypeDescription="Create a new document." ma:contentTypeScope="" ma:versionID="7d67aaf099e4adf8ec5be1265f61119a">
  <xsd:schema xmlns:xsd="http://www.w3.org/2001/XMLSchema" xmlns:xs="http://www.w3.org/2001/XMLSchema" xmlns:p="http://schemas.microsoft.com/office/2006/metadata/properties" xmlns:ns2="ddf46971-5edb-427c-a72a-4ded87e46d6a" xmlns:ns3="8b4e9d0b-f9d3-403c-8fe0-510fe50ea4ad" targetNamespace="http://schemas.microsoft.com/office/2006/metadata/properties" ma:root="true" ma:fieldsID="8aa1d7941230125d0c2dcfe0fba2261d" ns2:_="" ns3:_="">
    <xsd:import namespace="ddf46971-5edb-427c-a72a-4ded87e46d6a"/>
    <xsd:import namespace="8b4e9d0b-f9d3-403c-8fe0-510fe50ea4a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46971-5edb-427c-a72a-4ded87e46d6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a5f808-a50d-45e1-928e-312ee63f9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e9d0b-f9d3-403c-8fe0-510fe50ea4a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8960901-c315-401f-8038-cad39219b5aa}" ma:internalName="TaxCatchAll" ma:showField="CatchAllData" ma:web="8b4e9d0b-f9d3-403c-8fe0-510fe50ea4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4e9d0b-f9d3-403c-8fe0-510fe50ea4ad" xsi:nil="true"/>
    <ReferenceId xmlns="ddf46971-5edb-427c-a72a-4ded87e46d6a" xsi:nil="true"/>
    <lcf76f155ced4ddcb4097134ff3c332f xmlns="ddf46971-5edb-427c-a72a-4ded87e46d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4E9A2D-705E-45B6-A041-0DB01472F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A1E87-A93F-40B3-AC9A-805027135B27}"/>
</file>

<file path=customXml/itemProps3.xml><?xml version="1.0" encoding="utf-8"?>
<ds:datastoreItem xmlns:ds="http://schemas.openxmlformats.org/officeDocument/2006/customXml" ds:itemID="{808115AD-2F8F-441B-9321-7F4EC865E3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L Reyes-Rodriguez</dc:creator>
  <cp:revision>1</cp:revision>
  <dcterms:created xsi:type="dcterms:W3CDTF">2020-07-13T15:01:39Z</dcterms:created>
  <dcterms:modified xsi:type="dcterms:W3CDTF">2022-08-05T19:22:05Z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0x010100906349D2FFEC0F4B9E65560F38E5982C</vt:lpwstr>
  </property>
</Properties>
</file>