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1F0C6-52FA-492E-88AB-9E65FA6D3182}" v="3495" dt="2021-02-27T22:59:31.437"/>
    <p1510:client id="{F5BCAF9F-001A-0000-7886-04274C62C8B0}" v="83" dt="2021-02-28T17:20:5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02AD6-E5FE-4D06-9F75-6790233E58F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B862E-5C23-4700-8094-A4BD3D47A4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Connection is everything!</a:t>
          </a:r>
        </a:p>
      </dgm:t>
    </dgm:pt>
    <dgm:pt modelId="{F4EDB94A-C498-41F6-877C-7E9FFE768E85}" type="parTrans" cxnId="{022F4001-7174-43C2-BC40-555AD72D2275}">
      <dgm:prSet/>
      <dgm:spPr/>
      <dgm:t>
        <a:bodyPr/>
        <a:lstStyle/>
        <a:p>
          <a:endParaRPr lang="en-US"/>
        </a:p>
      </dgm:t>
    </dgm:pt>
    <dgm:pt modelId="{39A8E5CE-B0D5-4B3F-9079-BBCC4D69B1A9}" type="sibTrans" cxnId="{022F4001-7174-43C2-BC40-555AD72D2275}">
      <dgm:prSet/>
      <dgm:spPr/>
      <dgm:t>
        <a:bodyPr/>
        <a:lstStyle/>
        <a:p>
          <a:endParaRPr lang="en-US"/>
        </a:p>
      </dgm:t>
    </dgm:pt>
    <dgm:pt modelId="{45D1C7C8-5D78-4268-A201-58EFC001C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Our students will learn from us if we matter to them, if what we teach them is relevant for them, and if they know that we care about them. </a:t>
          </a:r>
        </a:p>
      </dgm:t>
    </dgm:pt>
    <dgm:pt modelId="{F3F64FCA-327E-4300-83ED-4A22A6E240A4}" type="parTrans" cxnId="{D1F3971A-19DA-42AB-9D90-E700CBBB0E63}">
      <dgm:prSet/>
      <dgm:spPr/>
      <dgm:t>
        <a:bodyPr/>
        <a:lstStyle/>
        <a:p>
          <a:endParaRPr lang="en-US"/>
        </a:p>
      </dgm:t>
    </dgm:pt>
    <dgm:pt modelId="{75D93F91-52E3-40EA-9B71-C156AF72C184}" type="sibTrans" cxnId="{D1F3971A-19DA-42AB-9D90-E700CBBB0E63}">
      <dgm:prSet/>
      <dgm:spPr/>
      <dgm:t>
        <a:bodyPr/>
        <a:lstStyle/>
        <a:p>
          <a:endParaRPr lang="en-US"/>
        </a:p>
      </dgm:t>
    </dgm:pt>
    <dgm:pt modelId="{CCD8B98C-E03D-45F4-B1E1-9F795C203E5A}" type="pres">
      <dgm:prSet presAssocID="{2E002AD6-E5FE-4D06-9F75-6790233E58F3}" presName="root" presStyleCnt="0">
        <dgm:presLayoutVars>
          <dgm:dir/>
          <dgm:resizeHandles val="exact"/>
        </dgm:presLayoutVars>
      </dgm:prSet>
      <dgm:spPr/>
    </dgm:pt>
    <dgm:pt modelId="{E99444A3-94BD-4CC4-B026-77D46BA2139A}" type="pres">
      <dgm:prSet presAssocID="{F4AB862E-5C23-4700-8094-A4BD3D47A449}" presName="compNode" presStyleCnt="0"/>
      <dgm:spPr/>
    </dgm:pt>
    <dgm:pt modelId="{43CB313A-0B48-4BA9-B2A6-03D29D296223}" type="pres">
      <dgm:prSet presAssocID="{F4AB862E-5C23-4700-8094-A4BD3D47A4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27702E2-76E1-46A6-AF45-9112A691F014}" type="pres">
      <dgm:prSet presAssocID="{F4AB862E-5C23-4700-8094-A4BD3D47A449}" presName="spaceRect" presStyleCnt="0"/>
      <dgm:spPr/>
    </dgm:pt>
    <dgm:pt modelId="{54952D9B-8664-4EFF-B443-940365ED3650}" type="pres">
      <dgm:prSet presAssocID="{F4AB862E-5C23-4700-8094-A4BD3D47A449}" presName="textRect" presStyleLbl="revTx" presStyleIdx="0" presStyleCnt="2">
        <dgm:presLayoutVars>
          <dgm:chMax val="1"/>
          <dgm:chPref val="1"/>
        </dgm:presLayoutVars>
      </dgm:prSet>
      <dgm:spPr/>
    </dgm:pt>
    <dgm:pt modelId="{BA76DE60-64B5-4B82-850F-276A07D8AFD1}" type="pres">
      <dgm:prSet presAssocID="{39A8E5CE-B0D5-4B3F-9079-BBCC4D69B1A9}" presName="sibTrans" presStyleCnt="0"/>
      <dgm:spPr/>
    </dgm:pt>
    <dgm:pt modelId="{08EE0BEC-4ACA-48BE-8877-103D7B75CD37}" type="pres">
      <dgm:prSet presAssocID="{45D1C7C8-5D78-4268-A201-58EFC001C71A}" presName="compNode" presStyleCnt="0"/>
      <dgm:spPr/>
    </dgm:pt>
    <dgm:pt modelId="{0C2D7F4B-654A-4B1F-B8E5-4809F5F68262}" type="pres">
      <dgm:prSet presAssocID="{45D1C7C8-5D78-4268-A201-58EFC001C7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DE3EABE-AF93-4BB2-9672-EF87B96CEAA1}" type="pres">
      <dgm:prSet presAssocID="{45D1C7C8-5D78-4268-A201-58EFC001C71A}" presName="spaceRect" presStyleCnt="0"/>
      <dgm:spPr/>
    </dgm:pt>
    <dgm:pt modelId="{242B6853-FABC-44F1-B40C-9E3873A36FAF}" type="pres">
      <dgm:prSet presAssocID="{45D1C7C8-5D78-4268-A201-58EFC001C71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22F4001-7174-43C2-BC40-555AD72D2275}" srcId="{2E002AD6-E5FE-4D06-9F75-6790233E58F3}" destId="{F4AB862E-5C23-4700-8094-A4BD3D47A449}" srcOrd="0" destOrd="0" parTransId="{F4EDB94A-C498-41F6-877C-7E9FFE768E85}" sibTransId="{39A8E5CE-B0D5-4B3F-9079-BBCC4D69B1A9}"/>
    <dgm:cxn modelId="{D1F3971A-19DA-42AB-9D90-E700CBBB0E63}" srcId="{2E002AD6-E5FE-4D06-9F75-6790233E58F3}" destId="{45D1C7C8-5D78-4268-A201-58EFC001C71A}" srcOrd="1" destOrd="0" parTransId="{F3F64FCA-327E-4300-83ED-4A22A6E240A4}" sibTransId="{75D93F91-52E3-40EA-9B71-C156AF72C184}"/>
    <dgm:cxn modelId="{044A2927-23DC-4ABB-9B0F-0C865D780B5C}" type="presOf" srcId="{45D1C7C8-5D78-4268-A201-58EFC001C71A}" destId="{242B6853-FABC-44F1-B40C-9E3873A36FAF}" srcOrd="0" destOrd="0" presId="urn:microsoft.com/office/officeart/2018/2/layout/IconLabelList"/>
    <dgm:cxn modelId="{779E7377-A8FB-4621-8AC8-E4F130DE5FC7}" type="presOf" srcId="{F4AB862E-5C23-4700-8094-A4BD3D47A449}" destId="{54952D9B-8664-4EFF-B443-940365ED3650}" srcOrd="0" destOrd="0" presId="urn:microsoft.com/office/officeart/2018/2/layout/IconLabelList"/>
    <dgm:cxn modelId="{29D6F5E0-5B07-4FBE-833B-8FC3E330760B}" type="presOf" srcId="{2E002AD6-E5FE-4D06-9F75-6790233E58F3}" destId="{CCD8B98C-E03D-45F4-B1E1-9F795C203E5A}" srcOrd="0" destOrd="0" presId="urn:microsoft.com/office/officeart/2018/2/layout/IconLabelList"/>
    <dgm:cxn modelId="{C1139B21-2439-4CC2-95F5-AF1C75596B10}" type="presParOf" srcId="{CCD8B98C-E03D-45F4-B1E1-9F795C203E5A}" destId="{E99444A3-94BD-4CC4-B026-77D46BA2139A}" srcOrd="0" destOrd="0" presId="urn:microsoft.com/office/officeart/2018/2/layout/IconLabelList"/>
    <dgm:cxn modelId="{B20C8A34-2C9D-4408-BAC1-9A7FE4793B14}" type="presParOf" srcId="{E99444A3-94BD-4CC4-B026-77D46BA2139A}" destId="{43CB313A-0B48-4BA9-B2A6-03D29D296223}" srcOrd="0" destOrd="0" presId="urn:microsoft.com/office/officeart/2018/2/layout/IconLabelList"/>
    <dgm:cxn modelId="{D88CBDE8-C058-4CF5-8FA4-68E76A4ACF2D}" type="presParOf" srcId="{E99444A3-94BD-4CC4-B026-77D46BA2139A}" destId="{D27702E2-76E1-46A6-AF45-9112A691F014}" srcOrd="1" destOrd="0" presId="urn:microsoft.com/office/officeart/2018/2/layout/IconLabelList"/>
    <dgm:cxn modelId="{2ADD5386-545A-4A96-BF87-F498323478C2}" type="presParOf" srcId="{E99444A3-94BD-4CC4-B026-77D46BA2139A}" destId="{54952D9B-8664-4EFF-B443-940365ED3650}" srcOrd="2" destOrd="0" presId="urn:microsoft.com/office/officeart/2018/2/layout/IconLabelList"/>
    <dgm:cxn modelId="{7E9688DF-6A22-4A93-9F01-2854A2A0A8EB}" type="presParOf" srcId="{CCD8B98C-E03D-45F4-B1E1-9F795C203E5A}" destId="{BA76DE60-64B5-4B82-850F-276A07D8AFD1}" srcOrd="1" destOrd="0" presId="urn:microsoft.com/office/officeart/2018/2/layout/IconLabelList"/>
    <dgm:cxn modelId="{8B67D4DA-4645-4670-B0ED-4311CCF55822}" type="presParOf" srcId="{CCD8B98C-E03D-45F4-B1E1-9F795C203E5A}" destId="{08EE0BEC-4ACA-48BE-8877-103D7B75CD37}" srcOrd="2" destOrd="0" presId="urn:microsoft.com/office/officeart/2018/2/layout/IconLabelList"/>
    <dgm:cxn modelId="{A0A9FE79-ACF5-4FDC-8E30-B09F223678CD}" type="presParOf" srcId="{08EE0BEC-4ACA-48BE-8877-103D7B75CD37}" destId="{0C2D7F4B-654A-4B1F-B8E5-4809F5F68262}" srcOrd="0" destOrd="0" presId="urn:microsoft.com/office/officeart/2018/2/layout/IconLabelList"/>
    <dgm:cxn modelId="{4506AFAF-5BC1-403B-9F42-C83AB924AAD1}" type="presParOf" srcId="{08EE0BEC-4ACA-48BE-8877-103D7B75CD37}" destId="{2DE3EABE-AF93-4BB2-9672-EF87B96CEAA1}" srcOrd="1" destOrd="0" presId="urn:microsoft.com/office/officeart/2018/2/layout/IconLabelList"/>
    <dgm:cxn modelId="{9FE91FAD-336B-4753-93CD-7F1472489F96}" type="presParOf" srcId="{08EE0BEC-4ACA-48BE-8877-103D7B75CD37}" destId="{242B6853-FABC-44F1-B40C-9E3873A36F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D5676-909E-4211-AC6A-0550AED971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11C46F9-0718-43BB-B22E-11741C9A3EE2}">
      <dgm:prSet/>
      <dgm:spPr/>
      <dgm:t>
        <a:bodyPr/>
        <a:lstStyle/>
        <a:p>
          <a:r>
            <a:rPr lang="en-US"/>
            <a:t>Yes, there should be lots of opportunities to engage with the materials and each other.</a:t>
          </a:r>
        </a:p>
      </dgm:t>
    </dgm:pt>
    <dgm:pt modelId="{D9E886C2-BBC9-4D5B-B652-D6EA0A17C054}" type="parTrans" cxnId="{0E982CCF-49D4-46F3-94CF-ABADEFDA18BE}">
      <dgm:prSet/>
      <dgm:spPr/>
      <dgm:t>
        <a:bodyPr/>
        <a:lstStyle/>
        <a:p>
          <a:endParaRPr lang="en-US"/>
        </a:p>
      </dgm:t>
    </dgm:pt>
    <dgm:pt modelId="{F11F93DA-B2B3-45A4-9217-35AD77B25064}" type="sibTrans" cxnId="{0E982CCF-49D4-46F3-94CF-ABADEFDA18BE}">
      <dgm:prSet/>
      <dgm:spPr/>
      <dgm:t>
        <a:bodyPr/>
        <a:lstStyle/>
        <a:p>
          <a:endParaRPr lang="en-US"/>
        </a:p>
      </dgm:t>
    </dgm:pt>
    <dgm:pt modelId="{D8681046-C414-4EEB-98CF-D5678DAEFF47}">
      <dgm:prSet/>
      <dgm:spPr/>
      <dgm:t>
        <a:bodyPr/>
        <a:lstStyle/>
        <a:p>
          <a:r>
            <a:rPr lang="en-US"/>
            <a:t>However, more assignments do not automatically translate into more learning. </a:t>
          </a:r>
        </a:p>
      </dgm:t>
    </dgm:pt>
    <dgm:pt modelId="{8879B3A7-81C2-4759-A158-60B04C061941}" type="parTrans" cxnId="{C12C3681-B2C9-4CA9-9E14-D32F3A84D99C}">
      <dgm:prSet/>
      <dgm:spPr/>
      <dgm:t>
        <a:bodyPr/>
        <a:lstStyle/>
        <a:p>
          <a:endParaRPr lang="en-US"/>
        </a:p>
      </dgm:t>
    </dgm:pt>
    <dgm:pt modelId="{5BB3C941-2B56-420F-8EBD-0F4916A711BC}" type="sibTrans" cxnId="{C12C3681-B2C9-4CA9-9E14-D32F3A84D99C}">
      <dgm:prSet/>
      <dgm:spPr/>
      <dgm:t>
        <a:bodyPr/>
        <a:lstStyle/>
        <a:p>
          <a:endParaRPr lang="en-US"/>
        </a:p>
      </dgm:t>
    </dgm:pt>
    <dgm:pt modelId="{907FC3EF-AFF9-4EE1-AD0C-765DA318D50C}" type="pres">
      <dgm:prSet presAssocID="{90ED5676-909E-4211-AC6A-0550AED971C7}" presName="root" presStyleCnt="0">
        <dgm:presLayoutVars>
          <dgm:dir/>
          <dgm:resizeHandles val="exact"/>
        </dgm:presLayoutVars>
      </dgm:prSet>
      <dgm:spPr/>
    </dgm:pt>
    <dgm:pt modelId="{73980F19-3201-46E3-AE60-99B454A930A6}" type="pres">
      <dgm:prSet presAssocID="{A11C46F9-0718-43BB-B22E-11741C9A3EE2}" presName="compNode" presStyleCnt="0"/>
      <dgm:spPr/>
    </dgm:pt>
    <dgm:pt modelId="{FF33C68E-C897-44FF-8D62-77FC88970017}" type="pres">
      <dgm:prSet presAssocID="{A11C46F9-0718-43BB-B22E-11741C9A3EE2}" presName="bgRect" presStyleLbl="bgShp" presStyleIdx="0" presStyleCnt="2"/>
      <dgm:spPr/>
    </dgm:pt>
    <dgm:pt modelId="{B9ED5C97-43F7-45F2-AAA3-89C9897158A3}" type="pres">
      <dgm:prSet presAssocID="{A11C46F9-0718-43BB-B22E-11741C9A3E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4555F11-03D2-4B0A-B372-01972853C21B}" type="pres">
      <dgm:prSet presAssocID="{A11C46F9-0718-43BB-B22E-11741C9A3EE2}" presName="spaceRect" presStyleCnt="0"/>
      <dgm:spPr/>
    </dgm:pt>
    <dgm:pt modelId="{DE897DB9-1263-455A-9E47-4F0CCF4BF775}" type="pres">
      <dgm:prSet presAssocID="{A11C46F9-0718-43BB-B22E-11741C9A3EE2}" presName="parTx" presStyleLbl="revTx" presStyleIdx="0" presStyleCnt="2">
        <dgm:presLayoutVars>
          <dgm:chMax val="0"/>
          <dgm:chPref val="0"/>
        </dgm:presLayoutVars>
      </dgm:prSet>
      <dgm:spPr/>
    </dgm:pt>
    <dgm:pt modelId="{F7124955-992D-4DD2-A1B5-854151261CEC}" type="pres">
      <dgm:prSet presAssocID="{F11F93DA-B2B3-45A4-9217-35AD77B25064}" presName="sibTrans" presStyleCnt="0"/>
      <dgm:spPr/>
    </dgm:pt>
    <dgm:pt modelId="{375350F5-6F7E-4918-A473-2938B1D2F9E6}" type="pres">
      <dgm:prSet presAssocID="{D8681046-C414-4EEB-98CF-D5678DAEFF47}" presName="compNode" presStyleCnt="0"/>
      <dgm:spPr/>
    </dgm:pt>
    <dgm:pt modelId="{1EF1D261-905E-4957-ACC6-F759ECC202A3}" type="pres">
      <dgm:prSet presAssocID="{D8681046-C414-4EEB-98CF-D5678DAEFF47}" presName="bgRect" presStyleLbl="bgShp" presStyleIdx="1" presStyleCnt="2"/>
      <dgm:spPr/>
    </dgm:pt>
    <dgm:pt modelId="{48957C34-BAED-4722-84E5-1ADDD969EFFE}" type="pres">
      <dgm:prSet presAssocID="{D8681046-C414-4EEB-98CF-D5678DAEFF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E03593C6-92B2-4B1B-BB53-186FD5384C2C}" type="pres">
      <dgm:prSet presAssocID="{D8681046-C414-4EEB-98CF-D5678DAEFF47}" presName="spaceRect" presStyleCnt="0"/>
      <dgm:spPr/>
    </dgm:pt>
    <dgm:pt modelId="{A9CA7549-5045-483D-A8E3-431AE1FDADE5}" type="pres">
      <dgm:prSet presAssocID="{D8681046-C414-4EEB-98CF-D5678DAEFF4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F8C6C28-51D9-47FD-B162-98F315E08D5A}" type="presOf" srcId="{D8681046-C414-4EEB-98CF-D5678DAEFF47}" destId="{A9CA7549-5045-483D-A8E3-431AE1FDADE5}" srcOrd="0" destOrd="0" presId="urn:microsoft.com/office/officeart/2018/2/layout/IconVerticalSolidList"/>
    <dgm:cxn modelId="{C12C3681-B2C9-4CA9-9E14-D32F3A84D99C}" srcId="{90ED5676-909E-4211-AC6A-0550AED971C7}" destId="{D8681046-C414-4EEB-98CF-D5678DAEFF47}" srcOrd="1" destOrd="0" parTransId="{8879B3A7-81C2-4759-A158-60B04C061941}" sibTransId="{5BB3C941-2B56-420F-8EBD-0F4916A711BC}"/>
    <dgm:cxn modelId="{0E982CCF-49D4-46F3-94CF-ABADEFDA18BE}" srcId="{90ED5676-909E-4211-AC6A-0550AED971C7}" destId="{A11C46F9-0718-43BB-B22E-11741C9A3EE2}" srcOrd="0" destOrd="0" parTransId="{D9E886C2-BBC9-4D5B-B652-D6EA0A17C054}" sibTransId="{F11F93DA-B2B3-45A4-9217-35AD77B25064}"/>
    <dgm:cxn modelId="{F461F3D7-64B4-462A-802E-74FEFAC03AFE}" type="presOf" srcId="{90ED5676-909E-4211-AC6A-0550AED971C7}" destId="{907FC3EF-AFF9-4EE1-AD0C-765DA318D50C}" srcOrd="0" destOrd="0" presId="urn:microsoft.com/office/officeart/2018/2/layout/IconVerticalSolidList"/>
    <dgm:cxn modelId="{50D184E0-8F17-4C40-B7EC-B8786FF4A879}" type="presOf" srcId="{A11C46F9-0718-43BB-B22E-11741C9A3EE2}" destId="{DE897DB9-1263-455A-9E47-4F0CCF4BF775}" srcOrd="0" destOrd="0" presId="urn:microsoft.com/office/officeart/2018/2/layout/IconVerticalSolidList"/>
    <dgm:cxn modelId="{1EA091C1-85DC-42C1-99E5-384B108E62FC}" type="presParOf" srcId="{907FC3EF-AFF9-4EE1-AD0C-765DA318D50C}" destId="{73980F19-3201-46E3-AE60-99B454A930A6}" srcOrd="0" destOrd="0" presId="urn:microsoft.com/office/officeart/2018/2/layout/IconVerticalSolidList"/>
    <dgm:cxn modelId="{5B18EE9D-FC87-4991-A864-5E0D3A3F61C7}" type="presParOf" srcId="{73980F19-3201-46E3-AE60-99B454A930A6}" destId="{FF33C68E-C897-44FF-8D62-77FC88970017}" srcOrd="0" destOrd="0" presId="urn:microsoft.com/office/officeart/2018/2/layout/IconVerticalSolidList"/>
    <dgm:cxn modelId="{7589C23F-A363-41DD-B822-0817BF261623}" type="presParOf" srcId="{73980F19-3201-46E3-AE60-99B454A930A6}" destId="{B9ED5C97-43F7-45F2-AAA3-89C9897158A3}" srcOrd="1" destOrd="0" presId="urn:microsoft.com/office/officeart/2018/2/layout/IconVerticalSolidList"/>
    <dgm:cxn modelId="{0237DAF4-FD02-430B-9E66-C2CB08F2AA71}" type="presParOf" srcId="{73980F19-3201-46E3-AE60-99B454A930A6}" destId="{84555F11-03D2-4B0A-B372-01972853C21B}" srcOrd="2" destOrd="0" presId="urn:microsoft.com/office/officeart/2018/2/layout/IconVerticalSolidList"/>
    <dgm:cxn modelId="{0579577D-5778-4DF8-BA6A-EAF52DE9464E}" type="presParOf" srcId="{73980F19-3201-46E3-AE60-99B454A930A6}" destId="{DE897DB9-1263-455A-9E47-4F0CCF4BF775}" srcOrd="3" destOrd="0" presId="urn:microsoft.com/office/officeart/2018/2/layout/IconVerticalSolidList"/>
    <dgm:cxn modelId="{7CE32DF3-75E8-4BF7-910F-DAE2A4DE1584}" type="presParOf" srcId="{907FC3EF-AFF9-4EE1-AD0C-765DA318D50C}" destId="{F7124955-992D-4DD2-A1B5-854151261CEC}" srcOrd="1" destOrd="0" presId="urn:microsoft.com/office/officeart/2018/2/layout/IconVerticalSolidList"/>
    <dgm:cxn modelId="{332B6284-2A80-493C-ABA0-58455C10316F}" type="presParOf" srcId="{907FC3EF-AFF9-4EE1-AD0C-765DA318D50C}" destId="{375350F5-6F7E-4918-A473-2938B1D2F9E6}" srcOrd="2" destOrd="0" presId="urn:microsoft.com/office/officeart/2018/2/layout/IconVerticalSolidList"/>
    <dgm:cxn modelId="{43931A94-48EF-435F-AA2D-0F37B33E50EA}" type="presParOf" srcId="{375350F5-6F7E-4918-A473-2938B1D2F9E6}" destId="{1EF1D261-905E-4957-ACC6-F759ECC202A3}" srcOrd="0" destOrd="0" presId="urn:microsoft.com/office/officeart/2018/2/layout/IconVerticalSolidList"/>
    <dgm:cxn modelId="{D2D05502-D5DB-4F38-BFFA-F6F9B5B4C1BC}" type="presParOf" srcId="{375350F5-6F7E-4918-A473-2938B1D2F9E6}" destId="{48957C34-BAED-4722-84E5-1ADDD969EFFE}" srcOrd="1" destOrd="0" presId="urn:microsoft.com/office/officeart/2018/2/layout/IconVerticalSolidList"/>
    <dgm:cxn modelId="{4D3DF0F1-6923-4DAB-9FCD-284556263E6A}" type="presParOf" srcId="{375350F5-6F7E-4918-A473-2938B1D2F9E6}" destId="{E03593C6-92B2-4B1B-BB53-186FD5384C2C}" srcOrd="2" destOrd="0" presId="urn:microsoft.com/office/officeart/2018/2/layout/IconVerticalSolidList"/>
    <dgm:cxn modelId="{462893E5-63F6-4CD8-BC5B-6B3A927406A3}" type="presParOf" srcId="{375350F5-6F7E-4918-A473-2938B1D2F9E6}" destId="{A9CA7549-5045-483D-A8E3-431AE1FDA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B313A-0B48-4BA9-B2A6-03D29D296223}">
      <dsp:nvSpPr>
        <dsp:cNvPr id="0" name=""/>
        <dsp:cNvSpPr/>
      </dsp:nvSpPr>
      <dsp:spPr>
        <a:xfrm>
          <a:off x="1610640" y="41255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52D9B-8664-4EFF-B443-940365ED3650}">
      <dsp:nvSpPr>
        <dsp:cNvPr id="0" name=""/>
        <dsp:cNvSpPr/>
      </dsp:nvSpPr>
      <dsp:spPr>
        <a:xfrm>
          <a:off x="422640" y="282680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Connection is everything!</a:t>
          </a:r>
        </a:p>
      </dsp:txBody>
      <dsp:txXfrm>
        <a:off x="422640" y="2826801"/>
        <a:ext cx="4320000" cy="720000"/>
      </dsp:txXfrm>
    </dsp:sp>
    <dsp:sp modelId="{0C2D7F4B-654A-4B1F-B8E5-4809F5F68262}">
      <dsp:nvSpPr>
        <dsp:cNvPr id="0" name=""/>
        <dsp:cNvSpPr/>
      </dsp:nvSpPr>
      <dsp:spPr>
        <a:xfrm>
          <a:off x="6686640" y="41255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B6853-FABC-44F1-B40C-9E3873A36FAF}">
      <dsp:nvSpPr>
        <dsp:cNvPr id="0" name=""/>
        <dsp:cNvSpPr/>
      </dsp:nvSpPr>
      <dsp:spPr>
        <a:xfrm>
          <a:off x="5498640" y="282680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Our students will learn from us if we matter to them, if what we teach them is relevant for them, and if they know that we care about them. </a:t>
          </a:r>
        </a:p>
      </dsp:txBody>
      <dsp:txXfrm>
        <a:off x="5498640" y="282680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C68E-C897-44FF-8D62-77FC88970017}">
      <dsp:nvSpPr>
        <dsp:cNvPr id="0" name=""/>
        <dsp:cNvSpPr/>
      </dsp:nvSpPr>
      <dsp:spPr>
        <a:xfrm>
          <a:off x="0" y="680749"/>
          <a:ext cx="11033029" cy="1256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D5C97-43F7-45F2-AAA3-89C9897158A3}">
      <dsp:nvSpPr>
        <dsp:cNvPr id="0" name=""/>
        <dsp:cNvSpPr/>
      </dsp:nvSpPr>
      <dsp:spPr>
        <a:xfrm>
          <a:off x="380172" y="963522"/>
          <a:ext cx="691222" cy="691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7DB9-1263-455A-9E47-4F0CCF4BF775}">
      <dsp:nvSpPr>
        <dsp:cNvPr id="0" name=""/>
        <dsp:cNvSpPr/>
      </dsp:nvSpPr>
      <dsp:spPr>
        <a:xfrm>
          <a:off x="1451567" y="680749"/>
          <a:ext cx="9581461" cy="125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08" tIns="133008" rIns="133008" bIns="1330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Yes, there should be lots of opportunities to engage with the materials and each other.</a:t>
          </a:r>
        </a:p>
      </dsp:txBody>
      <dsp:txXfrm>
        <a:off x="1451567" y="680749"/>
        <a:ext cx="9581461" cy="1256768"/>
      </dsp:txXfrm>
    </dsp:sp>
    <dsp:sp modelId="{1EF1D261-905E-4957-ACC6-F759ECC202A3}">
      <dsp:nvSpPr>
        <dsp:cNvPr id="0" name=""/>
        <dsp:cNvSpPr/>
      </dsp:nvSpPr>
      <dsp:spPr>
        <a:xfrm>
          <a:off x="0" y="2251710"/>
          <a:ext cx="11033029" cy="12567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57C34-BAED-4722-84E5-1ADDD969EFFE}">
      <dsp:nvSpPr>
        <dsp:cNvPr id="0" name=""/>
        <dsp:cNvSpPr/>
      </dsp:nvSpPr>
      <dsp:spPr>
        <a:xfrm>
          <a:off x="380172" y="2534483"/>
          <a:ext cx="691222" cy="691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7549-5045-483D-A8E3-431AE1FDADE5}">
      <dsp:nvSpPr>
        <dsp:cNvPr id="0" name=""/>
        <dsp:cNvSpPr/>
      </dsp:nvSpPr>
      <dsp:spPr>
        <a:xfrm>
          <a:off x="1451567" y="2251710"/>
          <a:ext cx="9581461" cy="125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08" tIns="133008" rIns="133008" bIns="1330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However, more assignments do not automatically translate into more learning. </a:t>
          </a:r>
        </a:p>
      </dsp:txBody>
      <dsp:txXfrm>
        <a:off x="1451567" y="2251710"/>
        <a:ext cx="9581461" cy="1256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March 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1355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.wikimedia.org/wiki/Wiki_Education_Foundation/Wikipedia_Fellows_pilot_evaluation_updat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jsmyth.wordpress.com/2012/04/14/innovation-strategic-networks-social-media-or-why-im-her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Blackboard_Inc._logo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2019/03/08/is-the-current-use-of-video-a-step-backwards-in-online-learning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p.umpi.edu/instructional-design/zoom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kryfblok.blogspot.com/2012/04/i-love-getting-packages-in-mail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5/01/15/are-you-smarter-than-a-rat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avvyed.net/archives/354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75" y="4583953"/>
            <a:ext cx="4685857" cy="1465973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spc="700"/>
              <a:t>Increasing Connection in Remote F2F and Online Courses</a:t>
            </a:r>
          </a:p>
        </p:txBody>
      </p:sp>
      <p:pic>
        <p:nvPicPr>
          <p:cNvPr id="4" name="Picture 3" descr="Sphere of mesh and nodes">
            <a:extLst>
              <a:ext uri="{FF2B5EF4-FFF2-40B4-BE49-F238E27FC236}">
                <a16:creationId xmlns:a16="http://schemas.microsoft.com/office/drawing/2014/main" id="{CBA82966-A2CE-4A35-A788-C4FF9136F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93" b="34485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83953"/>
            <a:ext cx="5638800" cy="1465973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1300" b="1" dirty="0"/>
              <a:t>Lessons and Strategies</a:t>
            </a:r>
            <a:endParaRPr lang="en-US" b="1" dirty="0"/>
          </a:p>
          <a:p>
            <a:pPr algn="l">
              <a:lnSpc>
                <a:spcPct val="110000"/>
              </a:lnSpc>
            </a:pPr>
            <a:r>
              <a:rPr lang="en-US" sz="1100" dirty="0"/>
              <a:t>Reinhild Boehme, LISW-S</a:t>
            </a:r>
          </a:p>
          <a:p>
            <a:pPr algn="l">
              <a:lnSpc>
                <a:spcPct val="110000"/>
              </a:lnSpc>
            </a:pPr>
            <a:r>
              <a:rPr lang="en-US" sz="1100" dirty="0"/>
              <a:t>School of Social Work, Cleveland State University</a:t>
            </a:r>
          </a:p>
          <a:p>
            <a:pPr algn="l">
              <a:lnSpc>
                <a:spcPct val="110000"/>
              </a:lnSpc>
            </a:pPr>
            <a:r>
              <a:rPr lang="en-US" sz="1100" dirty="0"/>
              <a:t>r.f.boehme@csuohio.edu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68E0B-ADE2-4A38-AF44-57644849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/>
              <a:t>Attendance Issues</a:t>
            </a:r>
          </a:p>
        </p:txBody>
      </p:sp>
      <p:pic>
        <p:nvPicPr>
          <p:cNvPr id="5" name="Picture 4" descr="Close-up of a printed circuit board">
            <a:extLst>
              <a:ext uri="{FF2B5EF4-FFF2-40B4-BE49-F238E27FC236}">
                <a16:creationId xmlns:a16="http://schemas.microsoft.com/office/drawing/2014/main" id="{FA90484F-7E8F-4F84-955C-27516E0E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1" b="23921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2079-E4CC-4D33-9BAA-AF74C667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400" dirty="0"/>
              <a:t>Detect and Connect</a:t>
            </a:r>
          </a:p>
          <a:p>
            <a:r>
              <a:rPr lang="en-US" sz="1400" dirty="0"/>
              <a:t>A friendly check-in gives the message that the professor cares about you and wants you to succeed.</a:t>
            </a:r>
          </a:p>
          <a:p>
            <a:r>
              <a:rPr lang="en-US" sz="1400" dirty="0"/>
              <a:t>It's not a gotcha, it's a lifeline.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853C9-5FCA-4586-A688-7DF7F860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600"/>
              <a:t>Use Experiential Learning in breakout Groups</a:t>
            </a:r>
          </a:p>
        </p:txBody>
      </p:sp>
      <p:pic>
        <p:nvPicPr>
          <p:cNvPr id="4" name="Picture 4" descr="Conversation">
            <a:extLst>
              <a:ext uri="{FF2B5EF4-FFF2-40B4-BE49-F238E27FC236}">
                <a16:creationId xmlns:a16="http://schemas.microsoft.com/office/drawing/2014/main" id="{25E4BA55-676B-4FF6-8730-848EA1279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0" b="40031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4EF-B134-4F71-8893-1C52263C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/>
              <a:t>After a short video about a standardized screening tool for suicide risk, ask students to role play the screening assigning a specific situation.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What does it feel like to engage in this type of screening?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What do I have to look out for?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667D396-DC66-4601-8EF4-75A481EDF94B}"/>
              </a:ext>
            </a:extLst>
          </p:cNvPr>
          <p:cNvSpPr/>
          <p:nvPr/>
        </p:nvSpPr>
        <p:spPr>
          <a:xfrm>
            <a:off x="4378568" y="74674"/>
            <a:ext cx="1914769" cy="12602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Don't forget to use inclusive images. </a:t>
            </a:r>
          </a:p>
        </p:txBody>
      </p:sp>
    </p:spTree>
    <p:extLst>
      <p:ext uri="{BB962C8B-B14F-4D97-AF65-F5344CB8AC3E}">
        <p14:creationId xmlns:p14="http://schemas.microsoft.com/office/powerpoint/2010/main" val="303800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A6197-5E2A-4797-9635-3200C978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/>
              <a:t>Feedback Matters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748B9E91-3608-4A3D-A747-1591B4D8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8" r="1973" b="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62FB-C1F2-4D9E-99DC-28D2E8FF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400"/>
              <a:t>When students provide constructive feedback, inasmuch as this is possible, integrate this feedback as quickly as possible sending the message (once again), that your students matter to you.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7EE55-3B58-47AD-9BEE-7E9005820E5A}"/>
              </a:ext>
            </a:extLst>
          </p:cNvPr>
          <p:cNvSpPr txBox="1"/>
          <p:nvPr/>
        </p:nvSpPr>
        <p:spPr>
          <a:xfrm>
            <a:off x="3161323" y="2907323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Could you send out weekly reminders about what is due?</a:t>
            </a:r>
          </a:p>
        </p:txBody>
      </p:sp>
    </p:spTree>
    <p:extLst>
      <p:ext uri="{BB962C8B-B14F-4D97-AF65-F5344CB8AC3E}">
        <p14:creationId xmlns:p14="http://schemas.microsoft.com/office/powerpoint/2010/main" val="122011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0406F-CB05-4353-AF2A-889E65D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/>
              <a:t>Connect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4C81-ED42-42D0-8897-30CB0956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600"/>
              <a:t>Offer short virtual connection opportunities after class. This allows students who need to connect with their instructor a built-in opportunity to do so and it also helps the instructor gauge "class mood."</a:t>
            </a:r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4" name="Picture 4" descr="A picture containing text, wall, posing, indoor&#10;&#10;Description automatically generated">
            <a:extLst>
              <a:ext uri="{FF2B5EF4-FFF2-40B4-BE49-F238E27FC236}">
                <a16:creationId xmlns:a16="http://schemas.microsoft.com/office/drawing/2014/main" id="{5A221D21-46EC-4494-8187-0FB87CF63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63" r="12893" b="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8CC55-6898-440C-9EA4-44FEE126A62E}"/>
              </a:ext>
            </a:extLst>
          </p:cNvPr>
          <p:cNvSpPr txBox="1"/>
          <p:nvPr/>
        </p:nvSpPr>
        <p:spPr>
          <a:xfrm>
            <a:off x="9575579" y="6657945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3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paper ship leading among white ships">
            <a:extLst>
              <a:ext uri="{FF2B5EF4-FFF2-40B4-BE49-F238E27FC236}">
                <a16:creationId xmlns:a16="http://schemas.microsoft.com/office/drawing/2014/main" id="{26BFCC98-FDC2-4FE0-B513-626C731C3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DE8BE-E1C8-4893-A8D1-88A67FE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620486"/>
            <a:ext cx="5344886" cy="406254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78F67-5EF8-46A8-8E12-B4FFD360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114" y="4918166"/>
            <a:ext cx="4781006" cy="113646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239DD-BC6B-44C6-8409-5BE7C255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586855"/>
            <a:ext cx="3131093" cy="3507474"/>
          </a:xfrm>
        </p:spPr>
        <p:txBody>
          <a:bodyPr anchor="b">
            <a:normAutofit/>
          </a:bodyPr>
          <a:lstStyle/>
          <a:p>
            <a:pPr algn="r"/>
            <a:r>
              <a:rPr lang="en-US" sz="2500">
                <a:solidFill>
                  <a:schemeClr val="bg1"/>
                </a:solidFill>
              </a:rPr>
              <a:t>Where is my Professor?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6CA2-E22D-42E4-8BB1-9B0BDDF0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5" y="833535"/>
            <a:ext cx="3222170" cy="5361991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600"/>
              <a:t>Weekly video lectures bringing the content to life, making it relevant also build instructor-student connection. </a:t>
            </a:r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957972-6390-42E1-961B-AC52D5B1E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62" y="2818210"/>
            <a:ext cx="8152422" cy="27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9BDDE-B9B0-4881-A7FC-5893D109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4000"/>
              <a:t>Where are my peers?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DA4D-4D16-4DDB-88F4-CD70A8C57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800"/>
              <a:t>Create meaningful video assignments. Students can prepare and present content together via Zoom to foster experiential learning. </a:t>
            </a:r>
          </a:p>
          <a:p>
            <a:pPr marL="0" indent="0">
              <a:buNone/>
            </a:pPr>
            <a:r>
              <a:rPr lang="en-US" sz="1800"/>
              <a:t>Beware of student schedules. Embody patience with each other and the process of connecting for the purpose of completing an assignment. Assist!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catter chart&#10;&#10;Description automatically generated">
            <a:extLst>
              <a:ext uri="{FF2B5EF4-FFF2-40B4-BE49-F238E27FC236}">
                <a16:creationId xmlns:a16="http://schemas.microsoft.com/office/drawing/2014/main" id="{CDD711DE-A5F8-4974-B44C-44BCD83A9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91" r="18852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84290-171C-458E-97B7-24431FF27591}"/>
              </a:ext>
            </a:extLst>
          </p:cNvPr>
          <p:cNvSpPr txBox="1"/>
          <p:nvPr/>
        </p:nvSpPr>
        <p:spPr>
          <a:xfrm>
            <a:off x="9556343" y="6206061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47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A6CFC-0617-413D-B92A-4080BF20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Everything Needs a Predictable Structure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CB61F12-2DE9-4BE9-9F84-88C9F7B8E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8169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01D723-3C8E-416C-9919-CADB250E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400" dirty="0"/>
              <a:t>Patterns are good.</a:t>
            </a:r>
          </a:p>
          <a:p>
            <a:r>
              <a:rPr lang="en-US" sz="1400" dirty="0"/>
              <a:t>Every week there will be the same or similar course components or assignments giving students the confidence to know that they know what is expected of them.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3193F-64F1-457A-8490-6C30AFC60171}"/>
              </a:ext>
            </a:extLst>
          </p:cNvPr>
          <p:cNvSpPr txBox="1"/>
          <p:nvPr/>
        </p:nvSpPr>
        <p:spPr>
          <a:xfrm>
            <a:off x="5498878" y="6208687"/>
            <a:ext cx="26164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92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CE19-73CE-48FB-B022-5401A72B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More is not always Better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B324DC-1318-4B55-91DC-C75D5C599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8915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23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4E656-253B-4E83-B925-7BF720BE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200" spc="750">
                <a:solidFill>
                  <a:schemeClr val="bg1"/>
                </a:solidFill>
              </a:rPr>
              <a:t>Experiential Learning = Meaningful assignments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685083-C483-4F05-850A-EB4DE8760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3619" y="952897"/>
            <a:ext cx="7214138" cy="4959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E1FFC-8AD0-4F9F-B2AC-CC018128CEB2}"/>
              </a:ext>
            </a:extLst>
          </p:cNvPr>
          <p:cNvSpPr txBox="1"/>
          <p:nvPr/>
        </p:nvSpPr>
        <p:spPr>
          <a:xfrm>
            <a:off x="8939432" y="5712561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61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E633-E266-4CED-82A1-8FE2279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know...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3EC783D-B642-4B6A-B1D5-8E45119C3A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112264"/>
          <a:ext cx="10241280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78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F9EA-BE76-4A16-93D1-6E3633B0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Spell it out!</a:t>
            </a:r>
          </a:p>
        </p:txBody>
      </p:sp>
      <p:pic>
        <p:nvPicPr>
          <p:cNvPr id="12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09EE82-7AFD-4CF8-9FE2-14B79601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726" y="457200"/>
            <a:ext cx="8277272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C4E8D-90C1-4FDE-967E-6F005FA9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US" dirty="0"/>
              <a:t>Say it Twice, Then Repeat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D8A070-6CE7-4DD5-9FCE-2FEA8F00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r>
              <a:rPr lang="en-US" sz="1600" dirty="0"/>
              <a:t>Weekly announcements help students keep up to date.</a:t>
            </a:r>
          </a:p>
          <a:p>
            <a:r>
              <a:rPr lang="en-US" sz="1600" dirty="0"/>
              <a:t>Some students don't read those. Send the information by e-mail, also. </a:t>
            </a:r>
          </a:p>
          <a:p>
            <a:r>
              <a:rPr lang="en-US" sz="1600" dirty="0"/>
              <a:t>Publish another announcement/send another e-mail shortly before something is due.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B6109D-6D06-44D0-9FE6-D8E57471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70" y="457200"/>
            <a:ext cx="2273298" cy="54723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6554E-A104-47E0-B8FF-EFD4DBFE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/>
              <a:t>Virtual Office Hours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1991367-5BA8-4AB7-B7F8-D08AEBCA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02"/>
          <a:stretch/>
        </p:blipFill>
        <p:spPr>
          <a:xfrm>
            <a:off x="20" y="9396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1561-9133-4BF6-BAAC-197BB865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Three to five per semester (in addition/concurrent with regular virtual office hours), timed a week or two before major assignments. </a:t>
            </a: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FCBCE-B5D9-4A12-805C-0654B32C9343}"/>
              </a:ext>
            </a:extLst>
          </p:cNvPr>
          <p:cNvSpPr txBox="1"/>
          <p:nvPr/>
        </p:nvSpPr>
        <p:spPr>
          <a:xfrm>
            <a:off x="5314533" y="6208687"/>
            <a:ext cx="28007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1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5F898-4B59-4FEB-92C9-38CA66CE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/>
              <a:t>Emphasize Learning Community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DCAC71A3-DC6B-49C3-96FC-AB45C809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07" r="-2" b="26964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88AB-4D37-427B-9EA5-1C9A6039E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This means responding to e-mails as quickly as possible always with the aim of building better connection to foster learning. The message always is: We are in this together.</a:t>
            </a:r>
          </a:p>
          <a:p>
            <a:pPr marL="0" indent="0">
              <a:buNone/>
            </a:pPr>
            <a:r>
              <a:rPr lang="en-US" sz="1400" dirty="0"/>
              <a:t>Similar questions? Create an announcement/email.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4D63F-4330-48A3-8196-EF8E3557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2400" spc="750"/>
              <a:t>Comfort with Discomfort</a:t>
            </a:r>
          </a:p>
        </p:txBody>
      </p:sp>
      <p:pic>
        <p:nvPicPr>
          <p:cNvPr id="5" name="Picture 4" descr="Balance stone with spa on river coast">
            <a:extLst>
              <a:ext uri="{FF2B5EF4-FFF2-40B4-BE49-F238E27FC236}">
                <a16:creationId xmlns:a16="http://schemas.microsoft.com/office/drawing/2014/main" id="{C3FDF37B-FC58-47C4-85FC-CA58078F5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F32A-F12A-46BA-820C-F5796586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400" b="1" cap="all" spc="600"/>
              <a:t>It's a Life Skill!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9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5308-06CD-430A-82C6-545B841D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2800" spc="750"/>
              <a:t>It's not like that...</a:t>
            </a:r>
            <a:br>
              <a:rPr lang="en-US" sz="2800" spc="750"/>
            </a:br>
            <a:endParaRPr lang="en-US" sz="2800" spc="750"/>
          </a:p>
        </p:txBody>
      </p:sp>
      <p:pic>
        <p:nvPicPr>
          <p:cNvPr id="4" name="Picture 4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79749198-4532-4E0B-ADD5-16A68202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29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875B4C9-D7A4-430C-845E-C7FAF8E9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If we think that all we need to do put the learning content into a nice box (Blackboard) and then wait for our students to open it, we have probably missed the mark.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CA517-AA75-4136-B470-2B31A4F4ADCC}"/>
              </a:ext>
            </a:extLst>
          </p:cNvPr>
          <p:cNvSpPr txBox="1"/>
          <p:nvPr/>
        </p:nvSpPr>
        <p:spPr>
          <a:xfrm>
            <a:off x="5498879" y="6208687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08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012F8-BF99-434B-B9E7-AD23FC19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200"/>
              <a:t>Objections?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809DCC-28FC-464A-9EC3-2907B0177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22" r="12244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E372-2009-4E97-AABB-C6FC0439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400"/>
              <a:t>But they are adults, they should know that they have to follow the material week to week and submit their assignments!</a:t>
            </a: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1AFCF-A0C1-4614-95DC-8883B7C6CC3C}"/>
              </a:ext>
            </a:extLst>
          </p:cNvPr>
          <p:cNvSpPr txBox="1"/>
          <p:nvPr/>
        </p:nvSpPr>
        <p:spPr>
          <a:xfrm>
            <a:off x="5336975" y="6208687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DB9B179-4DCA-489E-A67F-E6A14B6829D0}"/>
              </a:ext>
            </a:extLst>
          </p:cNvPr>
          <p:cNvSpPr/>
          <p:nvPr/>
        </p:nvSpPr>
        <p:spPr>
          <a:xfrm>
            <a:off x="3482897" y="3011164"/>
            <a:ext cx="2072267" cy="1440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have no idea where to go...</a:t>
            </a: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209507B3-9BB5-49B4-B985-EB8258BBB8DC}"/>
              </a:ext>
            </a:extLst>
          </p:cNvPr>
          <p:cNvSpPr/>
          <p:nvPr/>
        </p:nvSpPr>
        <p:spPr>
          <a:xfrm>
            <a:off x="3482701" y="788716"/>
            <a:ext cx="780586" cy="7434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BB content for this week.</a:t>
            </a:r>
          </a:p>
        </p:txBody>
      </p:sp>
    </p:spTree>
    <p:extLst>
      <p:ext uri="{BB962C8B-B14F-4D97-AF65-F5344CB8AC3E}">
        <p14:creationId xmlns:p14="http://schemas.microsoft.com/office/powerpoint/2010/main" val="8768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D6913-BF72-4BE1-8177-0FD79415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It's a Tsunami!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1400" spc="750" dirty="0">
                <a:solidFill>
                  <a:schemeClr val="bg1"/>
                </a:solidFill>
              </a:rPr>
              <a:t>(of assignments and content)</a:t>
            </a:r>
          </a:p>
        </p:txBody>
      </p:sp>
      <p:pic>
        <p:nvPicPr>
          <p:cNvPr id="4" name="Picture 4" descr="Chart, timeline&#10;&#10;Description automatically generated">
            <a:extLst>
              <a:ext uri="{FF2B5EF4-FFF2-40B4-BE49-F238E27FC236}">
                <a16:creationId xmlns:a16="http://schemas.microsoft.com/office/drawing/2014/main" id="{C7A55B11-42C4-49A4-B6B3-5F66946AB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3619" y="1385745"/>
            <a:ext cx="7214138" cy="4094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60125-EFB1-482A-92E8-43CB8305D9B7}"/>
              </a:ext>
            </a:extLst>
          </p:cNvPr>
          <p:cNvSpPr txBox="1"/>
          <p:nvPr/>
        </p:nvSpPr>
        <p:spPr>
          <a:xfrm>
            <a:off x="8939432" y="5279713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96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8F0F238F-B063-4A3D-9BBA-3F111436D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8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12AFD-44C8-4CF3-A01F-8EB6A3A5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Organizational skills – Normally learned over time!</a:t>
            </a:r>
            <a:br>
              <a:rPr lang="en-US" sz="4000" spc="750" dirty="0">
                <a:solidFill>
                  <a:schemeClr val="bg1"/>
                </a:solidFill>
              </a:rPr>
            </a:br>
            <a:endParaRPr lang="en-US" sz="4000" spc="750" dirty="0">
              <a:solidFill>
                <a:schemeClr val="bg1"/>
              </a:solidFill>
            </a:endParaRPr>
          </a:p>
        </p:txBody>
      </p:sp>
      <p:pic>
        <p:nvPicPr>
          <p:cNvPr id="4" name="Graphic 5" descr="Person eating with solid fill">
            <a:extLst>
              <a:ext uri="{FF2B5EF4-FFF2-40B4-BE49-F238E27FC236}">
                <a16:creationId xmlns:a16="http://schemas.microsoft.com/office/drawing/2014/main" id="{09E75C84-E226-4400-9954-5F2A74D10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1580" y="2850995"/>
            <a:ext cx="3813717" cy="381371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71E7A00-4044-410C-BCBD-23EB98EAFC6C}"/>
              </a:ext>
            </a:extLst>
          </p:cNvPr>
          <p:cNvSpPr/>
          <p:nvPr/>
        </p:nvSpPr>
        <p:spPr>
          <a:xfrm>
            <a:off x="3650167" y="3252772"/>
            <a:ext cx="1932876" cy="15054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 must acquire and use all these skills today!</a:t>
            </a:r>
          </a:p>
        </p:txBody>
      </p:sp>
    </p:spTree>
    <p:extLst>
      <p:ext uri="{BB962C8B-B14F-4D97-AF65-F5344CB8AC3E}">
        <p14:creationId xmlns:p14="http://schemas.microsoft.com/office/powerpoint/2010/main" val="293884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paper ship leading among white ships">
            <a:extLst>
              <a:ext uri="{FF2B5EF4-FFF2-40B4-BE49-F238E27FC236}">
                <a16:creationId xmlns:a16="http://schemas.microsoft.com/office/drawing/2014/main" id="{26BFCC98-FDC2-4FE0-B513-626C731C3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DE8BE-E1C8-4893-A8D1-88A67FE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620486"/>
            <a:ext cx="5344886" cy="406254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78F67-5EF8-46A8-8E12-B4FFD360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114" y="4918166"/>
            <a:ext cx="4781006" cy="1136468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</a:rPr>
              <a:t>Remote F2F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16777-7889-4A0E-82D8-02C4F722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2700">
                <a:solidFill>
                  <a:schemeClr val="bg1"/>
                </a:solidFill>
              </a:rPr>
              <a:t>Everything Needs 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FDA-94E9-4DEE-96F6-8F524002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Welcome and Check-In: Greet students by name. </a:t>
            </a:r>
          </a:p>
          <a:p>
            <a:pPr marL="457200" indent="-457200">
              <a:buAutoNum type="arabicPeriod"/>
            </a:pPr>
            <a:r>
              <a:rPr lang="en-US" sz="1800" dirty="0"/>
              <a:t>Be inclusive of those off-camera.</a:t>
            </a:r>
          </a:p>
          <a:p>
            <a:pPr marL="457200" indent="-457200">
              <a:buAutoNum type="arabicPeriod"/>
            </a:pPr>
            <a:r>
              <a:rPr lang="en-US" sz="1800" dirty="0"/>
              <a:t>Opening activity: Be Here Now. Video/Short Targeted Breakout Group</a:t>
            </a:r>
          </a:p>
          <a:p>
            <a:pPr marL="457200" indent="-457200">
              <a:buAutoNum type="arabicPeriod"/>
            </a:pPr>
            <a:r>
              <a:rPr lang="en-US" sz="1800" dirty="0"/>
              <a:t>Very short review: Last week (Infographic)</a:t>
            </a:r>
          </a:p>
          <a:p>
            <a:pPr marL="457200" indent="-457200">
              <a:buAutoNum type="arabicPeriod"/>
            </a:pPr>
            <a:r>
              <a:rPr lang="en-US" sz="1800" dirty="0"/>
              <a:t>Attendance</a:t>
            </a:r>
          </a:p>
          <a:p>
            <a:pPr marL="457200" indent="-457200">
              <a:buAutoNum type="arabicPeriod"/>
            </a:pPr>
            <a:r>
              <a:rPr lang="en-US" sz="1800" dirty="0"/>
              <a:t>Main content/lecture - broken up by at least one breakout group and/or video. </a:t>
            </a:r>
          </a:p>
          <a:p>
            <a:pPr marL="457200" indent="-457200">
              <a:buAutoNum type="arabicPeriod"/>
            </a:pPr>
            <a:r>
              <a:rPr lang="en-US" sz="1800" dirty="0"/>
              <a:t>What worked? Feedback and reminders.</a:t>
            </a:r>
          </a:p>
          <a:p>
            <a:pPr marL="457200" indent="-457200">
              <a:buAutoNum type="arabicPeriod"/>
            </a:pPr>
            <a:r>
              <a:rPr lang="en-US" sz="1800" dirty="0"/>
              <a:t>Short check in after class, connection opportunity. </a:t>
            </a:r>
          </a:p>
        </p:txBody>
      </p:sp>
      <p:pic>
        <p:nvPicPr>
          <p:cNvPr id="4" name="Picture 4" descr="List Icon Symbol - Free vector graphic on Pixabay">
            <a:extLst>
              <a:ext uri="{FF2B5EF4-FFF2-40B4-BE49-F238E27FC236}">
                <a16:creationId xmlns:a16="http://schemas.microsoft.com/office/drawing/2014/main" id="{0CEDD2D8-4879-484D-9057-4983FB5C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6" y="4631472"/>
            <a:ext cx="1860396" cy="18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9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DFAFE-0EE3-4951-A610-523904D638C4}"/>
              </a:ext>
            </a:extLst>
          </p:cNvPr>
          <p:cNvSpPr txBox="1"/>
          <p:nvPr/>
        </p:nvSpPr>
        <p:spPr>
          <a:xfrm>
            <a:off x="474243" y="681317"/>
            <a:ext cx="3236613" cy="3406187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Make it visual, engage student with the content with specific tasks that are relevant </a:t>
            </a:r>
            <a:r>
              <a:rPr lang="en-US" sz="2200" b="1" u="sng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them</a:t>
            </a:r>
            <a:r>
              <a:rPr lang="en-US" sz="22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8A88789-42CB-492C-AD5B-1D8848D6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65" y="457200"/>
            <a:ext cx="2380445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246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822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Avenir Next LT Pro</vt:lpstr>
      <vt:lpstr>GradientRiseVTI</vt:lpstr>
      <vt:lpstr>Increasing Connection in Remote F2F and Online Courses</vt:lpstr>
      <vt:lpstr>What We know...</vt:lpstr>
      <vt:lpstr>It's not like that... </vt:lpstr>
      <vt:lpstr>Objections?</vt:lpstr>
      <vt:lpstr>It's a Tsunami! (of assignments and content)</vt:lpstr>
      <vt:lpstr>Organizational skills – Normally learned over time! </vt:lpstr>
      <vt:lpstr>Lessons Learned</vt:lpstr>
      <vt:lpstr>Everything Needs a STructure</vt:lpstr>
      <vt:lpstr>PowerPoint Presentation</vt:lpstr>
      <vt:lpstr>Attendance Issues</vt:lpstr>
      <vt:lpstr>Use Experiential Learning in breakout Groups</vt:lpstr>
      <vt:lpstr>Feedback Matters</vt:lpstr>
      <vt:lpstr>Connect now!</vt:lpstr>
      <vt:lpstr>Lessons Learned</vt:lpstr>
      <vt:lpstr>Where is my Professor?</vt:lpstr>
      <vt:lpstr>Where are my peers?</vt:lpstr>
      <vt:lpstr>Everything Needs a Predictable Structure</vt:lpstr>
      <vt:lpstr>More is not always Better</vt:lpstr>
      <vt:lpstr>Experiential Learning = Meaningful assignments</vt:lpstr>
      <vt:lpstr>Spell it out!</vt:lpstr>
      <vt:lpstr>Say it Twice, Then Repeat</vt:lpstr>
      <vt:lpstr>Virtual Office Hours</vt:lpstr>
      <vt:lpstr>Emphasize Learning Community</vt:lpstr>
      <vt:lpstr>Comfort with Discomfort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Caryn L Lanzo</cp:lastModifiedBy>
  <cp:revision>392</cp:revision>
  <dcterms:created xsi:type="dcterms:W3CDTF">2021-02-27T21:33:42Z</dcterms:created>
  <dcterms:modified xsi:type="dcterms:W3CDTF">2021-03-03T19:29:55Z</dcterms:modified>
</cp:coreProperties>
</file>