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53598-EE47-4381-B2C4-D8CA27843BD7}" v="4" dt="2022-08-09T17:54:28.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5735"/>
  </p:normalViewPr>
  <p:slideViewPr>
    <p:cSldViewPr snapToGrid="0" snapToObjects="1">
      <p:cViewPr>
        <p:scale>
          <a:sx n="33" d="100"/>
          <a:sy n="33" d="100"/>
        </p:scale>
        <p:origin x="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0770A-D877-AA44-B7F7-827509D1D75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0770A-D877-AA44-B7F7-827509D1D757}"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0770A-D877-AA44-B7F7-827509D1D757}"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8/10/2022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jpg"/><Relationship Id="rId3" Type="http://schemas.openxmlformats.org/officeDocument/2006/relationships/image" Target="../media/image1.tiff"/><Relationship Id="rId7" Type="http://schemas.openxmlformats.org/officeDocument/2006/relationships/hyperlink" Target="http://www.postpartumprogress.com/why-moms-with-postpartum-anxiety-or-ptsd-are-often-missed" TargetMode="External"/><Relationship Id="rId12" Type="http://schemas.openxmlformats.org/officeDocument/2006/relationships/hyperlink" Target="https://creativecommons.org/licenses/by-nc/3.0/" TargetMode="External"/><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hyperlink" Target="https://www.dovepress.com/exploring-quality-of-life-as-an-intervention-outcome-among-women-with--peer-reviewed-fulltext-article-PROM" TargetMode="External"/><Relationship Id="rId5" Type="http://schemas.openxmlformats.org/officeDocument/2006/relationships/hyperlink" Target="https://commons.wikimedia.org/wiki/File:Keep_Calm_and_Carry_On_Poster.svg" TargetMode="External"/><Relationship Id="rId15" Type="http://schemas.openxmlformats.org/officeDocument/2006/relationships/hyperlink" Target="https://creativecommons.org/licenses/by/3.0/" TargetMode="External"/><Relationship Id="rId10" Type="http://schemas.openxmlformats.org/officeDocument/2006/relationships/image" Target="../media/image14.jpg"/><Relationship Id="rId4" Type="http://schemas.openxmlformats.org/officeDocument/2006/relationships/image" Target="../media/image11.png"/><Relationship Id="rId9" Type="http://schemas.openxmlformats.org/officeDocument/2006/relationships/hyperlink" Target="https://en.wikipedia.org/wiki/Scientific_method" TargetMode="External"/><Relationship Id="rId14" Type="http://schemas.openxmlformats.org/officeDocument/2006/relationships/hyperlink" Target="https://courses.lumenlearning.com/wsu-sandbox/chapter/stress-and-ill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2004000" cy="1015663"/>
          </a:xfrm>
          <a:prstGeom prst="rect">
            <a:avLst/>
          </a:prstGeom>
          <a:noFill/>
        </p:spPr>
        <p:txBody>
          <a:bodyPr wrap="square" rtlCol="0">
            <a:spAutoFit/>
          </a:bodyPr>
          <a:lstStyle/>
          <a:p>
            <a:pPr algn="ctr"/>
            <a:r>
              <a:rPr lang="en-US" sz="6000" b="1" dirty="0"/>
              <a:t>Pool Boiling: Adventures in Heat Transfer Enhancement and Nuclear Power Cooling</a:t>
            </a:r>
          </a:p>
        </p:txBody>
      </p:sp>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2"/>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rtlCol="0">
            <a:spAutoFit/>
          </a:bodyPr>
          <a:lstStyle/>
          <a:p>
            <a:pPr algn="ctr"/>
            <a:r>
              <a:rPr lang="en-US" sz="4800" i="1" u="sng" dirty="0"/>
              <a:t>Osborn, Forrest</a:t>
            </a:r>
            <a:r>
              <a:rPr lang="en-US" sz="4800" i="1" dirty="0"/>
              <a:t>; Villarreal, Ezekiel; Dr. Heng Ban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400800" y="3609468"/>
            <a:ext cx="32004000" cy="830997"/>
          </a:xfrm>
          <a:prstGeom prst="rect">
            <a:avLst/>
          </a:prstGeom>
          <a:noFill/>
        </p:spPr>
        <p:txBody>
          <a:bodyPr wrap="square" rtlCol="0">
            <a:spAutoFit/>
          </a:bodyPr>
          <a:lstStyle/>
          <a:p>
            <a:pPr algn="ctr"/>
            <a:r>
              <a:rPr lang="en-US" sz="4800" dirty="0"/>
              <a:t>Department of Mechanical and Material Science, University of Pittsburgh, Pittsburgh, PA</a:t>
            </a:r>
          </a:p>
        </p:txBody>
      </p:sp>
      <p:sp>
        <p:nvSpPr>
          <p:cNvPr id="16" name="TextBox 15">
            <a:extLst>
              <a:ext uri="{FF2B5EF4-FFF2-40B4-BE49-F238E27FC236}">
                <a16:creationId xmlns:a16="http://schemas.microsoft.com/office/drawing/2014/main" id="{82174939-4951-9C48-92B0-C1D8B0EA47DF}"/>
              </a:ext>
            </a:extLst>
          </p:cNvPr>
          <p:cNvSpPr txBox="1"/>
          <p:nvPr/>
        </p:nvSpPr>
        <p:spPr>
          <a:xfrm>
            <a:off x="1444623" y="26713683"/>
            <a:ext cx="12161520" cy="1261884"/>
          </a:xfrm>
          <a:prstGeom prst="rect">
            <a:avLst/>
          </a:prstGeom>
          <a:noFill/>
          <a:ln>
            <a:solidFill>
              <a:schemeClr val="tx1"/>
            </a:solidFill>
          </a:ln>
        </p:spPr>
        <p:txBody>
          <a:bodyPr wrap="square" rtlCol="0">
            <a:spAutoFit/>
          </a:bodyPr>
          <a:lstStyle/>
          <a:p>
            <a:r>
              <a:rPr lang="en-US" sz="2800" b="1" dirty="0"/>
              <a:t>Figure 1. Parr front panel and wire photo</a:t>
            </a:r>
            <a:r>
              <a:rPr lang="en-US" sz="4800" b="1" dirty="0"/>
              <a:t>. </a:t>
            </a:r>
            <a:r>
              <a:rPr lang="en-US" sz="2800" dirty="0"/>
              <a:t>Temperature inside vessel and pressure displayed on Parr panel.</a:t>
            </a:r>
          </a:p>
        </p:txBody>
      </p:sp>
      <p:sp>
        <p:nvSpPr>
          <p:cNvPr id="29" name="TextBox 28">
            <a:extLst>
              <a:ext uri="{FF2B5EF4-FFF2-40B4-BE49-F238E27FC236}">
                <a16:creationId xmlns:a16="http://schemas.microsoft.com/office/drawing/2014/main" id="{37A0A4CB-1457-8541-AFC0-C1020AB62167}"/>
              </a:ext>
            </a:extLst>
          </p:cNvPr>
          <p:cNvSpPr txBox="1"/>
          <p:nvPr/>
        </p:nvSpPr>
        <p:spPr>
          <a:xfrm>
            <a:off x="15638256" y="15920044"/>
            <a:ext cx="12485963" cy="1815882"/>
          </a:xfrm>
          <a:prstGeom prst="rect">
            <a:avLst/>
          </a:prstGeom>
          <a:noFill/>
          <a:ln>
            <a:solidFill>
              <a:schemeClr val="tx1"/>
            </a:solidFill>
          </a:ln>
        </p:spPr>
        <p:txBody>
          <a:bodyPr wrap="square" rtlCol="0">
            <a:spAutoFit/>
          </a:bodyPr>
          <a:lstStyle/>
          <a:p>
            <a:r>
              <a:rPr lang="en-US" sz="2800" b="1" dirty="0"/>
              <a:t>Figure 1. Methods.  </a:t>
            </a:r>
            <a:r>
              <a:rPr lang="en-US" sz="2800" dirty="0"/>
              <a:t>Heat transfer rate vs time data was collected by sending a short electrical pulse through a small wire. The blue line above appeared often during the experiment variations and the red line also occurred multiple times. Both results are highly repeatable</a:t>
            </a:r>
          </a:p>
        </p:txBody>
      </p:sp>
      <p:sp>
        <p:nvSpPr>
          <p:cNvPr id="45" name="TextBox 44">
            <a:extLst>
              <a:ext uri="{FF2B5EF4-FFF2-40B4-BE49-F238E27FC236}">
                <a16:creationId xmlns:a16="http://schemas.microsoft.com/office/drawing/2014/main" id="{1D697311-C344-E349-80C8-6FDB4DC7788F}"/>
              </a:ext>
            </a:extLst>
          </p:cNvPr>
          <p:cNvSpPr txBox="1"/>
          <p:nvPr/>
        </p:nvSpPr>
        <p:spPr>
          <a:xfrm>
            <a:off x="16009440" y="29515243"/>
            <a:ext cx="12161520" cy="1692771"/>
          </a:xfrm>
          <a:prstGeom prst="rect">
            <a:avLst/>
          </a:prstGeom>
          <a:noFill/>
          <a:ln>
            <a:solidFill>
              <a:schemeClr val="tx1"/>
            </a:solidFill>
          </a:ln>
        </p:spPr>
        <p:txBody>
          <a:bodyPr wrap="square" rtlCol="0">
            <a:spAutoFit/>
          </a:bodyPr>
          <a:lstStyle/>
          <a:p>
            <a:r>
              <a:rPr lang="en-US" sz="2800" b="1" dirty="0"/>
              <a:t>Figure 2. Vessel window and electrodes</a:t>
            </a:r>
            <a:r>
              <a:rPr lang="en-US" sz="4800" b="1" dirty="0"/>
              <a:t>. </a:t>
            </a:r>
            <a:r>
              <a:rPr lang="en-US" sz="2800" dirty="0"/>
              <a:t>Shown (left) viewport on the pressure vessel. The thin platinum wire can be seen against the backlighting. (right) The electrodes with faint image of wire between the electrodes.</a:t>
            </a:r>
          </a:p>
        </p:txBody>
      </p:sp>
      <p:sp>
        <p:nvSpPr>
          <p:cNvPr id="49" name="TextBox 48">
            <a:extLst>
              <a:ext uri="{FF2B5EF4-FFF2-40B4-BE49-F238E27FC236}">
                <a16:creationId xmlns:a16="http://schemas.microsoft.com/office/drawing/2014/main" id="{DD0D4111-4B70-2344-AA73-021B5920CB27}"/>
              </a:ext>
            </a:extLst>
          </p:cNvPr>
          <p:cNvSpPr txBox="1"/>
          <p:nvPr/>
        </p:nvSpPr>
        <p:spPr>
          <a:xfrm>
            <a:off x="30611661" y="25011174"/>
            <a:ext cx="12161520" cy="9694962"/>
          </a:xfrm>
          <a:prstGeom prst="rect">
            <a:avLst/>
          </a:prstGeom>
          <a:noFill/>
          <a:ln>
            <a:solidFill>
              <a:schemeClr val="tx1"/>
            </a:solidFill>
          </a:ln>
        </p:spPr>
        <p:txBody>
          <a:bodyPr wrap="square" rtlCol="0">
            <a:spAutoFit/>
          </a:bodyPr>
          <a:lstStyle/>
          <a:p>
            <a:r>
              <a:rPr lang="en-US" sz="3600" b="1" dirty="0"/>
              <a:t>Summary</a:t>
            </a:r>
            <a:endParaRPr lang="en-US" sz="3600" dirty="0"/>
          </a:p>
          <a:p>
            <a:r>
              <a:rPr lang="en-US" sz="3600" dirty="0"/>
              <a:t>.Increases in pressure resulted in higher heat flux.</a:t>
            </a:r>
          </a:p>
          <a:p>
            <a:r>
              <a:rPr lang="en-US" sz="3600" dirty="0"/>
              <a:t>.Possible behavioral resemblance to Mass-Damper Oscillation systems</a:t>
            </a:r>
          </a:p>
          <a:p>
            <a:endParaRPr lang="en-US" sz="3600" dirty="0"/>
          </a:p>
          <a:p>
            <a:r>
              <a:rPr lang="en-US" sz="3600" b="1" dirty="0"/>
              <a:t>Conclusions</a:t>
            </a:r>
          </a:p>
          <a:p>
            <a:r>
              <a:rPr lang="en-US" sz="3600" dirty="0"/>
              <a:t>.Wire diameter and power pulse height were found to have the greatest influence on heat transfer rate</a:t>
            </a:r>
          </a:p>
          <a:p>
            <a:r>
              <a:rPr lang="en-US" sz="3600" dirty="0"/>
              <a:t>.Temperature and pressure had a synergistic impact on temperature but not heat transfer</a:t>
            </a:r>
          </a:p>
          <a:p>
            <a:endParaRPr lang="en-US" sz="3600" dirty="0"/>
          </a:p>
          <a:p>
            <a:r>
              <a:rPr lang="en-US" sz="3600" b="1" dirty="0"/>
              <a:t>Acknowledgements</a:t>
            </a:r>
          </a:p>
          <a:p>
            <a:r>
              <a:rPr lang="en-US" sz="3600" dirty="0"/>
              <a:t>I wish to thank Dr. Alison Hake for offering useful feedback on my write-up and work. </a:t>
            </a:r>
          </a:p>
          <a:p>
            <a:r>
              <a:rPr lang="en-US" sz="3600" dirty="0"/>
              <a:t>The MTL lab at the University of Pittsburgh provided the use of the equipment and space to perform the experiments.</a:t>
            </a:r>
          </a:p>
          <a:p>
            <a:r>
              <a:rPr lang="en-US" sz="3600" dirty="0"/>
              <a:t>Funding: McNair Scholars Program </a:t>
            </a:r>
            <a:r>
              <a:rPr lang="en-US" sz="4800" dirty="0"/>
              <a:t> </a:t>
            </a:r>
          </a:p>
        </p:txBody>
      </p:sp>
      <p:sp>
        <p:nvSpPr>
          <p:cNvPr id="50" name="TextBox 49">
            <a:extLst>
              <a:ext uri="{FF2B5EF4-FFF2-40B4-BE49-F238E27FC236}">
                <a16:creationId xmlns:a16="http://schemas.microsoft.com/office/drawing/2014/main" id="{17B763B1-4C49-CC40-9E09-27263E3E55D9}"/>
              </a:ext>
            </a:extLst>
          </p:cNvPr>
          <p:cNvSpPr txBox="1"/>
          <p:nvPr/>
        </p:nvSpPr>
        <p:spPr>
          <a:xfrm>
            <a:off x="30675580" y="15924733"/>
            <a:ext cx="12161520" cy="954107"/>
          </a:xfrm>
          <a:prstGeom prst="rect">
            <a:avLst/>
          </a:prstGeom>
          <a:noFill/>
          <a:ln>
            <a:solidFill>
              <a:schemeClr val="tx1"/>
            </a:solidFill>
          </a:ln>
        </p:spPr>
        <p:txBody>
          <a:bodyPr wrap="square" rtlCol="0">
            <a:spAutoFit/>
          </a:bodyPr>
          <a:lstStyle/>
          <a:p>
            <a:r>
              <a:rPr lang="en-US" sz="2800" b="1" dirty="0"/>
              <a:t>Figure 4. Burnout</a:t>
            </a:r>
            <a:r>
              <a:rPr lang="en-US" sz="2800" dirty="0"/>
              <a:t>. (below)sending too much power through the wire resulted in the wire burning up under the water. our data.</a:t>
            </a:r>
          </a:p>
        </p:txBody>
      </p:sp>
      <p:pic>
        <p:nvPicPr>
          <p:cNvPr id="22" name="Picture 21" descr="A picture containing indoor, appliance&#10;&#10;Description automatically generated">
            <a:extLst>
              <a:ext uri="{FF2B5EF4-FFF2-40B4-BE49-F238E27FC236}">
                <a16:creationId xmlns:a16="http://schemas.microsoft.com/office/drawing/2014/main" id="{0039B034-351B-C4D5-AB0F-EC8633620766}"/>
              </a:ext>
            </a:extLst>
          </p:cNvPr>
          <p:cNvPicPr>
            <a:picLocks noChangeAspect="1"/>
          </p:cNvPicPr>
          <p:nvPr/>
        </p:nvPicPr>
        <p:blipFill>
          <a:blip r:embed="rId3"/>
          <a:stretch>
            <a:fillRect/>
          </a:stretch>
        </p:blipFill>
        <p:spPr>
          <a:xfrm rot="5400000">
            <a:off x="21761459" y="20569076"/>
            <a:ext cx="9364470" cy="7023353"/>
          </a:xfrm>
          <a:prstGeom prst="rect">
            <a:avLst/>
          </a:prstGeom>
        </p:spPr>
      </p:pic>
      <p:pic>
        <p:nvPicPr>
          <p:cNvPr id="24" name="Picture 23">
            <a:extLst>
              <a:ext uri="{FF2B5EF4-FFF2-40B4-BE49-F238E27FC236}">
                <a16:creationId xmlns:a16="http://schemas.microsoft.com/office/drawing/2014/main" id="{E0F8AA8F-8569-B767-5709-F71B14DAFD20}"/>
              </a:ext>
            </a:extLst>
          </p:cNvPr>
          <p:cNvPicPr>
            <a:picLocks noChangeAspect="1"/>
          </p:cNvPicPr>
          <p:nvPr/>
        </p:nvPicPr>
        <p:blipFill>
          <a:blip r:embed="rId4"/>
          <a:stretch>
            <a:fillRect/>
          </a:stretch>
        </p:blipFill>
        <p:spPr>
          <a:xfrm>
            <a:off x="14534995" y="19362314"/>
            <a:ext cx="7023353" cy="9364472"/>
          </a:xfrm>
          <a:prstGeom prst="rect">
            <a:avLst/>
          </a:prstGeom>
        </p:spPr>
      </p:pic>
      <p:pic>
        <p:nvPicPr>
          <p:cNvPr id="1026" name="Picture 2">
            <a:extLst>
              <a:ext uri="{FF2B5EF4-FFF2-40B4-BE49-F238E27FC236}">
                <a16:creationId xmlns:a16="http://schemas.microsoft.com/office/drawing/2014/main" id="{E4F7620C-9EA8-B7D6-CA5E-9AF736ACB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099" y="876300"/>
            <a:ext cx="4860849" cy="4860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art, line chart&#10;&#10;Description automatically generated">
            <a:extLst>
              <a:ext uri="{FF2B5EF4-FFF2-40B4-BE49-F238E27FC236}">
                <a16:creationId xmlns:a16="http://schemas.microsoft.com/office/drawing/2014/main" id="{D7943DFE-6FED-88B2-8E20-2E82F222BC9B}"/>
              </a:ext>
            </a:extLst>
          </p:cNvPr>
          <p:cNvPicPr>
            <a:picLocks noChangeAspect="1"/>
          </p:cNvPicPr>
          <p:nvPr/>
        </p:nvPicPr>
        <p:blipFill>
          <a:blip r:embed="rId6"/>
          <a:stretch>
            <a:fillRect/>
          </a:stretch>
        </p:blipFill>
        <p:spPr>
          <a:xfrm>
            <a:off x="12063230" y="6016865"/>
            <a:ext cx="19345587" cy="9672794"/>
          </a:xfrm>
          <a:prstGeom prst="rect">
            <a:avLst/>
          </a:prstGeom>
        </p:spPr>
      </p:pic>
      <p:pic>
        <p:nvPicPr>
          <p:cNvPr id="3" name="Picture 2" descr="A picture containing dark&#10;&#10;Description automatically generated">
            <a:extLst>
              <a:ext uri="{FF2B5EF4-FFF2-40B4-BE49-F238E27FC236}">
                <a16:creationId xmlns:a16="http://schemas.microsoft.com/office/drawing/2014/main" id="{5ED7EB1C-8884-AD76-5B22-98ACEA710A94}"/>
              </a:ext>
            </a:extLst>
          </p:cNvPr>
          <p:cNvPicPr>
            <a:picLocks noChangeAspect="1"/>
          </p:cNvPicPr>
          <p:nvPr/>
        </p:nvPicPr>
        <p:blipFill>
          <a:blip r:embed="rId7"/>
          <a:stretch>
            <a:fillRect/>
          </a:stretch>
        </p:blipFill>
        <p:spPr>
          <a:xfrm>
            <a:off x="30728271" y="17561304"/>
            <a:ext cx="11804328" cy="7561337"/>
          </a:xfrm>
          <a:prstGeom prst="rect">
            <a:avLst/>
          </a:prstGeom>
        </p:spPr>
      </p:pic>
      <p:pic>
        <p:nvPicPr>
          <p:cNvPr id="7" name="Picture 6" descr="A picture containing text, indoor, desk, computer&#10;&#10;Description automatically generated">
            <a:extLst>
              <a:ext uri="{FF2B5EF4-FFF2-40B4-BE49-F238E27FC236}">
                <a16:creationId xmlns:a16="http://schemas.microsoft.com/office/drawing/2014/main" id="{D802D45F-FE3B-530C-986C-84FE27231B7F}"/>
              </a:ext>
            </a:extLst>
          </p:cNvPr>
          <p:cNvPicPr>
            <a:picLocks noChangeAspect="1"/>
          </p:cNvPicPr>
          <p:nvPr/>
        </p:nvPicPr>
        <p:blipFill>
          <a:blip r:embed="rId8"/>
          <a:stretch>
            <a:fillRect/>
          </a:stretch>
        </p:blipFill>
        <p:spPr>
          <a:xfrm>
            <a:off x="1265235" y="17088598"/>
            <a:ext cx="12485963" cy="9364472"/>
          </a:xfrm>
          <a:prstGeom prst="rect">
            <a:avLst/>
          </a:prstGeom>
        </p:spPr>
      </p:pic>
      <p:pic>
        <p:nvPicPr>
          <p:cNvPr id="1028" name="Picture 4">
            <a:extLst>
              <a:ext uri="{FF2B5EF4-FFF2-40B4-BE49-F238E27FC236}">
                <a16:creationId xmlns:a16="http://schemas.microsoft.com/office/drawing/2014/main" id="{BA5F4A63-FA8D-0493-F6E9-4C1319B0AF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84649" y="7158617"/>
            <a:ext cx="12485963" cy="61142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C0542C2-6F93-D57B-5723-93C47D00FEE5}"/>
              </a:ext>
            </a:extLst>
          </p:cNvPr>
          <p:cNvSpPr txBox="1"/>
          <p:nvPr/>
        </p:nvSpPr>
        <p:spPr>
          <a:xfrm>
            <a:off x="30621501" y="13653860"/>
            <a:ext cx="12161520" cy="1261884"/>
          </a:xfrm>
          <a:prstGeom prst="rect">
            <a:avLst/>
          </a:prstGeom>
          <a:noFill/>
          <a:ln>
            <a:solidFill>
              <a:schemeClr val="tx1"/>
            </a:solidFill>
          </a:ln>
        </p:spPr>
        <p:txBody>
          <a:bodyPr wrap="square" rtlCol="0">
            <a:spAutoFit/>
          </a:bodyPr>
          <a:lstStyle/>
          <a:p>
            <a:r>
              <a:rPr lang="en-US" sz="2800" b="1" dirty="0"/>
              <a:t>Figure 3. Boiling</a:t>
            </a:r>
            <a:r>
              <a:rPr lang="en-US" sz="4800" b="1" dirty="0"/>
              <a:t> </a:t>
            </a:r>
            <a:r>
              <a:rPr lang="en-US" sz="2800" dirty="0"/>
              <a:t>(above) current sent through thin wire </a:t>
            </a:r>
            <a:r>
              <a:rPr lang="en-US" sz="2800"/>
              <a:t>to boil </a:t>
            </a:r>
            <a:r>
              <a:rPr lang="en-US" sz="2800" dirty="0"/>
              <a:t>water inside reactor vessel. In many cases, the wire would briefly glow as this happened.</a:t>
            </a:r>
          </a:p>
        </p:txBody>
      </p:sp>
      <p:sp>
        <p:nvSpPr>
          <p:cNvPr id="15" name="TextBox 14">
            <a:extLst>
              <a:ext uri="{FF2B5EF4-FFF2-40B4-BE49-F238E27FC236}">
                <a16:creationId xmlns:a16="http://schemas.microsoft.com/office/drawing/2014/main" id="{8205D896-8FD4-364F-8497-AA9D148220E6}"/>
              </a:ext>
            </a:extLst>
          </p:cNvPr>
          <p:cNvSpPr txBox="1"/>
          <p:nvPr/>
        </p:nvSpPr>
        <p:spPr>
          <a:xfrm>
            <a:off x="1262593" y="6209694"/>
            <a:ext cx="12485962" cy="10618291"/>
          </a:xfrm>
          <a:prstGeom prst="rect">
            <a:avLst/>
          </a:prstGeom>
          <a:noFill/>
          <a:ln>
            <a:solidFill>
              <a:schemeClr val="tx1"/>
            </a:solidFill>
          </a:ln>
        </p:spPr>
        <p:txBody>
          <a:bodyPr wrap="square" rtlCol="0">
            <a:spAutoFit/>
          </a:bodyPr>
          <a:lstStyle/>
          <a:p>
            <a:pPr algn="just"/>
            <a:r>
              <a:rPr lang="en-US" sz="3600" b="1" dirty="0"/>
              <a:t>Abstract</a:t>
            </a:r>
          </a:p>
          <a:p>
            <a:pPr algn="just"/>
            <a:r>
              <a:rPr lang="en-US" sz="3600" dirty="0"/>
              <a:t>The researchers used j</a:t>
            </a:r>
            <a:r>
              <a:rPr lang="en-US" sz="3600" dirty="0">
                <a:effectLst/>
                <a:latin typeface="Calibri" panose="020F0502020204030204" pitchFamily="34" charset="0"/>
                <a:ea typeface="Calibri" panose="020F0502020204030204" pitchFamily="34" charset="0"/>
                <a:cs typeface="Calibri" panose="020F0502020204030204" pitchFamily="34" charset="0"/>
              </a:rPr>
              <a:t>oule heating was used to generate and measure heat transfer from a platinum wire inside a pressurized vessel of water. Voltage, current, and duration were varied to achieve transient boiling along a wire of approximately 10 mm in length. The ambient temperature of the water was varied between approximately 50 C and 100 C. Pressure was compared between atmospheric and approximately 69psi. Constant voltages of 5 V and 8 V were used to heat the wire for between 5ms to 30ms and the current was allowed to vary during the pulse. A slow-motion camera was also used to capture images of the resulting bubbles during the pulse. Temperature, voltage, and current data was collected and analyzed to produce boiling curves of transient boiling behavior. A 2k factorial analysis was used to analyze the impact of the 5 parameters studied/considered. An increase in the rate of heat transfer was observed during some of the tests. Plots resembling a mechanical vibrations mass-damper system were also observed and are presented as a possible analogous explanation of the behavior.</a:t>
            </a:r>
            <a:endParaRPr lang="en-US" sz="3600" dirty="0"/>
          </a:p>
        </p:txBody>
      </p:sp>
      <p:sp>
        <p:nvSpPr>
          <p:cNvPr id="23" name="TextBox 22">
            <a:extLst>
              <a:ext uri="{FF2B5EF4-FFF2-40B4-BE49-F238E27FC236}">
                <a16:creationId xmlns:a16="http://schemas.microsoft.com/office/drawing/2014/main" id="{ACB0A8D8-7360-5331-C75E-B66474007D8D}"/>
              </a:ext>
            </a:extLst>
          </p:cNvPr>
          <p:cNvSpPr txBox="1"/>
          <p:nvPr/>
        </p:nvSpPr>
        <p:spPr>
          <a:xfrm>
            <a:off x="774023" y="33804618"/>
            <a:ext cx="12161520" cy="830997"/>
          </a:xfrm>
          <a:prstGeom prst="rect">
            <a:avLst/>
          </a:prstGeom>
          <a:noFill/>
          <a:ln>
            <a:solidFill>
              <a:schemeClr val="tx1"/>
            </a:solidFill>
          </a:ln>
        </p:spPr>
        <p:txBody>
          <a:bodyPr wrap="square" rtlCol="0">
            <a:spAutoFit/>
          </a:bodyPr>
          <a:lstStyle/>
          <a:p>
            <a:r>
              <a:rPr lang="en-US" sz="2800" b="1" dirty="0"/>
              <a:t>Table 1. 2k factor analysis</a:t>
            </a:r>
            <a:r>
              <a:rPr lang="en-US" sz="4800" b="1" dirty="0"/>
              <a:t>. </a:t>
            </a:r>
            <a:r>
              <a:rPr lang="en-US" sz="2800" dirty="0"/>
              <a:t>Parameters analyzed using 2k factorial analysis</a:t>
            </a:r>
          </a:p>
        </p:txBody>
      </p:sp>
      <p:pic>
        <p:nvPicPr>
          <p:cNvPr id="10" name="Picture 9">
            <a:extLst>
              <a:ext uri="{FF2B5EF4-FFF2-40B4-BE49-F238E27FC236}">
                <a16:creationId xmlns:a16="http://schemas.microsoft.com/office/drawing/2014/main" id="{35740AC6-26AC-A9A1-7E01-E32194D745BA}"/>
              </a:ext>
            </a:extLst>
          </p:cNvPr>
          <p:cNvPicPr>
            <a:picLocks noChangeAspect="1"/>
          </p:cNvPicPr>
          <p:nvPr/>
        </p:nvPicPr>
        <p:blipFill>
          <a:blip r:embed="rId10"/>
          <a:stretch>
            <a:fillRect/>
          </a:stretch>
        </p:blipFill>
        <p:spPr>
          <a:xfrm>
            <a:off x="1942978" y="28050045"/>
            <a:ext cx="10002265" cy="5680094"/>
          </a:xfrm>
          <a:prstGeom prst="rect">
            <a:avLst/>
          </a:prstGeom>
        </p:spPr>
      </p:pic>
    </p:spTree>
    <p:extLst>
      <p:ext uri="{BB962C8B-B14F-4D97-AF65-F5344CB8AC3E}">
        <p14:creationId xmlns:p14="http://schemas.microsoft.com/office/powerpoint/2010/main" val="72771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2004000" cy="1015663"/>
          </a:xfrm>
          <a:prstGeom prst="rect">
            <a:avLst/>
          </a:prstGeom>
          <a:noFill/>
        </p:spPr>
        <p:txBody>
          <a:bodyPr wrap="square" rtlCol="0">
            <a:spAutoFit/>
          </a:bodyPr>
          <a:lstStyle/>
          <a:p>
            <a:pPr algn="ctr"/>
            <a:r>
              <a:rPr lang="en-US" sz="6000" b="1" dirty="0"/>
              <a:t>This is where your tittle goes</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42821"/>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rtlCol="0">
            <a:spAutoFit/>
          </a:bodyPr>
          <a:lstStyle/>
          <a:p>
            <a:pPr algn="ctr"/>
            <a:r>
              <a:rPr lang="en-US" sz="4800" i="1" u="sng" dirty="0"/>
              <a:t>Your Last Name, Your name</a:t>
            </a:r>
            <a:r>
              <a:rPr lang="en-US" sz="4800" i="1" dirty="0"/>
              <a:t>; other author’s Last Name, Name; Mentor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400800" y="3609468"/>
            <a:ext cx="32004000" cy="830997"/>
          </a:xfrm>
          <a:prstGeom prst="rect">
            <a:avLst/>
          </a:prstGeom>
          <a:noFill/>
        </p:spPr>
        <p:txBody>
          <a:bodyPr wrap="square" rtlCol="0">
            <a:spAutoFit/>
          </a:bodyPr>
          <a:lstStyle/>
          <a:p>
            <a:pPr algn="ctr"/>
            <a:r>
              <a:rPr lang="en-US" sz="4800" dirty="0"/>
              <a:t>Department, Institution, City, Two letter state abbreviation</a:t>
            </a:r>
          </a:p>
        </p:txBody>
      </p:sp>
      <p:sp>
        <p:nvSpPr>
          <p:cNvPr id="15" name="TextBox 14">
            <a:extLst>
              <a:ext uri="{FF2B5EF4-FFF2-40B4-BE49-F238E27FC236}">
                <a16:creationId xmlns:a16="http://schemas.microsoft.com/office/drawing/2014/main" id="{8205D896-8FD4-364F-8497-AA9D148220E6}"/>
              </a:ext>
            </a:extLst>
          </p:cNvPr>
          <p:cNvSpPr txBox="1"/>
          <p:nvPr/>
        </p:nvSpPr>
        <p:spPr>
          <a:xfrm>
            <a:off x="457200" y="9979788"/>
            <a:ext cx="12161520" cy="8032968"/>
          </a:xfrm>
          <a:prstGeom prst="rect">
            <a:avLst/>
          </a:prstGeom>
          <a:noFill/>
          <a:ln>
            <a:solidFill>
              <a:schemeClr val="tx1"/>
            </a:solidFill>
          </a:ln>
        </p:spPr>
        <p:txBody>
          <a:bodyPr wrap="square" rtlCol="0">
            <a:spAutoFit/>
          </a:bodyPr>
          <a:lstStyle/>
          <a:p>
            <a:r>
              <a:rPr lang="en-US" sz="3600" b="1" dirty="0"/>
              <a:t>Abstract</a:t>
            </a:r>
          </a:p>
          <a:p>
            <a:r>
              <a:rPr lang="en-US" sz="3600" dirty="0"/>
              <a:t>Text of your abstract goes here (250 characters or less).</a:t>
            </a:r>
          </a:p>
          <a:p>
            <a:r>
              <a:rPr lang="en-US" sz="3600" dirty="0"/>
              <a:t>.</a:t>
            </a:r>
          </a:p>
          <a:p>
            <a:r>
              <a:rPr lang="en-US" sz="3600" dirty="0"/>
              <a:t>.</a:t>
            </a:r>
          </a:p>
          <a:p>
            <a:r>
              <a:rPr lang="en-US" sz="3600" dirty="0"/>
              <a:t>.</a:t>
            </a:r>
          </a:p>
          <a:p>
            <a:r>
              <a:rPr lang="en-US" sz="3600" dirty="0"/>
              <a:t>.</a:t>
            </a:r>
          </a:p>
          <a:p>
            <a:r>
              <a:rPr lang="en-US" sz="3600" dirty="0"/>
              <a:t>.</a:t>
            </a:r>
          </a:p>
          <a:p>
            <a:r>
              <a:rPr lang="en-US" sz="3600" dirty="0"/>
              <a:t>.</a:t>
            </a:r>
          </a:p>
          <a:p>
            <a:r>
              <a:rPr lang="en-US" sz="3600" dirty="0"/>
              <a:t>.</a:t>
            </a:r>
          </a:p>
          <a:p>
            <a:r>
              <a:rPr lang="en-US" sz="3600" dirty="0"/>
              <a:t>.</a:t>
            </a:r>
          </a:p>
          <a:p>
            <a:r>
              <a:rPr lang="en-US" sz="3600" dirty="0"/>
              <a:t>.</a:t>
            </a:r>
          </a:p>
          <a:p>
            <a:r>
              <a:rPr lang="en-US" sz="3600" dirty="0"/>
              <a:t>.</a:t>
            </a:r>
          </a:p>
          <a:p>
            <a:r>
              <a:rPr lang="en-US" sz="3600" dirty="0"/>
              <a:t>.</a:t>
            </a:r>
          </a:p>
          <a:p>
            <a:r>
              <a:rPr lang="en-US" sz="4800" dirty="0"/>
              <a:t> </a:t>
            </a:r>
          </a:p>
        </p:txBody>
      </p:sp>
      <p:sp>
        <p:nvSpPr>
          <p:cNvPr id="16" name="TextBox 15">
            <a:extLst>
              <a:ext uri="{FF2B5EF4-FFF2-40B4-BE49-F238E27FC236}">
                <a16:creationId xmlns:a16="http://schemas.microsoft.com/office/drawing/2014/main" id="{82174939-4951-9C48-92B0-C1D8B0EA47DF}"/>
              </a:ext>
            </a:extLst>
          </p:cNvPr>
          <p:cNvSpPr txBox="1"/>
          <p:nvPr/>
        </p:nvSpPr>
        <p:spPr>
          <a:xfrm>
            <a:off x="347881" y="26065035"/>
            <a:ext cx="12161520" cy="2677656"/>
          </a:xfrm>
          <a:prstGeom prst="rect">
            <a:avLst/>
          </a:prstGeom>
          <a:noFill/>
          <a:ln>
            <a:solidFill>
              <a:schemeClr val="tx1"/>
            </a:solidFill>
          </a:ln>
        </p:spPr>
        <p:txBody>
          <a:bodyPr wrap="square" rtlCol="0">
            <a:spAutoFit/>
          </a:bodyPr>
          <a:lstStyle/>
          <a:p>
            <a:r>
              <a:rPr lang="en-US" sz="2800" b="1" dirty="0"/>
              <a:t>Figure 1. Name of the figure. </a:t>
            </a:r>
            <a:r>
              <a:rPr lang="en-US" sz="2800" dirty="0"/>
              <a:t>The first figures of your posters can be used as an introduction to help the audience understand the topic you are researching. Your figure legend should be concise and allow the reader reach their own understanding. Figure legends offer observations, not conclusions. You can use diagrams, tables, etc. You can also use figures from published papers but provide references.</a:t>
            </a:r>
          </a:p>
        </p:txBody>
      </p:sp>
      <p:pic>
        <p:nvPicPr>
          <p:cNvPr id="18" name="Picture 17" descr="A close up of a sign&#10;&#10;Description automatically generated">
            <a:extLst>
              <a:ext uri="{FF2B5EF4-FFF2-40B4-BE49-F238E27FC236}">
                <a16:creationId xmlns:a16="http://schemas.microsoft.com/office/drawing/2014/main" id="{28C91666-1B15-E241-A1D9-737DA8D3207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41659" y="20390019"/>
            <a:ext cx="3577061" cy="5370836"/>
          </a:xfrm>
          <a:prstGeom prst="rect">
            <a:avLst/>
          </a:prstGeom>
        </p:spPr>
      </p:pic>
      <p:pic>
        <p:nvPicPr>
          <p:cNvPr id="21" name="Picture 20" descr="A close up of a newspaper&#10;&#10;Description automatically generated">
            <a:extLst>
              <a:ext uri="{FF2B5EF4-FFF2-40B4-BE49-F238E27FC236}">
                <a16:creationId xmlns:a16="http://schemas.microsoft.com/office/drawing/2014/main" id="{7E913DAC-14DB-B84E-8E31-9D39E2EEB19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47881" y="20390019"/>
            <a:ext cx="8302136" cy="5370836"/>
          </a:xfrm>
          <a:prstGeom prst="rect">
            <a:avLst/>
          </a:prstGeom>
        </p:spPr>
      </p:pic>
      <p:pic>
        <p:nvPicPr>
          <p:cNvPr id="27" name="Picture 26" descr="A picture containing food&#10;&#10;Description automatically generated">
            <a:extLst>
              <a:ext uri="{FF2B5EF4-FFF2-40B4-BE49-F238E27FC236}">
                <a16:creationId xmlns:a16="http://schemas.microsoft.com/office/drawing/2014/main" id="{3C2D6291-FABF-4047-B312-EDD60D7E08E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8668229" y="10840946"/>
            <a:ext cx="7620000" cy="6273800"/>
          </a:xfrm>
          <a:prstGeom prst="rect">
            <a:avLst/>
          </a:prstGeom>
        </p:spPr>
      </p:pic>
      <p:sp>
        <p:nvSpPr>
          <p:cNvPr id="29" name="TextBox 28">
            <a:extLst>
              <a:ext uri="{FF2B5EF4-FFF2-40B4-BE49-F238E27FC236}">
                <a16:creationId xmlns:a16="http://schemas.microsoft.com/office/drawing/2014/main" id="{37A0A4CB-1457-8541-AFC0-C1020AB62167}"/>
              </a:ext>
            </a:extLst>
          </p:cNvPr>
          <p:cNvSpPr txBox="1"/>
          <p:nvPr/>
        </p:nvSpPr>
        <p:spPr>
          <a:xfrm>
            <a:off x="16397469" y="17509681"/>
            <a:ext cx="12161520" cy="2246769"/>
          </a:xfrm>
          <a:prstGeom prst="rect">
            <a:avLst/>
          </a:prstGeom>
          <a:noFill/>
          <a:ln>
            <a:solidFill>
              <a:schemeClr val="tx1"/>
            </a:solidFill>
          </a:ln>
        </p:spPr>
        <p:txBody>
          <a:bodyPr wrap="square" rtlCol="0">
            <a:spAutoFit/>
          </a:bodyPr>
          <a:lstStyle/>
          <a:p>
            <a:r>
              <a:rPr lang="en-US" sz="2800" b="1" dirty="0"/>
              <a:t>Figure x. Methods.  </a:t>
            </a:r>
            <a:r>
              <a:rPr lang="en-US" sz="2800" dirty="0"/>
              <a:t>Use a schematic or an image that best describes your methodology. Your figure legend should be concise and allow the reader reach their own understanding. Figure legends offer observations, not conclusions. You can use diagrams, tables, etc. You can also use figures from published papers but provide references.</a:t>
            </a:r>
          </a:p>
        </p:txBody>
      </p:sp>
      <p:pic>
        <p:nvPicPr>
          <p:cNvPr id="43" name="Picture 42" descr="A screenshot of a cell phone&#10;&#10;Description automatically generated">
            <a:extLst>
              <a:ext uri="{FF2B5EF4-FFF2-40B4-BE49-F238E27FC236}">
                <a16:creationId xmlns:a16="http://schemas.microsoft.com/office/drawing/2014/main" id="{71D9676A-412F-D842-A914-E447EAB5B437}"/>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7466809" y="22722810"/>
            <a:ext cx="9890760" cy="7193280"/>
          </a:xfrm>
          <a:prstGeom prst="rect">
            <a:avLst/>
          </a:prstGeom>
        </p:spPr>
      </p:pic>
      <p:sp>
        <p:nvSpPr>
          <p:cNvPr id="44" name="TextBox 43">
            <a:extLst>
              <a:ext uri="{FF2B5EF4-FFF2-40B4-BE49-F238E27FC236}">
                <a16:creationId xmlns:a16="http://schemas.microsoft.com/office/drawing/2014/main" id="{B85F3AAE-28CE-8E49-9E68-0FB4457A85B9}"/>
              </a:ext>
            </a:extLst>
          </p:cNvPr>
          <p:cNvSpPr txBox="1"/>
          <p:nvPr/>
        </p:nvSpPr>
        <p:spPr>
          <a:xfrm>
            <a:off x="17591269" y="30069670"/>
            <a:ext cx="6146800" cy="230832"/>
          </a:xfrm>
          <a:prstGeom prst="rect">
            <a:avLst/>
          </a:prstGeom>
          <a:noFill/>
        </p:spPr>
        <p:txBody>
          <a:bodyPr wrap="square" rtlCol="0">
            <a:spAutoFit/>
          </a:bodyPr>
          <a:lstStyle/>
          <a:p>
            <a:r>
              <a:rPr lang="en-US" sz="900" dirty="0">
                <a:hlinkClick r:id="rId11" tooltip="https://www.dovepress.com/exploring-quality-of-life-as-an-intervention-outcome-among-women-with--peer-reviewed-fulltext-article-PROM"/>
              </a:rPr>
              <a:t>This Photo</a:t>
            </a:r>
            <a:r>
              <a:rPr lang="en-US" sz="900" dirty="0"/>
              <a:t> by Unknown Author is licensed under </a:t>
            </a:r>
            <a:r>
              <a:rPr lang="en-US" sz="900" dirty="0">
                <a:hlinkClick r:id="rId12" tooltip="https://creativecommons.org/licenses/by-nc/3.0/"/>
              </a:rPr>
              <a:t>CC BY-NC</a:t>
            </a:r>
            <a:endParaRPr lang="en-US" sz="900" dirty="0"/>
          </a:p>
        </p:txBody>
      </p:sp>
      <p:sp>
        <p:nvSpPr>
          <p:cNvPr id="45" name="TextBox 44">
            <a:extLst>
              <a:ext uri="{FF2B5EF4-FFF2-40B4-BE49-F238E27FC236}">
                <a16:creationId xmlns:a16="http://schemas.microsoft.com/office/drawing/2014/main" id="{1D697311-C344-E349-80C8-6FDB4DC7788F}"/>
              </a:ext>
            </a:extLst>
          </p:cNvPr>
          <p:cNvSpPr txBox="1"/>
          <p:nvPr/>
        </p:nvSpPr>
        <p:spPr>
          <a:xfrm>
            <a:off x="16331429" y="30454082"/>
            <a:ext cx="12161520" cy="2123658"/>
          </a:xfrm>
          <a:prstGeom prst="rect">
            <a:avLst/>
          </a:prstGeom>
          <a:noFill/>
          <a:ln>
            <a:solidFill>
              <a:schemeClr val="tx1"/>
            </a:solidFill>
          </a:ln>
        </p:spPr>
        <p:txBody>
          <a:bodyPr wrap="square" rtlCol="0">
            <a:spAutoFit/>
          </a:bodyPr>
          <a:lstStyle/>
          <a:p>
            <a:r>
              <a:rPr lang="en-US" sz="2800" b="1" dirty="0"/>
              <a:t>Figure x. Name of the figure</a:t>
            </a:r>
            <a:r>
              <a:rPr lang="en-US" sz="4800" b="1" dirty="0"/>
              <a:t>. </a:t>
            </a:r>
            <a:r>
              <a:rPr lang="en-US" sz="2800" dirty="0"/>
              <a:t>Your figure legend should be concise and allow the reader reach their own understanding. Figure legends offer observations, not conclusions. You can use diagrams, tables, graphs, pictures, etc. This should be your data.</a:t>
            </a:r>
          </a:p>
        </p:txBody>
      </p:sp>
      <p:pic>
        <p:nvPicPr>
          <p:cNvPr id="47" name="Picture 46" descr="A screenshot of a cell phone&#10;&#10;Description automatically generated">
            <a:extLst>
              <a:ext uri="{FF2B5EF4-FFF2-40B4-BE49-F238E27FC236}">
                <a16:creationId xmlns:a16="http://schemas.microsoft.com/office/drawing/2014/main" id="{FB4D62C8-3F88-DE48-A4EE-08D9FEE3924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2405561" y="9979788"/>
            <a:ext cx="9896083" cy="6512261"/>
          </a:xfrm>
          <a:prstGeom prst="rect">
            <a:avLst/>
          </a:prstGeom>
        </p:spPr>
      </p:pic>
      <p:sp>
        <p:nvSpPr>
          <p:cNvPr id="48" name="TextBox 47">
            <a:extLst>
              <a:ext uri="{FF2B5EF4-FFF2-40B4-BE49-F238E27FC236}">
                <a16:creationId xmlns:a16="http://schemas.microsoft.com/office/drawing/2014/main" id="{47C8D3B3-4ADA-B843-A6F0-CF86653233F1}"/>
              </a:ext>
            </a:extLst>
          </p:cNvPr>
          <p:cNvSpPr txBox="1"/>
          <p:nvPr/>
        </p:nvSpPr>
        <p:spPr>
          <a:xfrm>
            <a:off x="33221856" y="16050045"/>
            <a:ext cx="5499100" cy="230832"/>
          </a:xfrm>
          <a:prstGeom prst="rect">
            <a:avLst/>
          </a:prstGeom>
          <a:noFill/>
        </p:spPr>
        <p:txBody>
          <a:bodyPr wrap="square" rtlCol="0">
            <a:spAutoFit/>
          </a:bodyPr>
          <a:lstStyle/>
          <a:p>
            <a:r>
              <a:rPr lang="en-US" sz="900">
                <a:hlinkClick r:id="rId14" tooltip="https://courses.lumenlearning.com/wsu-sandbox/chapter/stress-and-illness/"/>
              </a:rPr>
              <a:t>This Photo</a:t>
            </a:r>
            <a:r>
              <a:rPr lang="en-US" sz="900"/>
              <a:t> by Unknown Author is licensed under </a:t>
            </a:r>
            <a:r>
              <a:rPr lang="en-US" sz="900">
                <a:hlinkClick r:id="rId15" tooltip="https://creativecommons.org/licenses/by/3.0/"/>
              </a:rPr>
              <a:t>CC BY</a:t>
            </a:r>
            <a:endParaRPr lang="en-US" sz="900"/>
          </a:p>
        </p:txBody>
      </p:sp>
      <p:sp>
        <p:nvSpPr>
          <p:cNvPr id="49" name="TextBox 48">
            <a:extLst>
              <a:ext uri="{FF2B5EF4-FFF2-40B4-BE49-F238E27FC236}">
                <a16:creationId xmlns:a16="http://schemas.microsoft.com/office/drawing/2014/main" id="{DD0D4111-4B70-2344-AA73-021B5920CB27}"/>
              </a:ext>
            </a:extLst>
          </p:cNvPr>
          <p:cNvSpPr txBox="1"/>
          <p:nvPr/>
        </p:nvSpPr>
        <p:spPr>
          <a:xfrm>
            <a:off x="31272843" y="19524783"/>
            <a:ext cx="12161520" cy="12464951"/>
          </a:xfrm>
          <a:prstGeom prst="rect">
            <a:avLst/>
          </a:prstGeom>
          <a:noFill/>
          <a:ln>
            <a:solidFill>
              <a:schemeClr val="tx1"/>
            </a:solidFill>
          </a:ln>
        </p:spPr>
        <p:txBody>
          <a:bodyPr wrap="square" rtlCol="0">
            <a:spAutoFit/>
          </a:bodyPr>
          <a:lstStyle/>
          <a:p>
            <a:r>
              <a:rPr lang="en-US" sz="3600" b="1" dirty="0"/>
              <a:t>Summary</a:t>
            </a:r>
          </a:p>
          <a:p>
            <a:r>
              <a:rPr lang="en-US" sz="3600" dirty="0" err="1"/>
              <a:t>Bulletes</a:t>
            </a:r>
            <a:r>
              <a:rPr lang="en-US" sz="3600" dirty="0"/>
              <a:t> with points to summarize</a:t>
            </a:r>
          </a:p>
          <a:p>
            <a:r>
              <a:rPr lang="en-US" sz="3600" dirty="0"/>
              <a:t>.</a:t>
            </a:r>
          </a:p>
          <a:p>
            <a:r>
              <a:rPr lang="en-US" sz="3600" dirty="0"/>
              <a:t>.</a:t>
            </a:r>
          </a:p>
          <a:p>
            <a:r>
              <a:rPr lang="en-US" sz="3600" dirty="0"/>
              <a:t>.</a:t>
            </a:r>
          </a:p>
          <a:p>
            <a:r>
              <a:rPr lang="en-US" sz="3600" dirty="0"/>
              <a:t>.</a:t>
            </a:r>
          </a:p>
          <a:p>
            <a:endParaRPr lang="en-US" sz="3600" dirty="0"/>
          </a:p>
          <a:p>
            <a:r>
              <a:rPr lang="en-US" sz="3600" b="1" dirty="0"/>
              <a:t>Conclusions</a:t>
            </a:r>
          </a:p>
          <a:p>
            <a:r>
              <a:rPr lang="en-US" sz="3600" dirty="0"/>
              <a:t>Bullets with Key Conclusions</a:t>
            </a:r>
          </a:p>
          <a:p>
            <a:r>
              <a:rPr lang="en-US" sz="3600" dirty="0"/>
              <a:t>.</a:t>
            </a:r>
          </a:p>
          <a:p>
            <a:r>
              <a:rPr lang="en-US" sz="3600" dirty="0"/>
              <a:t>.</a:t>
            </a:r>
          </a:p>
          <a:p>
            <a:r>
              <a:rPr lang="en-US" sz="3600" dirty="0"/>
              <a:t>.</a:t>
            </a:r>
          </a:p>
          <a:p>
            <a:r>
              <a:rPr lang="en-US" sz="3600" dirty="0"/>
              <a:t>.</a:t>
            </a:r>
          </a:p>
          <a:p>
            <a:endParaRPr lang="en-US" sz="3600" dirty="0"/>
          </a:p>
          <a:p>
            <a:r>
              <a:rPr lang="en-US" sz="3600" b="1" dirty="0"/>
              <a:t>Acknowledgements</a:t>
            </a:r>
          </a:p>
          <a:p>
            <a:r>
              <a:rPr lang="en-US" sz="3600" dirty="0"/>
              <a:t>List the people who help you with the research (including other team members, lab members, librarians, office personnel, etc. You don’t necessarily have to Acknowledge the mentor since they are authors (akin to thanking yourself) but you can do it. </a:t>
            </a:r>
          </a:p>
          <a:p>
            <a:endParaRPr lang="en-US" sz="3600" dirty="0"/>
          </a:p>
          <a:p>
            <a:r>
              <a:rPr lang="en-US" sz="3600" dirty="0"/>
              <a:t>Funding: McNair Scholars Program </a:t>
            </a:r>
          </a:p>
          <a:p>
            <a:r>
              <a:rPr lang="en-US" sz="4800" dirty="0"/>
              <a:t> </a:t>
            </a:r>
          </a:p>
        </p:txBody>
      </p:sp>
      <p:sp>
        <p:nvSpPr>
          <p:cNvPr id="50" name="TextBox 49">
            <a:extLst>
              <a:ext uri="{FF2B5EF4-FFF2-40B4-BE49-F238E27FC236}">
                <a16:creationId xmlns:a16="http://schemas.microsoft.com/office/drawing/2014/main" id="{17B763B1-4C49-CC40-9E09-27263E3E55D9}"/>
              </a:ext>
            </a:extLst>
          </p:cNvPr>
          <p:cNvSpPr txBox="1"/>
          <p:nvPr/>
        </p:nvSpPr>
        <p:spPr>
          <a:xfrm>
            <a:off x="31407100" y="16396685"/>
            <a:ext cx="12161520" cy="2123658"/>
          </a:xfrm>
          <a:prstGeom prst="rect">
            <a:avLst/>
          </a:prstGeom>
          <a:noFill/>
          <a:ln>
            <a:solidFill>
              <a:schemeClr val="tx1"/>
            </a:solidFill>
          </a:ln>
        </p:spPr>
        <p:txBody>
          <a:bodyPr wrap="square" rtlCol="0">
            <a:spAutoFit/>
          </a:bodyPr>
          <a:lstStyle/>
          <a:p>
            <a:r>
              <a:rPr lang="en-US" sz="2800" b="1" dirty="0"/>
              <a:t>Figure x. Name of the figure</a:t>
            </a:r>
            <a:r>
              <a:rPr lang="en-US" sz="4800" b="1" dirty="0"/>
              <a:t>. </a:t>
            </a:r>
            <a:r>
              <a:rPr lang="en-US" sz="2800" dirty="0"/>
              <a:t>Your figure legend should be concise and allow the reader reach their own understanding. Figure legends offer observations, not conclusions. You can use diagrams, tables, graphs, pictures, etc. This should be your data.</a:t>
            </a:r>
          </a:p>
        </p:txBody>
      </p:sp>
      <p:cxnSp>
        <p:nvCxnSpPr>
          <p:cNvPr id="3" name="Straight Arrow Connector 2">
            <a:extLst>
              <a:ext uri="{FF2B5EF4-FFF2-40B4-BE49-F238E27FC236}">
                <a16:creationId xmlns:a16="http://schemas.microsoft.com/office/drawing/2014/main" id="{366086D1-442A-D240-8113-1A573D43F599}"/>
              </a:ext>
            </a:extLst>
          </p:cNvPr>
          <p:cNvCxnSpPr>
            <a:cxnSpLocks/>
          </p:cNvCxnSpPr>
          <p:nvPr/>
        </p:nvCxnSpPr>
        <p:spPr>
          <a:xfrm flipH="1" flipV="1">
            <a:off x="4017498" y="5772929"/>
            <a:ext cx="869462" cy="1024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E63621-51D3-704D-8AE6-1BA5CFD8BF7E}"/>
              </a:ext>
            </a:extLst>
          </p:cNvPr>
          <p:cNvSpPr txBox="1"/>
          <p:nvPr/>
        </p:nvSpPr>
        <p:spPr>
          <a:xfrm>
            <a:off x="3120505" y="6958372"/>
            <a:ext cx="3532909" cy="707886"/>
          </a:xfrm>
          <a:prstGeom prst="rect">
            <a:avLst/>
          </a:prstGeom>
          <a:noFill/>
        </p:spPr>
        <p:txBody>
          <a:bodyPr wrap="square" rtlCol="0">
            <a:spAutoFit/>
          </a:bodyPr>
          <a:lstStyle/>
          <a:p>
            <a:r>
              <a:rPr lang="en-US" sz="4000" b="1" dirty="0">
                <a:solidFill>
                  <a:srgbClr val="FF0000"/>
                </a:solidFill>
              </a:rPr>
              <a:t>University Logo</a:t>
            </a:r>
          </a:p>
        </p:txBody>
      </p:sp>
      <p:cxnSp>
        <p:nvCxnSpPr>
          <p:cNvPr id="28" name="Straight Arrow Connector 27">
            <a:extLst>
              <a:ext uri="{FF2B5EF4-FFF2-40B4-BE49-F238E27FC236}">
                <a16:creationId xmlns:a16="http://schemas.microsoft.com/office/drawing/2014/main" id="{FD875D4D-432B-A340-A1FC-215C9C73C84D}"/>
              </a:ext>
            </a:extLst>
          </p:cNvPr>
          <p:cNvCxnSpPr>
            <a:cxnSpLocks/>
          </p:cNvCxnSpPr>
          <p:nvPr/>
        </p:nvCxnSpPr>
        <p:spPr>
          <a:xfrm>
            <a:off x="10416472" y="1149209"/>
            <a:ext cx="6804728" cy="77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4BA1917-4692-034A-8975-14B7A4475EB3}"/>
              </a:ext>
            </a:extLst>
          </p:cNvPr>
          <p:cNvSpPr txBox="1"/>
          <p:nvPr/>
        </p:nvSpPr>
        <p:spPr>
          <a:xfrm>
            <a:off x="5486400" y="441323"/>
            <a:ext cx="6010726" cy="707886"/>
          </a:xfrm>
          <a:prstGeom prst="rect">
            <a:avLst/>
          </a:prstGeom>
          <a:noFill/>
        </p:spPr>
        <p:txBody>
          <a:bodyPr wrap="square" rtlCol="0">
            <a:spAutoFit/>
          </a:bodyPr>
          <a:lstStyle/>
          <a:p>
            <a:r>
              <a:rPr lang="en-US" sz="4000" b="1" dirty="0">
                <a:solidFill>
                  <a:srgbClr val="FF0000"/>
                </a:solidFill>
              </a:rPr>
              <a:t>Tittle uses largest font (60)</a:t>
            </a:r>
          </a:p>
        </p:txBody>
      </p:sp>
      <p:cxnSp>
        <p:nvCxnSpPr>
          <p:cNvPr id="31" name="Straight Arrow Connector 30">
            <a:extLst>
              <a:ext uri="{FF2B5EF4-FFF2-40B4-BE49-F238E27FC236}">
                <a16:creationId xmlns:a16="http://schemas.microsoft.com/office/drawing/2014/main" id="{52BAEB55-1203-9840-BF14-4847D228B0C8}"/>
              </a:ext>
            </a:extLst>
          </p:cNvPr>
          <p:cNvCxnSpPr>
            <a:cxnSpLocks/>
          </p:cNvCxnSpPr>
          <p:nvPr/>
        </p:nvCxnSpPr>
        <p:spPr>
          <a:xfrm>
            <a:off x="11330872" y="1980987"/>
            <a:ext cx="6804728" cy="77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AC7BF10-709A-5B49-9C5B-5138A6B2CD97}"/>
              </a:ext>
            </a:extLst>
          </p:cNvPr>
          <p:cNvSpPr txBox="1"/>
          <p:nvPr/>
        </p:nvSpPr>
        <p:spPr>
          <a:xfrm>
            <a:off x="6400800" y="1273101"/>
            <a:ext cx="6010726" cy="1938992"/>
          </a:xfrm>
          <a:prstGeom prst="rect">
            <a:avLst/>
          </a:prstGeom>
          <a:noFill/>
        </p:spPr>
        <p:txBody>
          <a:bodyPr wrap="square" rtlCol="0">
            <a:spAutoFit/>
          </a:bodyPr>
          <a:lstStyle/>
          <a:p>
            <a:r>
              <a:rPr lang="en-US" sz="4000" b="1" dirty="0">
                <a:solidFill>
                  <a:srgbClr val="FF0000"/>
                </a:solidFill>
              </a:rPr>
              <a:t>Authors are in italics, your name underlined; 2</a:t>
            </a:r>
            <a:r>
              <a:rPr lang="en-US" sz="4000" b="1" baseline="30000" dirty="0">
                <a:solidFill>
                  <a:srgbClr val="FF0000"/>
                </a:solidFill>
              </a:rPr>
              <a:t>nd</a:t>
            </a:r>
            <a:r>
              <a:rPr lang="en-US" sz="4000" b="1" dirty="0">
                <a:solidFill>
                  <a:srgbClr val="FF0000"/>
                </a:solidFill>
              </a:rPr>
              <a:t> largest font (48)</a:t>
            </a:r>
          </a:p>
        </p:txBody>
      </p:sp>
      <p:cxnSp>
        <p:nvCxnSpPr>
          <p:cNvPr id="33" name="Straight Arrow Connector 32">
            <a:extLst>
              <a:ext uri="{FF2B5EF4-FFF2-40B4-BE49-F238E27FC236}">
                <a16:creationId xmlns:a16="http://schemas.microsoft.com/office/drawing/2014/main" id="{72B01883-0E05-4C40-B33B-D1EEA4350FA8}"/>
              </a:ext>
            </a:extLst>
          </p:cNvPr>
          <p:cNvCxnSpPr>
            <a:cxnSpLocks/>
          </p:cNvCxnSpPr>
          <p:nvPr/>
        </p:nvCxnSpPr>
        <p:spPr>
          <a:xfrm flipV="1">
            <a:off x="13510219" y="4629114"/>
            <a:ext cx="2059981" cy="1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7BA2BDE-553C-0146-96B0-D5E72AB1BF31}"/>
              </a:ext>
            </a:extLst>
          </p:cNvPr>
          <p:cNvSpPr txBox="1"/>
          <p:nvPr/>
        </p:nvSpPr>
        <p:spPr>
          <a:xfrm>
            <a:off x="8313841" y="4629114"/>
            <a:ext cx="6010726" cy="3170099"/>
          </a:xfrm>
          <a:prstGeom prst="rect">
            <a:avLst/>
          </a:prstGeom>
          <a:noFill/>
        </p:spPr>
        <p:txBody>
          <a:bodyPr wrap="square" rtlCol="0">
            <a:spAutoFit/>
          </a:bodyPr>
          <a:lstStyle/>
          <a:p>
            <a:r>
              <a:rPr lang="en-US" sz="4000" b="1" dirty="0">
                <a:solidFill>
                  <a:srgbClr val="FF0000"/>
                </a:solidFill>
              </a:rPr>
              <a:t>Authors departments 2</a:t>
            </a:r>
            <a:r>
              <a:rPr lang="en-US" sz="4000" b="1" baseline="30000" dirty="0">
                <a:solidFill>
                  <a:srgbClr val="FF0000"/>
                </a:solidFill>
              </a:rPr>
              <a:t>nd</a:t>
            </a:r>
            <a:r>
              <a:rPr lang="en-US" sz="4000" b="1" dirty="0">
                <a:solidFill>
                  <a:srgbClr val="FF0000"/>
                </a:solidFill>
              </a:rPr>
              <a:t> largest font (48). If from different institutions or </a:t>
            </a:r>
            <a:r>
              <a:rPr lang="en-US" sz="4000" b="1" dirty="0" err="1">
                <a:solidFill>
                  <a:srgbClr val="FF0000"/>
                </a:solidFill>
              </a:rPr>
              <a:t>Dpts</a:t>
            </a:r>
            <a:r>
              <a:rPr lang="en-US" sz="4000" b="1" dirty="0">
                <a:solidFill>
                  <a:srgbClr val="FF0000"/>
                </a:solidFill>
              </a:rPr>
              <a:t> list all and create legend (* and **)</a:t>
            </a:r>
          </a:p>
        </p:txBody>
      </p:sp>
      <p:sp>
        <p:nvSpPr>
          <p:cNvPr id="37" name="TextBox 36">
            <a:extLst>
              <a:ext uri="{FF2B5EF4-FFF2-40B4-BE49-F238E27FC236}">
                <a16:creationId xmlns:a16="http://schemas.microsoft.com/office/drawing/2014/main" id="{6514E0FF-556A-8842-95E8-C00F1D5E5E00}"/>
              </a:ext>
            </a:extLst>
          </p:cNvPr>
          <p:cNvSpPr txBox="1"/>
          <p:nvPr/>
        </p:nvSpPr>
        <p:spPr>
          <a:xfrm>
            <a:off x="4646179" y="13946344"/>
            <a:ext cx="6010726" cy="1323439"/>
          </a:xfrm>
          <a:prstGeom prst="rect">
            <a:avLst/>
          </a:prstGeom>
          <a:noFill/>
        </p:spPr>
        <p:txBody>
          <a:bodyPr wrap="square" rtlCol="0">
            <a:spAutoFit/>
          </a:bodyPr>
          <a:lstStyle/>
          <a:p>
            <a:r>
              <a:rPr lang="en-US" sz="4000" b="1" dirty="0">
                <a:solidFill>
                  <a:srgbClr val="FF0000"/>
                </a:solidFill>
              </a:rPr>
              <a:t>Text 3</a:t>
            </a:r>
            <a:r>
              <a:rPr lang="en-US" sz="4000" b="1" baseline="30000" dirty="0">
                <a:solidFill>
                  <a:srgbClr val="FF0000"/>
                </a:solidFill>
              </a:rPr>
              <a:t>rd</a:t>
            </a:r>
            <a:r>
              <a:rPr lang="en-US" sz="4000" b="1" dirty="0">
                <a:solidFill>
                  <a:srgbClr val="FF0000"/>
                </a:solidFill>
              </a:rPr>
              <a:t> largest font (36). Tittle of the section in bold</a:t>
            </a:r>
          </a:p>
        </p:txBody>
      </p:sp>
      <p:cxnSp>
        <p:nvCxnSpPr>
          <p:cNvPr id="38" name="Straight Arrow Connector 37">
            <a:extLst>
              <a:ext uri="{FF2B5EF4-FFF2-40B4-BE49-F238E27FC236}">
                <a16:creationId xmlns:a16="http://schemas.microsoft.com/office/drawing/2014/main" id="{BCED875C-3495-214C-93AD-C1637EACCD28}"/>
              </a:ext>
            </a:extLst>
          </p:cNvPr>
          <p:cNvCxnSpPr>
            <a:cxnSpLocks/>
          </p:cNvCxnSpPr>
          <p:nvPr/>
        </p:nvCxnSpPr>
        <p:spPr>
          <a:xfrm flipH="1" flipV="1">
            <a:off x="2572640" y="11564503"/>
            <a:ext cx="1796020" cy="2859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3EB1B2E-1B6F-5148-BB9E-4DC5449F135D}"/>
              </a:ext>
            </a:extLst>
          </p:cNvPr>
          <p:cNvSpPr txBox="1"/>
          <p:nvPr/>
        </p:nvSpPr>
        <p:spPr>
          <a:xfrm>
            <a:off x="457200" y="19439508"/>
            <a:ext cx="12161520" cy="646331"/>
          </a:xfrm>
          <a:prstGeom prst="rect">
            <a:avLst/>
          </a:prstGeom>
          <a:noFill/>
          <a:ln>
            <a:solidFill>
              <a:schemeClr val="tx1"/>
            </a:solidFill>
          </a:ln>
        </p:spPr>
        <p:txBody>
          <a:bodyPr wrap="square" rtlCol="0">
            <a:spAutoFit/>
          </a:bodyPr>
          <a:lstStyle/>
          <a:p>
            <a:r>
              <a:rPr lang="en-US" sz="3600" b="1" dirty="0"/>
              <a:t>Introduction</a:t>
            </a:r>
          </a:p>
        </p:txBody>
      </p:sp>
      <p:sp>
        <p:nvSpPr>
          <p:cNvPr id="41" name="TextBox 40">
            <a:extLst>
              <a:ext uri="{FF2B5EF4-FFF2-40B4-BE49-F238E27FC236}">
                <a16:creationId xmlns:a16="http://schemas.microsoft.com/office/drawing/2014/main" id="{4F490F86-BBB0-8C47-92E6-534B67D136FA}"/>
              </a:ext>
            </a:extLst>
          </p:cNvPr>
          <p:cNvSpPr txBox="1"/>
          <p:nvPr/>
        </p:nvSpPr>
        <p:spPr>
          <a:xfrm>
            <a:off x="16331429" y="9979788"/>
            <a:ext cx="12161520" cy="646331"/>
          </a:xfrm>
          <a:prstGeom prst="rect">
            <a:avLst/>
          </a:prstGeom>
          <a:noFill/>
          <a:ln>
            <a:solidFill>
              <a:schemeClr val="tx1"/>
            </a:solidFill>
          </a:ln>
        </p:spPr>
        <p:txBody>
          <a:bodyPr wrap="square" rtlCol="0">
            <a:spAutoFit/>
          </a:bodyPr>
          <a:lstStyle/>
          <a:p>
            <a:r>
              <a:rPr lang="en-US" sz="3600" b="1" dirty="0"/>
              <a:t>Methods</a:t>
            </a:r>
          </a:p>
        </p:txBody>
      </p:sp>
      <p:sp>
        <p:nvSpPr>
          <p:cNvPr id="51" name="TextBox 50">
            <a:extLst>
              <a:ext uri="{FF2B5EF4-FFF2-40B4-BE49-F238E27FC236}">
                <a16:creationId xmlns:a16="http://schemas.microsoft.com/office/drawing/2014/main" id="{2D5979A9-8BB9-7141-8D7C-0DE70F3913C8}"/>
              </a:ext>
            </a:extLst>
          </p:cNvPr>
          <p:cNvSpPr txBox="1"/>
          <p:nvPr/>
        </p:nvSpPr>
        <p:spPr>
          <a:xfrm>
            <a:off x="8325509" y="31557424"/>
            <a:ext cx="6010726" cy="1938992"/>
          </a:xfrm>
          <a:prstGeom prst="rect">
            <a:avLst/>
          </a:prstGeom>
          <a:noFill/>
        </p:spPr>
        <p:txBody>
          <a:bodyPr wrap="square" rtlCol="0">
            <a:spAutoFit/>
          </a:bodyPr>
          <a:lstStyle/>
          <a:p>
            <a:r>
              <a:rPr lang="en-US" sz="4000" b="1" dirty="0">
                <a:solidFill>
                  <a:srgbClr val="FF0000"/>
                </a:solidFill>
              </a:rPr>
              <a:t>Legend text uses the smallest font (28). Tittle of the section in bold.</a:t>
            </a:r>
          </a:p>
        </p:txBody>
      </p:sp>
      <p:cxnSp>
        <p:nvCxnSpPr>
          <p:cNvPr id="52" name="Straight Arrow Connector 51">
            <a:extLst>
              <a:ext uri="{FF2B5EF4-FFF2-40B4-BE49-F238E27FC236}">
                <a16:creationId xmlns:a16="http://schemas.microsoft.com/office/drawing/2014/main" id="{9C002D39-44C3-F049-824E-E9FD99ECD065}"/>
              </a:ext>
            </a:extLst>
          </p:cNvPr>
          <p:cNvCxnSpPr>
            <a:cxnSpLocks/>
          </p:cNvCxnSpPr>
          <p:nvPr/>
        </p:nvCxnSpPr>
        <p:spPr>
          <a:xfrm flipH="1" flipV="1">
            <a:off x="6251970" y="29175583"/>
            <a:ext cx="1796020" cy="2859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624794B-7195-4C4B-8693-257E323C204E}"/>
              </a:ext>
            </a:extLst>
          </p:cNvPr>
          <p:cNvSpPr txBox="1"/>
          <p:nvPr/>
        </p:nvSpPr>
        <p:spPr>
          <a:xfrm>
            <a:off x="15865021" y="21817230"/>
            <a:ext cx="12161520" cy="646331"/>
          </a:xfrm>
          <a:prstGeom prst="rect">
            <a:avLst/>
          </a:prstGeom>
          <a:noFill/>
          <a:ln>
            <a:solidFill>
              <a:schemeClr val="tx1"/>
            </a:solidFill>
          </a:ln>
        </p:spPr>
        <p:txBody>
          <a:bodyPr wrap="square" rtlCol="0">
            <a:spAutoFit/>
          </a:bodyPr>
          <a:lstStyle/>
          <a:p>
            <a:r>
              <a:rPr lang="en-US" sz="3600" b="1" dirty="0"/>
              <a:t>Results</a:t>
            </a:r>
          </a:p>
        </p:txBody>
      </p:sp>
    </p:spTree>
    <p:extLst>
      <p:ext uri="{BB962C8B-B14F-4D97-AF65-F5344CB8AC3E}">
        <p14:creationId xmlns:p14="http://schemas.microsoft.com/office/powerpoint/2010/main" val="680824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ddf46971-5edb-427c-a72a-4ded87e46d6a" xsi:nil="true"/>
    <TaxCatchAll xmlns="8b4e9d0b-f9d3-403c-8fe0-510fe50ea4ad" xsi:nil="true"/>
    <lcf76f155ced4ddcb4097134ff3c332f xmlns="ddf46971-5edb-427c-a72a-4ded87e46d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2FD9C-A48B-4951-BC33-6DB705FB0030}">
  <ds:schemaRefs>
    <ds:schemaRef ds:uri="http://schemas.microsoft.com/office/2006/metadata/properties"/>
    <ds:schemaRef ds:uri="http://schemas.microsoft.com/office/infopath/2007/PartnerControls"/>
    <ds:schemaRef ds:uri="ddf46971-5edb-427c-a72a-4ded87e46d6a"/>
    <ds:schemaRef ds:uri="8b4e9d0b-f9d3-403c-8fe0-510fe50ea4ad"/>
  </ds:schemaRefs>
</ds:datastoreItem>
</file>

<file path=customXml/itemProps2.xml><?xml version="1.0" encoding="utf-8"?>
<ds:datastoreItem xmlns:ds="http://schemas.openxmlformats.org/officeDocument/2006/customXml" ds:itemID="{37D550CD-780F-4F87-9B5B-D2730193694F}"/>
</file>

<file path=customXml/itemProps3.xml><?xml version="1.0" encoding="utf-8"?>
<ds:datastoreItem xmlns:ds="http://schemas.openxmlformats.org/officeDocument/2006/customXml" ds:itemID="{C835C317-BA28-43E8-AF76-8808822B0C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3501</TotalTime>
  <Words>979</Words>
  <Application>Microsoft Office PowerPoint</Application>
  <PresentationFormat>Custom</PresentationFormat>
  <Paragraphs>74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lastModifiedBy>Forrest Osborn</cp:lastModifiedBy>
  <cp:revision>28</cp:revision>
  <dcterms:created xsi:type="dcterms:W3CDTF">2020-07-13T15:01:39Z</dcterms:created>
  <dcterms:modified xsi:type="dcterms:W3CDTF">2022-08-10T20:33:23Z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ies>
</file>