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71" r:id="rId3"/>
    <p:sldId id="268" r:id="rId4"/>
    <p:sldId id="295" r:id="rId5"/>
    <p:sldId id="272" r:id="rId6"/>
    <p:sldId id="289" r:id="rId7"/>
    <p:sldId id="274" r:id="rId8"/>
    <p:sldId id="292" r:id="rId9"/>
    <p:sldId id="296" r:id="rId10"/>
    <p:sldId id="281" r:id="rId11"/>
    <p:sldId id="277" r:id="rId12"/>
    <p:sldId id="279" r:id="rId13"/>
    <p:sldId id="297" r:id="rId14"/>
    <p:sldId id="283" r:id="rId15"/>
    <p:sldId id="284" r:id="rId16"/>
    <p:sldId id="285" r:id="rId17"/>
    <p:sldId id="294" r:id="rId18"/>
    <p:sldId id="286" r:id="rId19"/>
    <p:sldId id="287" r:id="rId20"/>
    <p:sldId id="288" r:id="rId21"/>
    <p:sldId id="278" r:id="rId22"/>
    <p:sldId id="269" r:id="rId23"/>
    <p:sldId id="266" r:id="rId24"/>
    <p:sldId id="293" r:id="rId25"/>
    <p:sldId id="262" r:id="rId26"/>
    <p:sldId id="263"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47"/>
    <p:restoredTop sz="94643"/>
  </p:normalViewPr>
  <p:slideViewPr>
    <p:cSldViewPr snapToGrid="0" snapToObjects="1">
      <p:cViewPr varScale="1">
        <p:scale>
          <a:sx n="75" d="100"/>
          <a:sy n="75" d="100"/>
        </p:scale>
        <p:origin x="192" y="6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F69B2A8-AD7B-DB4E-8043-DC0E42832E60}" type="datetimeFigureOut">
              <a:rPr lang="en-US" smtClean="0"/>
              <a:t>2/26/21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2DD392B-3746-0D4C-9A68-9C7C129BB79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92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69B2A8-AD7B-DB4E-8043-DC0E42832E60}" type="datetimeFigureOut">
              <a:rPr lang="en-US" smtClean="0"/>
              <a:t>2/26/21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D392B-3746-0D4C-9A68-9C7C129BB795}" type="slidenum">
              <a:rPr lang="en-US" smtClean="0"/>
              <a:t>‹#›</a:t>
            </a:fld>
            <a:endParaRPr lang="en-US"/>
          </a:p>
        </p:txBody>
      </p:sp>
    </p:spTree>
    <p:extLst>
      <p:ext uri="{BB962C8B-B14F-4D97-AF65-F5344CB8AC3E}">
        <p14:creationId xmlns:p14="http://schemas.microsoft.com/office/powerpoint/2010/main" val="190124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69B2A8-AD7B-DB4E-8043-DC0E42832E60}" type="datetimeFigureOut">
              <a:rPr lang="en-US" smtClean="0"/>
              <a:t>2/26/21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D392B-3746-0D4C-9A68-9C7C129BB79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719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69B2A8-AD7B-DB4E-8043-DC0E42832E60}" type="datetimeFigureOut">
              <a:rPr lang="en-US" smtClean="0"/>
              <a:t>2/26/21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D392B-3746-0D4C-9A68-9C7C129BB79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508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69B2A8-AD7B-DB4E-8043-DC0E42832E60}" type="datetimeFigureOut">
              <a:rPr lang="en-US" smtClean="0"/>
              <a:t>2/26/21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D392B-3746-0D4C-9A68-9C7C129BB795}" type="slidenum">
              <a:rPr lang="en-US" smtClean="0"/>
              <a:t>‹#›</a:t>
            </a:fld>
            <a:endParaRPr lang="en-US"/>
          </a:p>
        </p:txBody>
      </p:sp>
    </p:spTree>
    <p:extLst>
      <p:ext uri="{BB962C8B-B14F-4D97-AF65-F5344CB8AC3E}">
        <p14:creationId xmlns:p14="http://schemas.microsoft.com/office/powerpoint/2010/main" val="204049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69B2A8-AD7B-DB4E-8043-DC0E42832E60}" type="datetimeFigureOut">
              <a:rPr lang="en-US" smtClean="0"/>
              <a:t>2/26/21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D392B-3746-0D4C-9A68-9C7C129BB79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459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69B2A8-AD7B-DB4E-8043-DC0E42832E60}" type="datetimeFigureOut">
              <a:rPr lang="en-US" smtClean="0"/>
              <a:t>2/26/21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D392B-3746-0D4C-9A68-9C7C129BB79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23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9B2A8-AD7B-DB4E-8043-DC0E42832E60}" type="datetimeFigureOut">
              <a:rPr lang="en-US" smtClean="0"/>
              <a:t>2/26/21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D392B-3746-0D4C-9A68-9C7C129BB79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331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9B2A8-AD7B-DB4E-8043-DC0E42832E60}" type="datetimeFigureOut">
              <a:rPr lang="en-US" smtClean="0"/>
              <a:t>2/26/21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D392B-3746-0D4C-9A68-9C7C129BB79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98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9B2A8-AD7B-DB4E-8043-DC0E42832E60}" type="datetimeFigureOut">
              <a:rPr lang="en-US" smtClean="0"/>
              <a:t>2/26/21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D392B-3746-0D4C-9A68-9C7C129BB795}" type="slidenum">
              <a:rPr lang="en-US" smtClean="0"/>
              <a:t>‹#›</a:t>
            </a:fld>
            <a:endParaRPr lang="en-US"/>
          </a:p>
        </p:txBody>
      </p:sp>
    </p:spTree>
    <p:extLst>
      <p:ext uri="{BB962C8B-B14F-4D97-AF65-F5344CB8AC3E}">
        <p14:creationId xmlns:p14="http://schemas.microsoft.com/office/powerpoint/2010/main" val="203052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69B2A8-AD7B-DB4E-8043-DC0E42832E60}" type="datetimeFigureOut">
              <a:rPr lang="en-US" smtClean="0"/>
              <a:t>2/26/21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D392B-3746-0D4C-9A68-9C7C129BB79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52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69B2A8-AD7B-DB4E-8043-DC0E42832E60}" type="datetimeFigureOut">
              <a:rPr lang="en-US" smtClean="0"/>
              <a:t>2/26/21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D392B-3746-0D4C-9A68-9C7C129BB795}" type="slidenum">
              <a:rPr lang="en-US" smtClean="0"/>
              <a:t>‹#›</a:t>
            </a:fld>
            <a:endParaRPr lang="en-US"/>
          </a:p>
        </p:txBody>
      </p:sp>
    </p:spTree>
    <p:extLst>
      <p:ext uri="{BB962C8B-B14F-4D97-AF65-F5344CB8AC3E}">
        <p14:creationId xmlns:p14="http://schemas.microsoft.com/office/powerpoint/2010/main" val="350098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69B2A8-AD7B-DB4E-8043-DC0E42832E60}" type="datetimeFigureOut">
              <a:rPr lang="en-US" smtClean="0"/>
              <a:t>2/26/21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D392B-3746-0D4C-9A68-9C7C129BB79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47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69B2A8-AD7B-DB4E-8043-DC0E42832E60}" type="datetimeFigureOut">
              <a:rPr lang="en-US" smtClean="0"/>
              <a:t>2/26/21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D392B-3746-0D4C-9A68-9C7C129BB79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68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9B2A8-AD7B-DB4E-8043-DC0E42832E60}" type="datetimeFigureOut">
              <a:rPr lang="en-US" smtClean="0"/>
              <a:t>2/26/21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D392B-3746-0D4C-9A68-9C7C129BB795}" type="slidenum">
              <a:rPr lang="en-US" smtClean="0"/>
              <a:t>‹#›</a:t>
            </a:fld>
            <a:endParaRPr lang="en-US"/>
          </a:p>
        </p:txBody>
      </p:sp>
    </p:spTree>
    <p:extLst>
      <p:ext uri="{BB962C8B-B14F-4D97-AF65-F5344CB8AC3E}">
        <p14:creationId xmlns:p14="http://schemas.microsoft.com/office/powerpoint/2010/main" val="7140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69B2A8-AD7B-DB4E-8043-DC0E42832E60}" type="datetimeFigureOut">
              <a:rPr lang="en-US" smtClean="0"/>
              <a:t>2/26/21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D392B-3746-0D4C-9A68-9C7C129BB79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178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69B2A8-AD7B-DB4E-8043-DC0E42832E60}" type="datetimeFigureOut">
              <a:rPr lang="en-US" smtClean="0"/>
              <a:t>2/26/21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DD392B-3746-0D4C-9A68-9C7C129BB795}" type="slidenum">
              <a:rPr lang="en-US" smtClean="0"/>
              <a:t>‹#›</a:t>
            </a:fld>
            <a:endParaRPr lang="en-US"/>
          </a:p>
        </p:txBody>
      </p:sp>
    </p:spTree>
    <p:extLst>
      <p:ext uri="{BB962C8B-B14F-4D97-AF65-F5344CB8AC3E}">
        <p14:creationId xmlns:p14="http://schemas.microsoft.com/office/powerpoint/2010/main" val="278063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69B2A8-AD7B-DB4E-8043-DC0E42832E60}" type="datetimeFigureOut">
              <a:rPr lang="en-US" smtClean="0"/>
              <a:t>2/26/21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DD392B-3746-0D4C-9A68-9C7C129BB795}" type="slidenum">
              <a:rPr lang="en-US" smtClean="0"/>
              <a:t>‹#›</a:t>
            </a:fld>
            <a:endParaRPr lang="en-US"/>
          </a:p>
        </p:txBody>
      </p:sp>
    </p:spTree>
    <p:extLst>
      <p:ext uri="{BB962C8B-B14F-4D97-AF65-F5344CB8AC3E}">
        <p14:creationId xmlns:p14="http://schemas.microsoft.com/office/powerpoint/2010/main" val="5370895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heelofname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30E7-B2CD-424B-A28D-B823E94EC335}"/>
              </a:ext>
            </a:extLst>
          </p:cNvPr>
          <p:cNvSpPr>
            <a:spLocks noGrp="1"/>
          </p:cNvSpPr>
          <p:nvPr>
            <p:ph type="ctrTitle"/>
          </p:nvPr>
        </p:nvSpPr>
        <p:spPr>
          <a:xfrm>
            <a:off x="2809300" y="1961002"/>
            <a:ext cx="6488935" cy="1211437"/>
          </a:xfrm>
        </p:spPr>
        <p:txBody>
          <a:bodyPr/>
          <a:lstStyle/>
          <a:p>
            <a:r>
              <a:rPr lang="en-US" dirty="0"/>
              <a:t>Tools of Engagement</a:t>
            </a:r>
          </a:p>
        </p:txBody>
      </p:sp>
      <p:sp>
        <p:nvSpPr>
          <p:cNvPr id="3" name="Subtitle 2">
            <a:extLst>
              <a:ext uri="{FF2B5EF4-FFF2-40B4-BE49-F238E27FC236}">
                <a16:creationId xmlns:a16="http://schemas.microsoft.com/office/drawing/2014/main" id="{4F913C0A-B19A-1841-9A96-CFC30029B563}"/>
              </a:ext>
            </a:extLst>
          </p:cNvPr>
          <p:cNvSpPr>
            <a:spLocks noGrp="1"/>
          </p:cNvSpPr>
          <p:nvPr>
            <p:ph type="subTitle" idx="1"/>
          </p:nvPr>
        </p:nvSpPr>
        <p:spPr>
          <a:xfrm>
            <a:off x="2941503" y="3668613"/>
            <a:ext cx="6224530" cy="1685585"/>
          </a:xfrm>
        </p:spPr>
        <p:txBody>
          <a:bodyPr>
            <a:normAutofit fontScale="92500" lnSpcReduction="10000"/>
          </a:bodyPr>
          <a:lstStyle/>
          <a:p>
            <a:r>
              <a:rPr lang="en-US" sz="1700" dirty="0"/>
              <a:t>Using Blackboard Discussion Forums &amp; Zoom Breakout Rooms </a:t>
            </a:r>
            <a:br>
              <a:rPr lang="en-US" sz="1700" dirty="0"/>
            </a:br>
            <a:r>
              <a:rPr lang="en-US" sz="1700" dirty="0"/>
              <a:t>to Enhance the Social Element in Your Remote Classroom</a:t>
            </a:r>
          </a:p>
          <a:p>
            <a:r>
              <a:rPr lang="en-US" sz="1700" dirty="0"/>
              <a:t>(without overdoing it)</a:t>
            </a:r>
          </a:p>
          <a:p>
            <a:r>
              <a:rPr lang="en-US" sz="1600" b="1" dirty="0"/>
              <a:t>Maria </a:t>
            </a:r>
            <a:r>
              <a:rPr lang="en-US" sz="1600" b="1" dirty="0" err="1"/>
              <a:t>Gigante</a:t>
            </a:r>
            <a:br>
              <a:rPr lang="en-US" sz="1600" b="1" dirty="0"/>
            </a:br>
            <a:r>
              <a:rPr lang="en-US" sz="1600" b="1" dirty="0"/>
              <a:t>Assistant Professor of Practice</a:t>
            </a:r>
            <a:br>
              <a:rPr lang="en-US" sz="1600" b="1" dirty="0"/>
            </a:br>
            <a:r>
              <a:rPr lang="en-US" sz="1600" b="1" dirty="0"/>
              <a:t>CSU School of Film &amp; Media Arts</a:t>
            </a:r>
          </a:p>
        </p:txBody>
      </p:sp>
    </p:spTree>
    <p:extLst>
      <p:ext uri="{BB962C8B-B14F-4D97-AF65-F5344CB8AC3E}">
        <p14:creationId xmlns:p14="http://schemas.microsoft.com/office/powerpoint/2010/main" val="1261959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3382-89E6-E047-BFBB-324855B118EC}"/>
              </a:ext>
            </a:extLst>
          </p:cNvPr>
          <p:cNvSpPr>
            <a:spLocks noGrp="1"/>
          </p:cNvSpPr>
          <p:nvPr>
            <p:ph type="title"/>
          </p:nvPr>
        </p:nvSpPr>
        <p:spPr/>
        <p:txBody>
          <a:bodyPr/>
          <a:lstStyle/>
          <a:p>
            <a:r>
              <a:rPr lang="en-US" dirty="0"/>
              <a:t>Student Testimonials…</a:t>
            </a:r>
          </a:p>
        </p:txBody>
      </p:sp>
      <p:sp>
        <p:nvSpPr>
          <p:cNvPr id="3" name="TextBox 2">
            <a:extLst>
              <a:ext uri="{FF2B5EF4-FFF2-40B4-BE49-F238E27FC236}">
                <a16:creationId xmlns:a16="http://schemas.microsoft.com/office/drawing/2014/main" id="{2EECF766-13D5-9549-A802-3CEC2481DD06}"/>
              </a:ext>
            </a:extLst>
          </p:cNvPr>
          <p:cNvSpPr txBox="1"/>
          <p:nvPr/>
        </p:nvSpPr>
        <p:spPr>
          <a:xfrm>
            <a:off x="5326655" y="3073706"/>
            <a:ext cx="1538689" cy="523220"/>
          </a:xfrm>
          <a:prstGeom prst="rect">
            <a:avLst/>
          </a:prstGeom>
          <a:noFill/>
        </p:spPr>
        <p:txBody>
          <a:bodyPr wrap="square" rtlCol="0">
            <a:spAutoFit/>
          </a:bodyPr>
          <a:lstStyle/>
          <a:p>
            <a:r>
              <a:rPr lang="en-US" sz="2800" dirty="0"/>
              <a:t>2</a:t>
            </a:r>
            <a:r>
              <a:rPr lang="en-US" sz="2800" baseline="30000" dirty="0"/>
              <a:t>nd</a:t>
            </a:r>
            <a:r>
              <a:rPr lang="en-US" sz="2800" dirty="0"/>
              <a:t> Year</a:t>
            </a:r>
          </a:p>
        </p:txBody>
      </p:sp>
    </p:spTree>
    <p:extLst>
      <p:ext uri="{BB962C8B-B14F-4D97-AF65-F5344CB8AC3E}">
        <p14:creationId xmlns:p14="http://schemas.microsoft.com/office/powerpoint/2010/main" val="425941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C535-484C-F24F-8188-C0C2EB2D77C9}"/>
              </a:ext>
            </a:extLst>
          </p:cNvPr>
          <p:cNvSpPr>
            <a:spLocks noGrp="1"/>
          </p:cNvSpPr>
          <p:nvPr>
            <p:ph type="title"/>
          </p:nvPr>
        </p:nvSpPr>
        <p:spPr/>
        <p:txBody>
          <a:bodyPr/>
          <a:lstStyle/>
          <a:p>
            <a:r>
              <a:rPr lang="en-US" dirty="0"/>
              <a:t>Just. Too. Much.</a:t>
            </a:r>
          </a:p>
        </p:txBody>
      </p:sp>
      <p:sp>
        <p:nvSpPr>
          <p:cNvPr id="3" name="Content Placeholder 2">
            <a:extLst>
              <a:ext uri="{FF2B5EF4-FFF2-40B4-BE49-F238E27FC236}">
                <a16:creationId xmlns:a16="http://schemas.microsoft.com/office/drawing/2014/main" id="{D50DCBC2-5C2C-AD4F-AEF4-81666DA2685A}"/>
              </a:ext>
            </a:extLst>
          </p:cNvPr>
          <p:cNvSpPr>
            <a:spLocks noGrp="1"/>
          </p:cNvSpPr>
          <p:nvPr>
            <p:ph idx="1"/>
          </p:nvPr>
        </p:nvSpPr>
        <p:spPr>
          <a:xfrm>
            <a:off x="1295401" y="3007604"/>
            <a:ext cx="9601196" cy="2868263"/>
          </a:xfrm>
        </p:spPr>
        <p:txBody>
          <a:bodyPr>
            <a:normAutofit/>
          </a:bodyPr>
          <a:lstStyle/>
          <a:p>
            <a:pPr marL="0" indent="0">
              <a:buNone/>
            </a:pPr>
            <a:r>
              <a:rPr lang="en-US" sz="2000" dirty="0">
                <a:cs typeface="Arial" panose="020B0604020202020204" pitchFamily="34" charset="0"/>
              </a:rPr>
              <a:t>“Last semester I had one class that required weekly posts; this semester 4 out of 5 of my classes require weekly posts, or more. I think lot of professors think that since we’re not meeting, they need to assign tons of discussion forums to make up for that. But it ends up being very artificial, and overwhelming because of all the deadlines.”</a:t>
            </a:r>
          </a:p>
        </p:txBody>
      </p:sp>
    </p:spTree>
    <p:extLst>
      <p:ext uri="{BB962C8B-B14F-4D97-AF65-F5344CB8AC3E}">
        <p14:creationId xmlns:p14="http://schemas.microsoft.com/office/powerpoint/2010/main" val="182578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2697-7A3B-C346-BCF9-6D2E54F56CBD}"/>
              </a:ext>
            </a:extLst>
          </p:cNvPr>
          <p:cNvSpPr>
            <a:spLocks noGrp="1"/>
          </p:cNvSpPr>
          <p:nvPr>
            <p:ph type="title"/>
          </p:nvPr>
        </p:nvSpPr>
        <p:spPr/>
        <p:txBody>
          <a:bodyPr/>
          <a:lstStyle/>
          <a:p>
            <a:r>
              <a:rPr lang="en-US" dirty="0"/>
              <a:t>Wait, Don’t Replace</a:t>
            </a:r>
          </a:p>
        </p:txBody>
      </p:sp>
      <p:sp>
        <p:nvSpPr>
          <p:cNvPr id="3" name="Content Placeholder 2">
            <a:extLst>
              <a:ext uri="{FF2B5EF4-FFF2-40B4-BE49-F238E27FC236}">
                <a16:creationId xmlns:a16="http://schemas.microsoft.com/office/drawing/2014/main" id="{3F78518A-A439-5149-A0A5-80ED7FC22E7C}"/>
              </a:ext>
            </a:extLst>
          </p:cNvPr>
          <p:cNvSpPr>
            <a:spLocks noGrp="1"/>
          </p:cNvSpPr>
          <p:nvPr>
            <p:ph idx="1"/>
          </p:nvPr>
        </p:nvSpPr>
        <p:spPr>
          <a:xfrm>
            <a:off x="1295401" y="2820318"/>
            <a:ext cx="9601196" cy="3055550"/>
          </a:xfrm>
        </p:spPr>
        <p:txBody>
          <a:bodyPr>
            <a:normAutofit/>
          </a:bodyPr>
          <a:lstStyle/>
          <a:p>
            <a:r>
              <a:rPr lang="en-US" sz="2000" dirty="0"/>
              <a:t>“I think Discussion Forums are a bit counter-intuitive. It’s more effective to try to have an in-class discussion, even if it is on Zoom. Even if students are not speaking, they’re still listening and engaged, more so than just quickly writing something down to meet a deadline. I understand that Professors get frustrated by staring at a room full of silent students, but really, if you just give us a few more seconds, someone will speak up. There is just a bit of a digital delay for us.” </a:t>
            </a:r>
          </a:p>
        </p:txBody>
      </p:sp>
    </p:spTree>
    <p:extLst>
      <p:ext uri="{BB962C8B-B14F-4D97-AF65-F5344CB8AC3E}">
        <p14:creationId xmlns:p14="http://schemas.microsoft.com/office/powerpoint/2010/main" val="366218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FD63-59E0-384D-BC87-D4328A0A3A3F}"/>
              </a:ext>
            </a:extLst>
          </p:cNvPr>
          <p:cNvSpPr>
            <a:spLocks noGrp="1"/>
          </p:cNvSpPr>
          <p:nvPr>
            <p:ph type="title"/>
          </p:nvPr>
        </p:nvSpPr>
        <p:spPr/>
        <p:txBody>
          <a:bodyPr/>
          <a:lstStyle/>
          <a:p>
            <a:r>
              <a:rPr lang="en-US" dirty="0"/>
              <a:t>Wheel of Names</a:t>
            </a:r>
          </a:p>
        </p:txBody>
      </p:sp>
      <p:sp>
        <p:nvSpPr>
          <p:cNvPr id="3" name="Content Placeholder 2">
            <a:extLst>
              <a:ext uri="{FF2B5EF4-FFF2-40B4-BE49-F238E27FC236}">
                <a16:creationId xmlns:a16="http://schemas.microsoft.com/office/drawing/2014/main" id="{34A1FFBE-0075-7F4E-AF8E-EF33D82BA472}"/>
              </a:ext>
            </a:extLst>
          </p:cNvPr>
          <p:cNvSpPr>
            <a:spLocks noGrp="1"/>
          </p:cNvSpPr>
          <p:nvPr>
            <p:ph idx="1"/>
          </p:nvPr>
        </p:nvSpPr>
        <p:spPr>
          <a:xfrm>
            <a:off x="1295401" y="2556932"/>
            <a:ext cx="10074006" cy="3318936"/>
          </a:xfrm>
        </p:spPr>
        <p:txBody>
          <a:bodyPr/>
          <a:lstStyle/>
          <a:p>
            <a:r>
              <a:rPr lang="en-US" dirty="0"/>
              <a:t>Students won’t talk? </a:t>
            </a:r>
            <a:br>
              <a:rPr lang="en-US" dirty="0"/>
            </a:br>
            <a:r>
              <a:rPr lang="en-US" dirty="0"/>
              <a:t>No one raises their hand? </a:t>
            </a:r>
            <a:br>
              <a:rPr lang="en-US" dirty="0"/>
            </a:br>
            <a:r>
              <a:rPr lang="en-US" dirty="0"/>
              <a:t>Try </a:t>
            </a:r>
            <a:r>
              <a:rPr lang="en-US" b="1" dirty="0"/>
              <a:t>Wheel of Names</a:t>
            </a:r>
            <a:r>
              <a:rPr lang="en-US" dirty="0"/>
              <a:t>!</a:t>
            </a:r>
            <a:br>
              <a:rPr lang="en-US" dirty="0"/>
            </a:br>
            <a:r>
              <a:rPr lang="en-US" dirty="0">
                <a:hlinkClick r:id="rId2"/>
              </a:rPr>
              <a:t>https://wheelofnames.com/</a:t>
            </a:r>
            <a:endParaRPr lang="en-US" dirty="0"/>
          </a:p>
          <a:p>
            <a:pPr marL="0" indent="0">
              <a:buNone/>
            </a:pPr>
            <a:endParaRPr lang="en-US" dirty="0"/>
          </a:p>
        </p:txBody>
      </p:sp>
      <p:pic>
        <p:nvPicPr>
          <p:cNvPr id="5" name="Picture 4">
            <a:extLst>
              <a:ext uri="{FF2B5EF4-FFF2-40B4-BE49-F238E27FC236}">
                <a16:creationId xmlns:a16="http://schemas.microsoft.com/office/drawing/2014/main" id="{235C4755-78B0-8545-816D-37CE5EB88163}"/>
              </a:ext>
            </a:extLst>
          </p:cNvPr>
          <p:cNvPicPr>
            <a:picLocks noChangeAspect="1"/>
          </p:cNvPicPr>
          <p:nvPr/>
        </p:nvPicPr>
        <p:blipFill>
          <a:blip r:embed="rId3"/>
          <a:stretch>
            <a:fillRect/>
          </a:stretch>
        </p:blipFill>
        <p:spPr>
          <a:xfrm>
            <a:off x="5749505" y="2556932"/>
            <a:ext cx="3922177" cy="3415229"/>
          </a:xfrm>
          <a:prstGeom prst="rect">
            <a:avLst/>
          </a:prstGeom>
        </p:spPr>
      </p:pic>
    </p:spTree>
    <p:extLst>
      <p:ext uri="{BB962C8B-B14F-4D97-AF65-F5344CB8AC3E}">
        <p14:creationId xmlns:p14="http://schemas.microsoft.com/office/powerpoint/2010/main" val="881296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D756-6443-004C-B21A-F89C1C5FDC47}"/>
              </a:ext>
            </a:extLst>
          </p:cNvPr>
          <p:cNvSpPr>
            <a:spLocks noGrp="1"/>
          </p:cNvSpPr>
          <p:nvPr>
            <p:ph type="title"/>
          </p:nvPr>
        </p:nvSpPr>
        <p:spPr/>
        <p:txBody>
          <a:bodyPr/>
          <a:lstStyle/>
          <a:p>
            <a:r>
              <a:rPr lang="en-US" dirty="0"/>
              <a:t>Lost At Sea</a:t>
            </a:r>
          </a:p>
        </p:txBody>
      </p:sp>
      <p:sp>
        <p:nvSpPr>
          <p:cNvPr id="3" name="Content Placeholder 2">
            <a:extLst>
              <a:ext uri="{FF2B5EF4-FFF2-40B4-BE49-F238E27FC236}">
                <a16:creationId xmlns:a16="http://schemas.microsoft.com/office/drawing/2014/main" id="{8FCF66A0-1B78-304D-A630-1F6D045F684D}"/>
              </a:ext>
            </a:extLst>
          </p:cNvPr>
          <p:cNvSpPr>
            <a:spLocks noGrp="1"/>
          </p:cNvSpPr>
          <p:nvPr>
            <p:ph idx="1"/>
          </p:nvPr>
        </p:nvSpPr>
        <p:spPr>
          <a:xfrm>
            <a:off x="1850833" y="2842352"/>
            <a:ext cx="9045763" cy="3033516"/>
          </a:xfrm>
        </p:spPr>
        <p:txBody>
          <a:bodyPr>
            <a:normAutofit/>
          </a:bodyPr>
          <a:lstStyle/>
          <a:p>
            <a:pPr marL="0" indent="0">
              <a:buNone/>
            </a:pPr>
            <a:r>
              <a:rPr lang="en-US" sz="2000" dirty="0"/>
              <a:t>“I took a film studies class that was entirely online and each week we had to write a 500 word post on some elaborate topic that I had to basically teach myself, and that I barely understood. In one week. Are you kidding me? I hate Discussion Forums.”</a:t>
            </a:r>
          </a:p>
        </p:txBody>
      </p:sp>
    </p:spTree>
    <p:extLst>
      <p:ext uri="{BB962C8B-B14F-4D97-AF65-F5344CB8AC3E}">
        <p14:creationId xmlns:p14="http://schemas.microsoft.com/office/powerpoint/2010/main" val="356994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ECE6-F685-F940-AF11-4E48444ED5B9}"/>
              </a:ext>
            </a:extLst>
          </p:cNvPr>
          <p:cNvSpPr>
            <a:spLocks noGrp="1"/>
          </p:cNvSpPr>
          <p:nvPr>
            <p:ph type="title"/>
          </p:nvPr>
        </p:nvSpPr>
        <p:spPr/>
        <p:txBody>
          <a:bodyPr/>
          <a:lstStyle/>
          <a:p>
            <a:r>
              <a:rPr lang="en-US" dirty="0"/>
              <a:t>Jammed Up Workflow</a:t>
            </a:r>
          </a:p>
        </p:txBody>
      </p:sp>
      <p:sp>
        <p:nvSpPr>
          <p:cNvPr id="3" name="Content Placeholder 2">
            <a:extLst>
              <a:ext uri="{FF2B5EF4-FFF2-40B4-BE49-F238E27FC236}">
                <a16:creationId xmlns:a16="http://schemas.microsoft.com/office/drawing/2014/main" id="{7FF470D8-DC91-4E4A-81DA-05221BA5680C}"/>
              </a:ext>
            </a:extLst>
          </p:cNvPr>
          <p:cNvSpPr>
            <a:spLocks noGrp="1"/>
          </p:cNvSpPr>
          <p:nvPr>
            <p:ph idx="1"/>
          </p:nvPr>
        </p:nvSpPr>
        <p:spPr>
          <a:xfrm>
            <a:off x="1641513" y="2831334"/>
            <a:ext cx="9255084" cy="3044533"/>
          </a:xfrm>
        </p:spPr>
        <p:txBody>
          <a:bodyPr>
            <a:normAutofit/>
          </a:bodyPr>
          <a:lstStyle/>
          <a:p>
            <a:pPr marL="0" indent="0">
              <a:buNone/>
            </a:pPr>
            <a:r>
              <a:rPr lang="en-US" sz="2000" dirty="0"/>
              <a:t>“I’ve noticed that a lot of people don’t even write their main post until the last minute. So if you’re requiring students to respond, sometimes we’re all waiting until the day before for people to actually post, so that we can respond. Our grade shouldn’t depend on waiting for others to do their work.” </a:t>
            </a:r>
          </a:p>
        </p:txBody>
      </p:sp>
    </p:spTree>
    <p:extLst>
      <p:ext uri="{BB962C8B-B14F-4D97-AF65-F5344CB8AC3E}">
        <p14:creationId xmlns:p14="http://schemas.microsoft.com/office/powerpoint/2010/main" val="3449230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5997-2E6B-0D45-B570-1C7A45317883}"/>
              </a:ext>
            </a:extLst>
          </p:cNvPr>
          <p:cNvSpPr>
            <a:spLocks noGrp="1"/>
          </p:cNvSpPr>
          <p:nvPr>
            <p:ph type="title"/>
          </p:nvPr>
        </p:nvSpPr>
        <p:spPr/>
        <p:txBody>
          <a:bodyPr/>
          <a:lstStyle/>
          <a:p>
            <a:r>
              <a:rPr lang="en-US" dirty="0"/>
              <a:t>Empty Words</a:t>
            </a:r>
          </a:p>
        </p:txBody>
      </p:sp>
      <p:sp>
        <p:nvSpPr>
          <p:cNvPr id="3" name="Content Placeholder 2">
            <a:extLst>
              <a:ext uri="{FF2B5EF4-FFF2-40B4-BE49-F238E27FC236}">
                <a16:creationId xmlns:a16="http://schemas.microsoft.com/office/drawing/2014/main" id="{A7820D3B-4514-C441-A429-2CB9EA5958A0}"/>
              </a:ext>
            </a:extLst>
          </p:cNvPr>
          <p:cNvSpPr>
            <a:spLocks noGrp="1"/>
          </p:cNvSpPr>
          <p:nvPr>
            <p:ph idx="1"/>
          </p:nvPr>
        </p:nvSpPr>
        <p:spPr>
          <a:xfrm>
            <a:off x="1652529" y="2930486"/>
            <a:ext cx="9244067" cy="2945381"/>
          </a:xfrm>
        </p:spPr>
        <p:txBody>
          <a:bodyPr/>
          <a:lstStyle/>
          <a:p>
            <a:pPr marL="0" indent="0">
              <a:buNone/>
            </a:pPr>
            <a:r>
              <a:rPr lang="en-US" sz="2000" dirty="0"/>
              <a:t>“Because I don’t always feel like I understand things as well as other students, when I have to respond to others this is usually me: “Great job! I agree! Nice work.” That’s me being lazy, or at least not knowing what else to say.”</a:t>
            </a:r>
          </a:p>
          <a:p>
            <a:endParaRPr lang="en-US" dirty="0"/>
          </a:p>
        </p:txBody>
      </p:sp>
    </p:spTree>
    <p:extLst>
      <p:ext uri="{BB962C8B-B14F-4D97-AF65-F5344CB8AC3E}">
        <p14:creationId xmlns:p14="http://schemas.microsoft.com/office/powerpoint/2010/main" val="47076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CF30-9FC6-004A-B648-E416CA8803D3}"/>
              </a:ext>
            </a:extLst>
          </p:cNvPr>
          <p:cNvSpPr>
            <a:spLocks noGrp="1"/>
          </p:cNvSpPr>
          <p:nvPr>
            <p:ph type="title"/>
          </p:nvPr>
        </p:nvSpPr>
        <p:spPr/>
        <p:txBody>
          <a:bodyPr/>
          <a:lstStyle/>
          <a:p>
            <a:r>
              <a:rPr lang="en-US" dirty="0"/>
              <a:t>But it gets better…</a:t>
            </a:r>
          </a:p>
        </p:txBody>
      </p:sp>
    </p:spTree>
    <p:extLst>
      <p:ext uri="{BB962C8B-B14F-4D97-AF65-F5344CB8AC3E}">
        <p14:creationId xmlns:p14="http://schemas.microsoft.com/office/powerpoint/2010/main" val="136496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FA78-CB5E-E248-8286-F79B2561EC01}"/>
              </a:ext>
            </a:extLst>
          </p:cNvPr>
          <p:cNvSpPr>
            <a:spLocks noGrp="1"/>
          </p:cNvSpPr>
          <p:nvPr>
            <p:ph type="title"/>
          </p:nvPr>
        </p:nvSpPr>
        <p:spPr/>
        <p:txBody>
          <a:bodyPr/>
          <a:lstStyle/>
          <a:p>
            <a:r>
              <a:rPr lang="en-US" dirty="0"/>
              <a:t>Middle Ground</a:t>
            </a:r>
          </a:p>
        </p:txBody>
      </p:sp>
      <p:sp>
        <p:nvSpPr>
          <p:cNvPr id="3" name="Content Placeholder 2">
            <a:extLst>
              <a:ext uri="{FF2B5EF4-FFF2-40B4-BE49-F238E27FC236}">
                <a16:creationId xmlns:a16="http://schemas.microsoft.com/office/drawing/2014/main" id="{66F061E5-B6B2-5340-AFF6-40554949B1B6}"/>
              </a:ext>
            </a:extLst>
          </p:cNvPr>
          <p:cNvSpPr>
            <a:spLocks noGrp="1"/>
          </p:cNvSpPr>
          <p:nvPr>
            <p:ph idx="1"/>
          </p:nvPr>
        </p:nvSpPr>
        <p:spPr>
          <a:xfrm>
            <a:off x="1295401" y="2853368"/>
            <a:ext cx="9601196" cy="3022499"/>
          </a:xfrm>
        </p:spPr>
        <p:txBody>
          <a:bodyPr>
            <a:normAutofit/>
          </a:bodyPr>
          <a:lstStyle/>
          <a:p>
            <a:pPr marL="0" indent="0">
              <a:buNone/>
            </a:pPr>
            <a:r>
              <a:rPr lang="en-US" sz="2000" dirty="0"/>
              <a:t>“I feel like at first, professors realized they had a new tool that they had access to, and was like “Cool, let’s use this.” And I felt the same way, too! But then, the more and more they relied on it, the more it just felt like extra work tacked on.</a:t>
            </a:r>
          </a:p>
          <a:p>
            <a:pPr marL="0" indent="0">
              <a:buNone/>
            </a:pPr>
            <a:r>
              <a:rPr lang="en-US" sz="2000" dirty="0"/>
              <a:t>But I think there is a middle ground, though. Somewhere in between. But I don’t think any of the classes I’ve been in have found where that is.”</a:t>
            </a:r>
          </a:p>
        </p:txBody>
      </p:sp>
    </p:spTree>
    <p:extLst>
      <p:ext uri="{BB962C8B-B14F-4D97-AF65-F5344CB8AC3E}">
        <p14:creationId xmlns:p14="http://schemas.microsoft.com/office/powerpoint/2010/main" val="125270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3599-A515-994D-8DE1-B76CD241E518}"/>
              </a:ext>
            </a:extLst>
          </p:cNvPr>
          <p:cNvSpPr>
            <a:spLocks noGrp="1"/>
          </p:cNvSpPr>
          <p:nvPr>
            <p:ph type="title"/>
          </p:nvPr>
        </p:nvSpPr>
        <p:spPr/>
        <p:txBody>
          <a:bodyPr/>
          <a:lstStyle/>
          <a:p>
            <a:r>
              <a:rPr lang="en-US" dirty="0"/>
              <a:t>Free Form</a:t>
            </a:r>
          </a:p>
        </p:txBody>
      </p:sp>
      <p:sp>
        <p:nvSpPr>
          <p:cNvPr id="3" name="Content Placeholder 2">
            <a:extLst>
              <a:ext uri="{FF2B5EF4-FFF2-40B4-BE49-F238E27FC236}">
                <a16:creationId xmlns:a16="http://schemas.microsoft.com/office/drawing/2014/main" id="{8A311A00-C182-E145-B5CB-D45632FCC208}"/>
              </a:ext>
            </a:extLst>
          </p:cNvPr>
          <p:cNvSpPr>
            <a:spLocks noGrp="1"/>
          </p:cNvSpPr>
          <p:nvPr>
            <p:ph idx="1"/>
          </p:nvPr>
        </p:nvSpPr>
        <p:spPr>
          <a:xfrm>
            <a:off x="1295402" y="2831334"/>
            <a:ext cx="9601196" cy="2846229"/>
          </a:xfrm>
        </p:spPr>
        <p:txBody>
          <a:bodyPr>
            <a:normAutofit/>
          </a:bodyPr>
          <a:lstStyle/>
          <a:p>
            <a:pPr marL="0" indent="0">
              <a:buNone/>
            </a:pPr>
            <a:r>
              <a:rPr lang="en-US" sz="2000" dirty="0"/>
              <a:t>“In one of my classes, the professor assigns a topic of discussion, but we can respond however we want. This often allows students to go off on tangents and I love that. I’m always reading stuff that I’d never thought of and then I respond and say, ”Hey dude, I totally didn’t see it that way.” And the professor gives us two weeks to do it – so come on, you have no reason not to get it done.”</a:t>
            </a:r>
          </a:p>
        </p:txBody>
      </p:sp>
    </p:spTree>
    <p:extLst>
      <p:ext uri="{BB962C8B-B14F-4D97-AF65-F5344CB8AC3E}">
        <p14:creationId xmlns:p14="http://schemas.microsoft.com/office/powerpoint/2010/main" val="416791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87E2C9B-97C9-CD46-9422-EA41BF38651E}"/>
              </a:ext>
            </a:extLst>
          </p:cNvPr>
          <p:cNvPicPr>
            <a:picLocks noChangeAspect="1"/>
          </p:cNvPicPr>
          <p:nvPr/>
        </p:nvPicPr>
        <p:blipFill>
          <a:blip r:embed="rId2"/>
          <a:stretch>
            <a:fillRect/>
          </a:stretch>
        </p:blipFill>
        <p:spPr>
          <a:xfrm>
            <a:off x="2013993" y="1226916"/>
            <a:ext cx="8176158" cy="4599089"/>
          </a:xfrm>
          <a:prstGeom prst="rect">
            <a:avLst/>
          </a:prstGeom>
        </p:spPr>
      </p:pic>
    </p:spTree>
    <p:extLst>
      <p:ext uri="{BB962C8B-B14F-4D97-AF65-F5344CB8AC3E}">
        <p14:creationId xmlns:p14="http://schemas.microsoft.com/office/powerpoint/2010/main" val="126899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49B9-9F6D-2043-B5B5-FE25EA678ACE}"/>
              </a:ext>
            </a:extLst>
          </p:cNvPr>
          <p:cNvSpPr>
            <a:spLocks noGrp="1"/>
          </p:cNvSpPr>
          <p:nvPr>
            <p:ph type="title"/>
          </p:nvPr>
        </p:nvSpPr>
        <p:spPr/>
        <p:txBody>
          <a:bodyPr/>
          <a:lstStyle/>
          <a:p>
            <a:r>
              <a:rPr lang="en-US" dirty="0"/>
              <a:t>Being Seen</a:t>
            </a:r>
          </a:p>
        </p:txBody>
      </p:sp>
      <p:sp>
        <p:nvSpPr>
          <p:cNvPr id="3" name="Content Placeholder 2">
            <a:extLst>
              <a:ext uri="{FF2B5EF4-FFF2-40B4-BE49-F238E27FC236}">
                <a16:creationId xmlns:a16="http://schemas.microsoft.com/office/drawing/2014/main" id="{EB4BE15C-C005-3847-B5D3-9E3D413FE350}"/>
              </a:ext>
            </a:extLst>
          </p:cNvPr>
          <p:cNvSpPr>
            <a:spLocks noGrp="1"/>
          </p:cNvSpPr>
          <p:nvPr>
            <p:ph idx="1"/>
          </p:nvPr>
        </p:nvSpPr>
        <p:spPr>
          <a:xfrm>
            <a:off x="1295401" y="2853368"/>
            <a:ext cx="9601196" cy="3022499"/>
          </a:xfrm>
        </p:spPr>
        <p:txBody>
          <a:bodyPr>
            <a:normAutofit/>
          </a:bodyPr>
          <a:lstStyle/>
          <a:p>
            <a:pPr marL="0" indent="0">
              <a:buNone/>
            </a:pPr>
            <a:r>
              <a:rPr lang="en-US" sz="2000" dirty="0"/>
              <a:t>“I think it’s really important to have the professor respond to your posts, to engage with the students to make sure they’re learning and growing. It’s great to be able to have that exchange with them. </a:t>
            </a:r>
          </a:p>
          <a:p>
            <a:pPr marL="0" indent="0">
              <a:buNone/>
            </a:pPr>
            <a:r>
              <a:rPr lang="en-US" sz="2000" dirty="0"/>
              <a:t>Also, if you’re making a Discussion Forum, please don’t make them disappear after a certain point! Sometimes I am not able to read what the professor wrote in response to my post because the forum disappears after the deadline.”</a:t>
            </a:r>
          </a:p>
        </p:txBody>
      </p:sp>
    </p:spTree>
    <p:extLst>
      <p:ext uri="{BB962C8B-B14F-4D97-AF65-F5344CB8AC3E}">
        <p14:creationId xmlns:p14="http://schemas.microsoft.com/office/powerpoint/2010/main" val="815634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E84E-5B72-E644-B891-740F00D8133A}"/>
              </a:ext>
            </a:extLst>
          </p:cNvPr>
          <p:cNvSpPr>
            <a:spLocks noGrp="1"/>
          </p:cNvSpPr>
          <p:nvPr>
            <p:ph type="title"/>
          </p:nvPr>
        </p:nvSpPr>
        <p:spPr/>
        <p:txBody>
          <a:bodyPr/>
          <a:lstStyle/>
          <a:p>
            <a:r>
              <a:rPr lang="en-US" dirty="0"/>
              <a:t>Open and Easy</a:t>
            </a:r>
          </a:p>
        </p:txBody>
      </p:sp>
      <p:sp>
        <p:nvSpPr>
          <p:cNvPr id="3" name="Content Placeholder 2">
            <a:extLst>
              <a:ext uri="{FF2B5EF4-FFF2-40B4-BE49-F238E27FC236}">
                <a16:creationId xmlns:a16="http://schemas.microsoft.com/office/drawing/2014/main" id="{BC9207A0-32EA-2549-AC08-44F04F1BC7E1}"/>
              </a:ext>
            </a:extLst>
          </p:cNvPr>
          <p:cNvSpPr>
            <a:spLocks noGrp="1"/>
          </p:cNvSpPr>
          <p:nvPr>
            <p:ph idx="1"/>
          </p:nvPr>
        </p:nvSpPr>
        <p:spPr>
          <a:xfrm>
            <a:off x="1295401" y="2963536"/>
            <a:ext cx="9601196" cy="2912331"/>
          </a:xfrm>
        </p:spPr>
        <p:txBody>
          <a:bodyPr>
            <a:normAutofit/>
          </a:bodyPr>
          <a:lstStyle/>
          <a:p>
            <a:pPr marL="0" indent="0">
              <a:buNone/>
            </a:pPr>
            <a:r>
              <a:rPr lang="en-US" sz="2000" dirty="0"/>
              <a:t>“This semester I’m taking a poetry workshop and I absolutely love the discussion forum. All you have to do is whenever you write something, you upload it to the appropriate forum, and you’re supposed to respond to 2 of your classmates. But I – and I think all of us at this point – respond to many more, because we’re just so excited to read each other’s work. I really like being able to engage with people on my own time and not having it be so deadline heavy.”</a:t>
            </a:r>
          </a:p>
        </p:txBody>
      </p:sp>
    </p:spTree>
    <p:extLst>
      <p:ext uri="{BB962C8B-B14F-4D97-AF65-F5344CB8AC3E}">
        <p14:creationId xmlns:p14="http://schemas.microsoft.com/office/powerpoint/2010/main" val="225759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EB80-5C1C-7A4A-8B66-2BAD946CFA3D}"/>
              </a:ext>
            </a:extLst>
          </p:cNvPr>
          <p:cNvSpPr>
            <a:spLocks noGrp="1"/>
          </p:cNvSpPr>
          <p:nvPr>
            <p:ph type="title"/>
          </p:nvPr>
        </p:nvSpPr>
        <p:spPr/>
        <p:txBody>
          <a:bodyPr/>
          <a:lstStyle/>
          <a:p>
            <a:r>
              <a:rPr lang="en-US" dirty="0"/>
              <a:t>Discussion Forum: How to “Be Best”</a:t>
            </a:r>
          </a:p>
        </p:txBody>
      </p:sp>
      <p:sp>
        <p:nvSpPr>
          <p:cNvPr id="3" name="Content Placeholder 2">
            <a:extLst>
              <a:ext uri="{FF2B5EF4-FFF2-40B4-BE49-F238E27FC236}">
                <a16:creationId xmlns:a16="http://schemas.microsoft.com/office/drawing/2014/main" id="{48A7EC05-FCDF-1244-92B7-C76736DCB4FE}"/>
              </a:ext>
            </a:extLst>
          </p:cNvPr>
          <p:cNvSpPr>
            <a:spLocks noGrp="1"/>
          </p:cNvSpPr>
          <p:nvPr>
            <p:ph idx="1"/>
          </p:nvPr>
        </p:nvSpPr>
        <p:spPr/>
        <p:txBody>
          <a:bodyPr>
            <a:normAutofit fontScale="92500" lnSpcReduction="10000"/>
          </a:bodyPr>
          <a:lstStyle/>
          <a:p>
            <a:r>
              <a:rPr lang="en-US" dirty="0"/>
              <a:t>Quality over quantity</a:t>
            </a:r>
          </a:p>
          <a:p>
            <a:r>
              <a:rPr lang="en-US" dirty="0"/>
              <a:t>Use them strategically, and specifically (per your field)</a:t>
            </a:r>
          </a:p>
          <a:p>
            <a:r>
              <a:rPr lang="en-US" dirty="0"/>
              <a:t>Allow students some freedom </a:t>
            </a:r>
          </a:p>
          <a:p>
            <a:r>
              <a:rPr lang="en-US" dirty="0"/>
              <a:t>A great tool for self-expression, thought-sharing and creativity</a:t>
            </a:r>
          </a:p>
          <a:p>
            <a:r>
              <a:rPr lang="en-US" dirty="0"/>
              <a:t>Make it a fun place, a place they want to hang out (and respond to others)</a:t>
            </a:r>
          </a:p>
          <a:p>
            <a:r>
              <a:rPr lang="en-US" dirty="0"/>
              <a:t>Mix up your content (don’t always ask for the same thing)</a:t>
            </a:r>
          </a:p>
          <a:p>
            <a:r>
              <a:rPr lang="en-US" dirty="0"/>
              <a:t>Make sure there is quality communication happening</a:t>
            </a:r>
          </a:p>
          <a:p>
            <a:endParaRPr lang="en-US" dirty="0"/>
          </a:p>
        </p:txBody>
      </p:sp>
    </p:spTree>
    <p:extLst>
      <p:ext uri="{BB962C8B-B14F-4D97-AF65-F5344CB8AC3E}">
        <p14:creationId xmlns:p14="http://schemas.microsoft.com/office/powerpoint/2010/main" val="2007120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3444-B819-A642-818D-6E7F3056D93E}"/>
              </a:ext>
            </a:extLst>
          </p:cNvPr>
          <p:cNvSpPr>
            <a:spLocks noGrp="1"/>
          </p:cNvSpPr>
          <p:nvPr>
            <p:ph type="title"/>
          </p:nvPr>
        </p:nvSpPr>
        <p:spPr/>
        <p:txBody>
          <a:bodyPr/>
          <a:lstStyle/>
          <a:p>
            <a:r>
              <a:rPr lang="en-US" dirty="0"/>
              <a:t>Zoom Breakout Rooms	</a:t>
            </a:r>
          </a:p>
        </p:txBody>
      </p:sp>
      <p:sp>
        <p:nvSpPr>
          <p:cNvPr id="3" name="Content Placeholder 2">
            <a:extLst>
              <a:ext uri="{FF2B5EF4-FFF2-40B4-BE49-F238E27FC236}">
                <a16:creationId xmlns:a16="http://schemas.microsoft.com/office/drawing/2014/main" id="{FD8550EC-7CE8-2347-9A73-C67F5F3BF5E5}"/>
              </a:ext>
            </a:extLst>
          </p:cNvPr>
          <p:cNvSpPr>
            <a:spLocks noGrp="1"/>
          </p:cNvSpPr>
          <p:nvPr>
            <p:ph idx="1"/>
          </p:nvPr>
        </p:nvSpPr>
        <p:spPr/>
        <p:txBody>
          <a:bodyPr/>
          <a:lstStyle/>
          <a:p>
            <a:r>
              <a:rPr lang="en-US" dirty="0"/>
              <a:t>Gets students talking in a group</a:t>
            </a:r>
          </a:p>
          <a:p>
            <a:r>
              <a:rPr lang="en-US" dirty="0"/>
              <a:t>Auto-assign, manual, or student select</a:t>
            </a:r>
          </a:p>
          <a:p>
            <a:r>
              <a:rPr lang="en-US" dirty="0"/>
              <a:t>Give specific directive – what do you want them to talk about? </a:t>
            </a:r>
          </a:p>
          <a:p>
            <a:r>
              <a:rPr lang="en-US" dirty="0"/>
              <a:t>Well-suited for exercises or projects (i.e. in film, script table reads)</a:t>
            </a:r>
          </a:p>
          <a:p>
            <a:r>
              <a:rPr lang="en-US" dirty="0"/>
              <a:t>Less well-suited for “discuss the reading” – instead, provide specific questions to lead them.</a:t>
            </a:r>
          </a:p>
        </p:txBody>
      </p:sp>
    </p:spTree>
    <p:extLst>
      <p:ext uri="{BB962C8B-B14F-4D97-AF65-F5344CB8AC3E}">
        <p14:creationId xmlns:p14="http://schemas.microsoft.com/office/powerpoint/2010/main" val="1272608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8450-B33B-0149-88A5-6E37BA96CAFC}"/>
              </a:ext>
            </a:extLst>
          </p:cNvPr>
          <p:cNvSpPr>
            <a:spLocks noGrp="1"/>
          </p:cNvSpPr>
          <p:nvPr>
            <p:ph type="title"/>
          </p:nvPr>
        </p:nvSpPr>
        <p:spPr/>
        <p:txBody>
          <a:bodyPr/>
          <a:lstStyle/>
          <a:p>
            <a:r>
              <a:rPr lang="en-US" dirty="0"/>
              <a:t>Good Uses for Breakout Rooms</a:t>
            </a:r>
          </a:p>
        </p:txBody>
      </p:sp>
      <p:sp>
        <p:nvSpPr>
          <p:cNvPr id="3" name="Content Placeholder 2">
            <a:extLst>
              <a:ext uri="{FF2B5EF4-FFF2-40B4-BE49-F238E27FC236}">
                <a16:creationId xmlns:a16="http://schemas.microsoft.com/office/drawing/2014/main" id="{B93D13BC-EFB1-DF44-8380-626B361DEDF5}"/>
              </a:ext>
            </a:extLst>
          </p:cNvPr>
          <p:cNvSpPr>
            <a:spLocks noGrp="1"/>
          </p:cNvSpPr>
          <p:nvPr>
            <p:ph idx="1"/>
          </p:nvPr>
        </p:nvSpPr>
        <p:spPr/>
        <p:txBody>
          <a:bodyPr/>
          <a:lstStyle/>
          <a:p>
            <a:r>
              <a:rPr lang="en-US" dirty="0"/>
              <a:t>Group project meetings</a:t>
            </a:r>
          </a:p>
          <a:p>
            <a:r>
              <a:rPr lang="en-US" dirty="0"/>
              <a:t>Exercises or group assignments</a:t>
            </a:r>
          </a:p>
          <a:p>
            <a:r>
              <a:rPr lang="en-US" dirty="0"/>
              <a:t>Answer questions as group</a:t>
            </a:r>
          </a:p>
          <a:p>
            <a:r>
              <a:rPr lang="en-US" dirty="0"/>
              <a:t>Film: Script Table Reads</a:t>
            </a:r>
          </a:p>
        </p:txBody>
      </p:sp>
    </p:spTree>
    <p:extLst>
      <p:ext uri="{BB962C8B-B14F-4D97-AF65-F5344CB8AC3E}">
        <p14:creationId xmlns:p14="http://schemas.microsoft.com/office/powerpoint/2010/main" val="1657815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9D9F-B378-E04C-A059-6FFD3C920602}"/>
              </a:ext>
            </a:extLst>
          </p:cNvPr>
          <p:cNvSpPr>
            <a:spLocks noGrp="1"/>
          </p:cNvSpPr>
          <p:nvPr>
            <p:ph type="title"/>
          </p:nvPr>
        </p:nvSpPr>
        <p:spPr/>
        <p:txBody>
          <a:bodyPr/>
          <a:lstStyle/>
          <a:p>
            <a:r>
              <a:rPr lang="en-US" dirty="0"/>
              <a:t>Breakout Rooms: The Set Up</a:t>
            </a:r>
          </a:p>
        </p:txBody>
      </p:sp>
      <p:sp>
        <p:nvSpPr>
          <p:cNvPr id="3" name="Content Placeholder 2">
            <a:extLst>
              <a:ext uri="{FF2B5EF4-FFF2-40B4-BE49-F238E27FC236}">
                <a16:creationId xmlns:a16="http://schemas.microsoft.com/office/drawing/2014/main" id="{D902FFAF-D1A2-DB49-AC63-898D165267BC}"/>
              </a:ext>
            </a:extLst>
          </p:cNvPr>
          <p:cNvSpPr>
            <a:spLocks noGrp="1"/>
          </p:cNvSpPr>
          <p:nvPr>
            <p:ph idx="1"/>
          </p:nvPr>
        </p:nvSpPr>
        <p:spPr/>
        <p:txBody>
          <a:bodyPr/>
          <a:lstStyle/>
          <a:p>
            <a:r>
              <a:rPr lang="en-US" dirty="0"/>
              <a:t>Manually or Automatically assign students into a group</a:t>
            </a:r>
          </a:p>
          <a:p>
            <a:r>
              <a:rPr lang="en-US" dirty="0"/>
              <a:t>Or, choose “let participant choose”</a:t>
            </a:r>
          </a:p>
          <a:p>
            <a:r>
              <a:rPr lang="en-US" dirty="0"/>
              <a:t>If you need to add or make changes, click on “recreate”</a:t>
            </a:r>
          </a:p>
          <a:p>
            <a:endParaRPr lang="en-US" dirty="0"/>
          </a:p>
        </p:txBody>
      </p:sp>
    </p:spTree>
    <p:extLst>
      <p:ext uri="{BB962C8B-B14F-4D97-AF65-F5344CB8AC3E}">
        <p14:creationId xmlns:p14="http://schemas.microsoft.com/office/powerpoint/2010/main" val="4191129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24F8-66E7-5F49-8280-ACE5C33EB3DD}"/>
              </a:ext>
            </a:extLst>
          </p:cNvPr>
          <p:cNvSpPr>
            <a:spLocks noGrp="1"/>
          </p:cNvSpPr>
          <p:nvPr>
            <p:ph type="title"/>
          </p:nvPr>
        </p:nvSpPr>
        <p:spPr/>
        <p:txBody>
          <a:bodyPr/>
          <a:lstStyle/>
          <a:p>
            <a:r>
              <a:rPr lang="en-US" dirty="0"/>
              <a:t>Breakout Rooms: Clarify Expectations</a:t>
            </a:r>
          </a:p>
        </p:txBody>
      </p:sp>
      <p:sp>
        <p:nvSpPr>
          <p:cNvPr id="3" name="Content Placeholder 2">
            <a:extLst>
              <a:ext uri="{FF2B5EF4-FFF2-40B4-BE49-F238E27FC236}">
                <a16:creationId xmlns:a16="http://schemas.microsoft.com/office/drawing/2014/main" id="{F0991C8B-C69C-6A49-8357-1387438D6E41}"/>
              </a:ext>
            </a:extLst>
          </p:cNvPr>
          <p:cNvSpPr>
            <a:spLocks noGrp="1"/>
          </p:cNvSpPr>
          <p:nvPr>
            <p:ph idx="1"/>
          </p:nvPr>
        </p:nvSpPr>
        <p:spPr>
          <a:xfrm>
            <a:off x="1295400" y="2556932"/>
            <a:ext cx="9908753" cy="3318936"/>
          </a:xfrm>
        </p:spPr>
        <p:txBody>
          <a:bodyPr>
            <a:normAutofit/>
          </a:bodyPr>
          <a:lstStyle/>
          <a:p>
            <a:r>
              <a:rPr lang="en-US" dirty="0"/>
              <a:t>Clear directions: </a:t>
            </a:r>
          </a:p>
          <a:p>
            <a:pPr lvl="1"/>
            <a:r>
              <a:rPr lang="en-US" dirty="0"/>
              <a:t>What are you asking them to do? </a:t>
            </a:r>
          </a:p>
          <a:p>
            <a:pPr lvl="1"/>
            <a:r>
              <a:rPr lang="en-US" dirty="0"/>
              <a:t>What should they report on?</a:t>
            </a:r>
          </a:p>
          <a:p>
            <a:pPr lvl="1"/>
            <a:r>
              <a:rPr lang="en-US" dirty="0"/>
              <a:t>Who will report? All? One person?</a:t>
            </a:r>
          </a:p>
          <a:p>
            <a:pPr lvl="1"/>
            <a:r>
              <a:rPr lang="en-US" dirty="0"/>
              <a:t>How long will they have to work in the breakout room?</a:t>
            </a:r>
          </a:p>
        </p:txBody>
      </p:sp>
    </p:spTree>
    <p:extLst>
      <p:ext uri="{BB962C8B-B14F-4D97-AF65-F5344CB8AC3E}">
        <p14:creationId xmlns:p14="http://schemas.microsoft.com/office/powerpoint/2010/main" val="1727175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A885-8B62-BA4A-A6AD-565A579C61CF}"/>
              </a:ext>
            </a:extLst>
          </p:cNvPr>
          <p:cNvSpPr>
            <a:spLocks noGrp="1"/>
          </p:cNvSpPr>
          <p:nvPr>
            <p:ph type="title"/>
          </p:nvPr>
        </p:nvSpPr>
        <p:spPr/>
        <p:txBody>
          <a:bodyPr/>
          <a:lstStyle/>
          <a:p>
            <a:r>
              <a:rPr lang="en-US" dirty="0"/>
              <a:t>Remote Learning: It’s Fluid</a:t>
            </a:r>
          </a:p>
        </p:txBody>
      </p:sp>
      <p:sp>
        <p:nvSpPr>
          <p:cNvPr id="3" name="Content Placeholder 2">
            <a:extLst>
              <a:ext uri="{FF2B5EF4-FFF2-40B4-BE49-F238E27FC236}">
                <a16:creationId xmlns:a16="http://schemas.microsoft.com/office/drawing/2014/main" id="{D92DE0C9-A9C6-134F-B5BD-6A370A0E4CD6}"/>
              </a:ext>
            </a:extLst>
          </p:cNvPr>
          <p:cNvSpPr>
            <a:spLocks noGrp="1"/>
          </p:cNvSpPr>
          <p:nvPr>
            <p:ph idx="1"/>
          </p:nvPr>
        </p:nvSpPr>
        <p:spPr>
          <a:xfrm>
            <a:off x="1295400" y="2556932"/>
            <a:ext cx="9754517" cy="3318936"/>
          </a:xfrm>
        </p:spPr>
        <p:txBody>
          <a:bodyPr>
            <a:normAutofit/>
          </a:bodyPr>
          <a:lstStyle/>
          <a:p>
            <a:r>
              <a:rPr lang="en-US" dirty="0"/>
              <a:t>As remote teaching evolves, use of applications and tools will evolve</a:t>
            </a:r>
          </a:p>
          <a:p>
            <a:r>
              <a:rPr lang="en-US" dirty="0"/>
              <a:t>Students adapt and outgrow quickly – check in with them from time to time</a:t>
            </a:r>
          </a:p>
          <a:p>
            <a:r>
              <a:rPr lang="en-US" dirty="0"/>
              <a:t>What worked well in FA20 won’t necessarily working well in SP21</a:t>
            </a:r>
          </a:p>
          <a:p>
            <a:r>
              <a:rPr lang="en-US" dirty="0"/>
              <a:t>As instructors become more tech-savvy and comfortable with remote instruction, student workload seems to increase, and cause overwhelm and burnout  </a:t>
            </a:r>
          </a:p>
        </p:txBody>
      </p:sp>
    </p:spTree>
    <p:extLst>
      <p:ext uri="{BB962C8B-B14F-4D97-AF65-F5344CB8AC3E}">
        <p14:creationId xmlns:p14="http://schemas.microsoft.com/office/powerpoint/2010/main" val="387295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D847-9ED4-B24B-B1D0-14467DE95486}"/>
              </a:ext>
            </a:extLst>
          </p:cNvPr>
          <p:cNvSpPr>
            <a:spLocks noGrp="1"/>
          </p:cNvSpPr>
          <p:nvPr>
            <p:ph type="title"/>
          </p:nvPr>
        </p:nvSpPr>
        <p:spPr/>
        <p:txBody>
          <a:bodyPr/>
          <a:lstStyle/>
          <a:p>
            <a:r>
              <a:rPr lang="en-US" dirty="0"/>
              <a:t>Tool Box</a:t>
            </a:r>
          </a:p>
        </p:txBody>
      </p:sp>
      <p:sp>
        <p:nvSpPr>
          <p:cNvPr id="3" name="Content Placeholder 2">
            <a:extLst>
              <a:ext uri="{FF2B5EF4-FFF2-40B4-BE49-F238E27FC236}">
                <a16:creationId xmlns:a16="http://schemas.microsoft.com/office/drawing/2014/main" id="{683C52C7-DCEC-D244-823F-9679EDC7B1B5}"/>
              </a:ext>
            </a:extLst>
          </p:cNvPr>
          <p:cNvSpPr>
            <a:spLocks noGrp="1"/>
          </p:cNvSpPr>
          <p:nvPr>
            <p:ph idx="1"/>
          </p:nvPr>
        </p:nvSpPr>
        <p:spPr>
          <a:xfrm>
            <a:off x="1295401" y="2847372"/>
            <a:ext cx="9601196" cy="3028496"/>
          </a:xfrm>
        </p:spPr>
        <p:txBody>
          <a:bodyPr/>
          <a:lstStyle/>
          <a:p>
            <a:r>
              <a:rPr lang="en-US" dirty="0"/>
              <a:t>Discussion Forum (Blackboard)</a:t>
            </a:r>
          </a:p>
          <a:p>
            <a:r>
              <a:rPr lang="en-US" dirty="0"/>
              <a:t>Breakout Rooms (Zoom)</a:t>
            </a:r>
          </a:p>
          <a:p>
            <a:endParaRPr lang="en-US" dirty="0"/>
          </a:p>
        </p:txBody>
      </p:sp>
    </p:spTree>
    <p:extLst>
      <p:ext uri="{BB962C8B-B14F-4D97-AF65-F5344CB8AC3E}">
        <p14:creationId xmlns:p14="http://schemas.microsoft.com/office/powerpoint/2010/main" val="370492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933E-985E-384E-9B1B-A3F85280958B}"/>
              </a:ext>
            </a:extLst>
          </p:cNvPr>
          <p:cNvSpPr>
            <a:spLocks noGrp="1"/>
          </p:cNvSpPr>
          <p:nvPr>
            <p:ph type="title"/>
          </p:nvPr>
        </p:nvSpPr>
        <p:spPr/>
        <p:txBody>
          <a:bodyPr/>
          <a:lstStyle/>
          <a:p>
            <a:r>
              <a:rPr lang="en-US" dirty="0"/>
              <a:t>Discussion Forums</a:t>
            </a:r>
          </a:p>
        </p:txBody>
      </p:sp>
      <p:sp>
        <p:nvSpPr>
          <p:cNvPr id="3" name="Content Placeholder 2">
            <a:extLst>
              <a:ext uri="{FF2B5EF4-FFF2-40B4-BE49-F238E27FC236}">
                <a16:creationId xmlns:a16="http://schemas.microsoft.com/office/drawing/2014/main" id="{80FC509E-4B1B-E140-B497-AFE359F5C1AA}"/>
              </a:ext>
            </a:extLst>
          </p:cNvPr>
          <p:cNvSpPr>
            <a:spLocks noGrp="1"/>
          </p:cNvSpPr>
          <p:nvPr>
            <p:ph idx="1"/>
          </p:nvPr>
        </p:nvSpPr>
        <p:spPr/>
        <p:txBody>
          <a:bodyPr/>
          <a:lstStyle/>
          <a:p>
            <a:r>
              <a:rPr lang="en-US" dirty="0"/>
              <a:t>Main focus</a:t>
            </a:r>
          </a:p>
          <a:p>
            <a:r>
              <a:rPr lang="en-US" dirty="0"/>
              <a:t>The “trusty screwdriver” of remote learning tools (at least mine)</a:t>
            </a:r>
          </a:p>
          <a:p>
            <a:r>
              <a:rPr lang="en-US" dirty="0"/>
              <a:t>How to use it better (so you don’t strip the screws)</a:t>
            </a:r>
          </a:p>
        </p:txBody>
      </p:sp>
    </p:spTree>
    <p:extLst>
      <p:ext uri="{BB962C8B-B14F-4D97-AF65-F5344CB8AC3E}">
        <p14:creationId xmlns:p14="http://schemas.microsoft.com/office/powerpoint/2010/main" val="379658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6270-5F64-4A4A-9504-DF6FB457E78D}"/>
              </a:ext>
            </a:extLst>
          </p:cNvPr>
          <p:cNvSpPr>
            <a:spLocks noGrp="1"/>
          </p:cNvSpPr>
          <p:nvPr>
            <p:ph type="title"/>
          </p:nvPr>
        </p:nvSpPr>
        <p:spPr/>
        <p:txBody>
          <a:bodyPr/>
          <a:lstStyle/>
          <a:p>
            <a:r>
              <a:rPr lang="en-US" dirty="0"/>
              <a:t>Then and Now</a:t>
            </a:r>
          </a:p>
        </p:txBody>
      </p:sp>
      <p:sp>
        <p:nvSpPr>
          <p:cNvPr id="3" name="Content Placeholder 2">
            <a:extLst>
              <a:ext uri="{FF2B5EF4-FFF2-40B4-BE49-F238E27FC236}">
                <a16:creationId xmlns:a16="http://schemas.microsoft.com/office/drawing/2014/main" id="{C9EFCC3F-31F6-0648-B2B7-9C3782A2D5C4}"/>
              </a:ext>
            </a:extLst>
          </p:cNvPr>
          <p:cNvSpPr>
            <a:spLocks noGrp="1"/>
          </p:cNvSpPr>
          <p:nvPr>
            <p:ph idx="1"/>
          </p:nvPr>
        </p:nvSpPr>
        <p:spPr>
          <a:xfrm>
            <a:off x="1295402" y="2788286"/>
            <a:ext cx="9601196" cy="3318936"/>
          </a:xfrm>
        </p:spPr>
        <p:txBody>
          <a:bodyPr/>
          <a:lstStyle/>
          <a:p>
            <a:r>
              <a:rPr lang="en-US" dirty="0"/>
              <a:t>Submitted this proposal in August 2020, based on SP20 (triage!)</a:t>
            </a:r>
          </a:p>
          <a:p>
            <a:r>
              <a:rPr lang="en-US" dirty="0"/>
              <a:t>Then (SP20): Discussion Forums = </a:t>
            </a:r>
            <a:r>
              <a:rPr lang="en-US" dirty="0">
                <a:sym typeface="Wingdings" pitchFamily="2" charset="2"/>
              </a:rPr>
              <a:t></a:t>
            </a:r>
          </a:p>
          <a:p>
            <a:r>
              <a:rPr lang="en-US" dirty="0">
                <a:sym typeface="Wingdings" pitchFamily="2" charset="2"/>
              </a:rPr>
              <a:t>Now (SP21): Discussion Forums = </a:t>
            </a:r>
          </a:p>
          <a:p>
            <a:endParaRPr lang="en-US" dirty="0">
              <a:sym typeface="Wingdings" pitchFamily="2" charset="2"/>
            </a:endParaRPr>
          </a:p>
          <a:p>
            <a:r>
              <a:rPr lang="en-US" dirty="0">
                <a:sym typeface="Wingdings" pitchFamily="2" charset="2"/>
              </a:rPr>
              <a:t>How to bring it back to </a:t>
            </a:r>
            <a:endParaRPr lang="en-US" dirty="0"/>
          </a:p>
        </p:txBody>
      </p:sp>
    </p:spTree>
    <p:extLst>
      <p:ext uri="{BB962C8B-B14F-4D97-AF65-F5344CB8AC3E}">
        <p14:creationId xmlns:p14="http://schemas.microsoft.com/office/powerpoint/2010/main" val="69216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6E62-AB01-3A4B-A1B8-88368B927421}"/>
              </a:ext>
            </a:extLst>
          </p:cNvPr>
          <p:cNvSpPr>
            <a:spLocks noGrp="1"/>
          </p:cNvSpPr>
          <p:nvPr>
            <p:ph type="title"/>
          </p:nvPr>
        </p:nvSpPr>
        <p:spPr/>
        <p:txBody>
          <a:bodyPr>
            <a:normAutofit fontScale="90000"/>
          </a:bodyPr>
          <a:lstStyle/>
          <a:p>
            <a:r>
              <a:rPr lang="en-US" dirty="0"/>
              <a:t>Building Community in </a:t>
            </a:r>
            <a:br>
              <a:rPr lang="en-US" dirty="0"/>
            </a:br>
            <a:r>
              <a:rPr lang="en-US" dirty="0"/>
              <a:t>a Remote Environment</a:t>
            </a:r>
          </a:p>
        </p:txBody>
      </p:sp>
      <p:sp>
        <p:nvSpPr>
          <p:cNvPr id="3" name="Content Placeholder 2">
            <a:extLst>
              <a:ext uri="{FF2B5EF4-FFF2-40B4-BE49-F238E27FC236}">
                <a16:creationId xmlns:a16="http://schemas.microsoft.com/office/drawing/2014/main" id="{8414B223-84DC-BE44-9390-8FAC4923D58E}"/>
              </a:ext>
            </a:extLst>
          </p:cNvPr>
          <p:cNvSpPr>
            <a:spLocks noGrp="1"/>
          </p:cNvSpPr>
          <p:nvPr>
            <p:ph idx="1"/>
          </p:nvPr>
        </p:nvSpPr>
        <p:spPr>
          <a:xfrm>
            <a:off x="1383535" y="2777269"/>
            <a:ext cx="9601196" cy="3318936"/>
          </a:xfrm>
        </p:spPr>
        <p:txBody>
          <a:bodyPr/>
          <a:lstStyle/>
          <a:p>
            <a:r>
              <a:rPr lang="en-US" dirty="0"/>
              <a:t>Inspiration: The Social Element why it matters to me</a:t>
            </a:r>
          </a:p>
          <a:p>
            <a:r>
              <a:rPr lang="en-US" dirty="0"/>
              <a:t>Personal experience and findings</a:t>
            </a:r>
          </a:p>
          <a:p>
            <a:r>
              <a:rPr lang="en-US" dirty="0"/>
              <a:t>“Research:” Student Testimonials</a:t>
            </a:r>
          </a:p>
          <a:p>
            <a:r>
              <a:rPr lang="en-US" dirty="0"/>
              <a:t>What I’ve learned: My Take-Aways</a:t>
            </a:r>
          </a:p>
          <a:p>
            <a:endParaRPr lang="en-US" dirty="0"/>
          </a:p>
          <a:p>
            <a:endParaRPr lang="en-US" dirty="0"/>
          </a:p>
        </p:txBody>
      </p:sp>
    </p:spTree>
    <p:extLst>
      <p:ext uri="{BB962C8B-B14F-4D97-AF65-F5344CB8AC3E}">
        <p14:creationId xmlns:p14="http://schemas.microsoft.com/office/powerpoint/2010/main" val="90264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F065-00BB-2345-973B-854F2121A811}"/>
              </a:ext>
            </a:extLst>
          </p:cNvPr>
          <p:cNvSpPr>
            <a:spLocks noGrp="1"/>
          </p:cNvSpPr>
          <p:nvPr>
            <p:ph type="title"/>
          </p:nvPr>
        </p:nvSpPr>
        <p:spPr/>
        <p:txBody>
          <a:bodyPr/>
          <a:lstStyle/>
          <a:p>
            <a:r>
              <a:rPr lang="en-US" dirty="0"/>
              <a:t>The Social Element</a:t>
            </a:r>
          </a:p>
        </p:txBody>
      </p:sp>
      <p:sp>
        <p:nvSpPr>
          <p:cNvPr id="3" name="Content Placeholder 2">
            <a:extLst>
              <a:ext uri="{FF2B5EF4-FFF2-40B4-BE49-F238E27FC236}">
                <a16:creationId xmlns:a16="http://schemas.microsoft.com/office/drawing/2014/main" id="{E98C0415-04A1-424B-A54D-2AE09A97B57D}"/>
              </a:ext>
            </a:extLst>
          </p:cNvPr>
          <p:cNvSpPr>
            <a:spLocks noGrp="1"/>
          </p:cNvSpPr>
          <p:nvPr>
            <p:ph idx="1"/>
          </p:nvPr>
        </p:nvSpPr>
        <p:spPr>
          <a:xfrm>
            <a:off x="1295401" y="2820318"/>
            <a:ext cx="9601196" cy="3055550"/>
          </a:xfrm>
        </p:spPr>
        <p:txBody>
          <a:bodyPr/>
          <a:lstStyle/>
          <a:p>
            <a:r>
              <a:rPr lang="en-US" b="1" dirty="0"/>
              <a:t>SP20: </a:t>
            </a:r>
            <a:r>
              <a:rPr lang="en-US" dirty="0"/>
              <a:t>Quarantine, Isolation, Change = </a:t>
            </a:r>
            <a:r>
              <a:rPr lang="en-US" b="1" dirty="0"/>
              <a:t>Mental Struggles</a:t>
            </a:r>
            <a:br>
              <a:rPr lang="en-US" b="1" dirty="0"/>
            </a:br>
            <a:endParaRPr lang="en-US" b="1" dirty="0"/>
          </a:p>
          <a:p>
            <a:r>
              <a:rPr lang="en-US" b="1" dirty="0"/>
              <a:t>FA20: </a:t>
            </a:r>
            <a:r>
              <a:rPr lang="en-US" dirty="0"/>
              <a:t>Remote Becomes the New Normal, Students &amp; Faculty are adapting, but still no end in sight = </a:t>
            </a:r>
            <a:r>
              <a:rPr lang="en-US" b="1" dirty="0"/>
              <a:t>Mental Struggles &amp; Overwhelm</a:t>
            </a:r>
            <a:br>
              <a:rPr lang="en-US" b="1" dirty="0"/>
            </a:br>
            <a:endParaRPr lang="en-US" b="1" dirty="0"/>
          </a:p>
          <a:p>
            <a:r>
              <a:rPr lang="en-US" b="1" dirty="0"/>
              <a:t>SP21: </a:t>
            </a:r>
            <a:r>
              <a:rPr lang="en-US" dirty="0"/>
              <a:t>Adaptation has Settled in = </a:t>
            </a:r>
            <a:r>
              <a:rPr lang="en-US" b="1" dirty="0"/>
              <a:t>Student</a:t>
            </a:r>
            <a:r>
              <a:rPr lang="en-US" dirty="0"/>
              <a:t> </a:t>
            </a:r>
            <a:r>
              <a:rPr lang="en-US" b="1" dirty="0"/>
              <a:t>Overwhelm is Strong!</a:t>
            </a:r>
          </a:p>
          <a:p>
            <a:endParaRPr lang="en-US" dirty="0"/>
          </a:p>
        </p:txBody>
      </p:sp>
    </p:spTree>
    <p:extLst>
      <p:ext uri="{BB962C8B-B14F-4D97-AF65-F5344CB8AC3E}">
        <p14:creationId xmlns:p14="http://schemas.microsoft.com/office/powerpoint/2010/main" val="410486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651C-5FD1-4A4F-871F-EA545DCCE1D8}"/>
              </a:ext>
            </a:extLst>
          </p:cNvPr>
          <p:cNvSpPr>
            <a:spLocks noGrp="1"/>
          </p:cNvSpPr>
          <p:nvPr>
            <p:ph type="title"/>
          </p:nvPr>
        </p:nvSpPr>
        <p:spPr/>
        <p:txBody>
          <a:bodyPr/>
          <a:lstStyle/>
          <a:p>
            <a:r>
              <a:rPr lang="en-US" dirty="0"/>
              <a:t>How Best To Engage Virtually?</a:t>
            </a:r>
          </a:p>
        </p:txBody>
      </p:sp>
      <p:sp>
        <p:nvSpPr>
          <p:cNvPr id="3" name="Content Placeholder 2">
            <a:extLst>
              <a:ext uri="{FF2B5EF4-FFF2-40B4-BE49-F238E27FC236}">
                <a16:creationId xmlns:a16="http://schemas.microsoft.com/office/drawing/2014/main" id="{37EA1226-94C7-C048-AA0A-DEBC0F560FB2}"/>
              </a:ext>
            </a:extLst>
          </p:cNvPr>
          <p:cNvSpPr>
            <a:spLocks noGrp="1"/>
          </p:cNvSpPr>
          <p:nvPr>
            <p:ph idx="1"/>
          </p:nvPr>
        </p:nvSpPr>
        <p:spPr>
          <a:xfrm>
            <a:off x="1295402" y="2777270"/>
            <a:ext cx="9601196" cy="2169304"/>
          </a:xfrm>
        </p:spPr>
        <p:txBody>
          <a:bodyPr/>
          <a:lstStyle/>
          <a:p>
            <a:r>
              <a:rPr lang="en-US" dirty="0"/>
              <a:t>In the quest to build a robust remote learning experience and social engagement with students, we need to understand how they’re receiving it.</a:t>
            </a:r>
          </a:p>
          <a:p>
            <a:r>
              <a:rPr lang="en-US" dirty="0"/>
              <a:t>GOAL: </a:t>
            </a:r>
            <a:r>
              <a:rPr lang="en-US" u="sng" dirty="0"/>
              <a:t>Find the middle ground</a:t>
            </a:r>
            <a:r>
              <a:rPr lang="en-US" dirty="0"/>
              <a:t>: Use, don’t abuse!</a:t>
            </a:r>
          </a:p>
        </p:txBody>
      </p:sp>
    </p:spTree>
    <p:extLst>
      <p:ext uri="{BB962C8B-B14F-4D97-AF65-F5344CB8AC3E}">
        <p14:creationId xmlns:p14="http://schemas.microsoft.com/office/powerpoint/2010/main" val="239767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B48D-633C-7E46-A6AB-AD1444FA56FA}"/>
              </a:ext>
            </a:extLst>
          </p:cNvPr>
          <p:cNvSpPr>
            <a:spLocks noGrp="1"/>
          </p:cNvSpPr>
          <p:nvPr>
            <p:ph type="title"/>
          </p:nvPr>
        </p:nvSpPr>
        <p:spPr/>
        <p:txBody>
          <a:bodyPr/>
          <a:lstStyle/>
          <a:p>
            <a:r>
              <a:rPr lang="en-US" dirty="0"/>
              <a:t>The Other Side of the Screen</a:t>
            </a:r>
          </a:p>
        </p:txBody>
      </p:sp>
      <p:sp>
        <p:nvSpPr>
          <p:cNvPr id="3" name="Content Placeholder 2">
            <a:extLst>
              <a:ext uri="{FF2B5EF4-FFF2-40B4-BE49-F238E27FC236}">
                <a16:creationId xmlns:a16="http://schemas.microsoft.com/office/drawing/2014/main" id="{1B8AC8FC-38DF-7449-856A-6FDE2FEBB632}"/>
              </a:ext>
            </a:extLst>
          </p:cNvPr>
          <p:cNvSpPr>
            <a:spLocks noGrp="1"/>
          </p:cNvSpPr>
          <p:nvPr>
            <p:ph idx="1"/>
          </p:nvPr>
        </p:nvSpPr>
        <p:spPr>
          <a:xfrm>
            <a:off x="1295401" y="2996588"/>
            <a:ext cx="9601196" cy="2879280"/>
          </a:xfrm>
        </p:spPr>
        <p:txBody>
          <a:bodyPr/>
          <a:lstStyle/>
          <a:p>
            <a:r>
              <a:rPr lang="en-US" dirty="0"/>
              <a:t>Where are the students at?</a:t>
            </a:r>
          </a:p>
          <a:p>
            <a:r>
              <a:rPr lang="en-US" dirty="0"/>
              <a:t>What works for them, and what is problematic?</a:t>
            </a:r>
          </a:p>
          <a:p>
            <a:r>
              <a:rPr lang="en-US" dirty="0"/>
              <a:t>Their advice to us…</a:t>
            </a:r>
          </a:p>
        </p:txBody>
      </p:sp>
    </p:spTree>
    <p:extLst>
      <p:ext uri="{BB962C8B-B14F-4D97-AF65-F5344CB8AC3E}">
        <p14:creationId xmlns:p14="http://schemas.microsoft.com/office/powerpoint/2010/main" val="21199890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{72BDFD9D-47A7-7140-9A80-88EC4757ED35}tf10001064</Template>
  <TotalTime>5727</TotalTime>
  <Words>1346</Words>
  <Application>Microsoft Macintosh PowerPoint</Application>
  <PresentationFormat>Widescreen</PresentationFormat>
  <Paragraphs>92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Garamond</vt:lpstr>
      <vt:lpstr>Wingdings</vt:lpstr>
      <vt:lpstr>Organic</vt:lpstr>
      <vt:lpstr>Tools of Engagement</vt:lpstr>
      <vt:lpstr>PowerPoint Presentation</vt:lpstr>
      <vt:lpstr>Tool Box</vt:lpstr>
      <vt:lpstr>Discussion Forums</vt:lpstr>
      <vt:lpstr>Then and Now</vt:lpstr>
      <vt:lpstr>Building Community in  a Remote Environment</vt:lpstr>
      <vt:lpstr>The Social Element</vt:lpstr>
      <vt:lpstr>How Best To Engage Virtually?</vt:lpstr>
      <vt:lpstr>The Other Side of the Screen</vt:lpstr>
      <vt:lpstr>Student Testimonials…</vt:lpstr>
      <vt:lpstr>Just. Too. Much.</vt:lpstr>
      <vt:lpstr>Wait, Don’t Replace</vt:lpstr>
      <vt:lpstr>Wheel of Names</vt:lpstr>
      <vt:lpstr>Lost At Sea</vt:lpstr>
      <vt:lpstr>Jammed Up Workflow</vt:lpstr>
      <vt:lpstr>Empty Words</vt:lpstr>
      <vt:lpstr>But it gets better…</vt:lpstr>
      <vt:lpstr>Middle Ground</vt:lpstr>
      <vt:lpstr>Free Form</vt:lpstr>
      <vt:lpstr>Being Seen</vt:lpstr>
      <vt:lpstr>Open and Easy</vt:lpstr>
      <vt:lpstr>Discussion Forum: How to “Be Best”</vt:lpstr>
      <vt:lpstr>Zoom Breakout Rooms </vt:lpstr>
      <vt:lpstr>Good Uses for Breakout Rooms</vt:lpstr>
      <vt:lpstr>Breakout Rooms: The Set Up</vt:lpstr>
      <vt:lpstr>Breakout Rooms: Clarify Expectations</vt:lpstr>
      <vt:lpstr>Remote Learning: It’s Fluid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Socially Remote</dc:title>
  <dc:creator>Maria  Gigante</dc:creator>
  <cp:lastModifiedBy>Maria  Gigante</cp:lastModifiedBy>
  <cp:revision>30</cp:revision>
  <cp:lastPrinted>2021-03-02T17:19:56Z</cp:lastPrinted>
  <dcterms:created xsi:type="dcterms:W3CDTF">2021-02-26T17:52:50Z</dcterms:created>
  <dcterms:modified xsi:type="dcterms:W3CDTF">2021-03-02T17:20:16Z</dcterms:modified>
</cp:coreProperties>
</file>