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35109150" cx="4389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WTZoEzgdlvn1Ddpn/goZLXapK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7" Type="http://schemas.openxmlformats.org/officeDocument/2006/relationships/customXml" Target="../customXml/item1.xml"/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6" Type="http://customschemas.google.com/relationships/presentationmetadata" Target="metadata"/><Relationship Id="rId5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3017520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017520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0807384" y="1556323"/>
            <a:ext cx="22276433" cy="37856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1264971" y="12013908"/>
            <a:ext cx="29753382" cy="9464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062571" y="2824188"/>
            <a:ext cx="29753382" cy="2784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ctrTitle"/>
          </p:nvPr>
        </p:nvSpPr>
        <p:spPr>
          <a:xfrm>
            <a:off x="3291840" y="5745875"/>
            <a:ext cx="37307520" cy="122231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1"/>
              <a:buFont typeface="Calibri"/>
              <a:buNone/>
              <a:defRPr sz="75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5486400" y="18440433"/>
            <a:ext cx="32918400" cy="8476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017520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017520" y="9346186"/>
            <a:ext cx="37856160" cy="22276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2994662" y="8752916"/>
            <a:ext cx="37856160" cy="146044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1"/>
              <a:buFont typeface="Calibri"/>
              <a:buNone/>
              <a:defRPr sz="75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2994662" y="23495509"/>
            <a:ext cx="37856160" cy="7680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250"/>
              <a:buNone/>
              <a:defRPr sz="22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3017520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017520" y="9346186"/>
            <a:ext cx="18653760" cy="22276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2" type="body"/>
          </p:nvPr>
        </p:nvSpPr>
        <p:spPr>
          <a:xfrm>
            <a:off x="22219920" y="9346186"/>
            <a:ext cx="18653760" cy="22276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023237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3023242" y="8606620"/>
            <a:ext cx="18568032" cy="42179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9pPr>
          </a:lstStyle>
          <a:p/>
        </p:txBody>
      </p:sp>
      <p:sp>
        <p:nvSpPr>
          <p:cNvPr id="44" name="Google Shape;44;p8"/>
          <p:cNvSpPr txBox="1"/>
          <p:nvPr>
            <p:ph idx="2" type="body"/>
          </p:nvPr>
        </p:nvSpPr>
        <p:spPr>
          <a:xfrm>
            <a:off x="3023242" y="12824592"/>
            <a:ext cx="18568032" cy="18863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3" type="body"/>
          </p:nvPr>
        </p:nvSpPr>
        <p:spPr>
          <a:xfrm>
            <a:off x="22219922" y="8606620"/>
            <a:ext cx="18659477" cy="42179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b="1" sz="2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9pPr>
          </a:lstStyle>
          <a:p/>
        </p:txBody>
      </p:sp>
      <p:sp>
        <p:nvSpPr>
          <p:cNvPr id="46" name="Google Shape;46;p8"/>
          <p:cNvSpPr txBox="1"/>
          <p:nvPr>
            <p:ph idx="4" type="body"/>
          </p:nvPr>
        </p:nvSpPr>
        <p:spPr>
          <a:xfrm>
            <a:off x="22219922" y="12824592"/>
            <a:ext cx="18659477" cy="18863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023237" y="2340610"/>
            <a:ext cx="14156054" cy="8192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8659477" y="5055075"/>
            <a:ext cx="22219920" cy="249502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82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1pPr>
            <a:lvl2pPr indent="-4508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3500"/>
            </a:lvl2pPr>
            <a:lvl3pPr indent="-4191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3pPr>
            <a:lvl4pPr indent="-3873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4pPr>
            <a:lvl5pPr indent="-3873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5pPr>
            <a:lvl6pPr indent="-38735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indent="-38735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indent="-38735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indent="-38735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023237" y="10532745"/>
            <a:ext cx="14156054" cy="195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023237" y="2340610"/>
            <a:ext cx="14156054" cy="8192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8659477" y="5055075"/>
            <a:ext cx="22219920" cy="2495025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023237" y="10532745"/>
            <a:ext cx="14156054" cy="195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017520" y="1869245"/>
            <a:ext cx="37856160" cy="67861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017520" y="9346186"/>
            <a:ext cx="37856160" cy="22276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01752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4538960" y="32540988"/>
            <a:ext cx="1481328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0998160" y="32540988"/>
            <a:ext cx="9875520" cy="1869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0" Type="http://schemas.openxmlformats.org/officeDocument/2006/relationships/image" Target="../media/image4.png"/><Relationship Id="rId9" Type="http://schemas.openxmlformats.org/officeDocument/2006/relationships/hyperlink" Target="https://doi.org/10.1001/archinte.166.10.1092" TargetMode="External"/><Relationship Id="rId5" Type="http://schemas.openxmlformats.org/officeDocument/2006/relationships/hyperlink" Target="https://doi.org/10.1016/0165-1781(89)90047-4" TargetMode="External"/><Relationship Id="rId6" Type="http://schemas.openxmlformats.org/officeDocument/2006/relationships/hyperlink" Target="https://doi.org/10.1046/j.1525-1497.2001.016009606.x" TargetMode="External"/><Relationship Id="rId7" Type="http://schemas.openxmlformats.org/officeDocument/2006/relationships/hyperlink" Target="https://doi.org/10.1093/sleep/34.5.601" TargetMode="External"/><Relationship Id="rId8" Type="http://schemas.openxmlformats.org/officeDocument/2006/relationships/hyperlink" Target="https://doi.org/10.1186/s12888-021-03425-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42796" y="23905467"/>
            <a:ext cx="13639172" cy="1028083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4124402" y="5721232"/>
            <a:ext cx="14147884" cy="121953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8717244" y="5656075"/>
            <a:ext cx="14147884" cy="121953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81455" y="0"/>
            <a:ext cx="43328290" cy="54864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>
            <p:ph type="title"/>
          </p:nvPr>
        </p:nvSpPr>
        <p:spPr>
          <a:xfrm>
            <a:off x="0" y="823661"/>
            <a:ext cx="43673953" cy="41095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imes New Roman"/>
              <a:buNone/>
            </a:pPr>
            <a: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Understanding the Role of Sleep on Emerging Adult Mental Health in the COVID-19 Pandemic </a:t>
            </a:r>
            <a:b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                          </a:t>
            </a:r>
            <a:b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Dywayne Johnson, B.A., &amp; Kathleen W. Reardon, Ph.D. </a:t>
            </a:r>
            <a:b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Multimethod Assessment of Personality and Psychopathology (MAPP) Lab</a:t>
            </a:r>
            <a:b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7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Cleveland State University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4187405" y="5936474"/>
            <a:ext cx="13639172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endParaRPr b="1" i="0" sz="5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Measures con’t.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of COVID-19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Effects of COVID-19 Outbreak-Adult- Environmental Influences on Child Health Outcomes (ECHO)</a:t>
            </a:r>
            <a:r>
              <a:rPr b="1"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and Mental Health Impacts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Pandemic Mental health Questionnaire (CoPaQ)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 flipH="1" rot="10800000">
            <a:off x="28272286" y="18866154"/>
            <a:ext cx="8861558" cy="1754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3892982" y="10237699"/>
            <a:ext cx="11089251" cy="35086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able&#10;&#10;Description automatically generated" id="92" name="Google Shape;92;p1"/>
          <p:cNvPicPr preferRelativeResize="0"/>
          <p:nvPr/>
        </p:nvPicPr>
        <p:blipFill rotWithShape="1">
          <a:blip r:embed="rId3">
            <a:alphaModFix/>
          </a:blip>
          <a:srcRect b="0" l="8771" r="0" t="0"/>
          <a:stretch/>
        </p:blipFill>
        <p:spPr>
          <a:xfrm>
            <a:off x="14660080" y="22129934"/>
            <a:ext cx="14182987" cy="10541471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28374810" y="5970790"/>
            <a:ext cx="14832752" cy="17389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/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Finally, although a history of mental health problems may predispose individuals to experience more of an impact from the COVID-19 pandemic, the current experience of sleep problems was a stronger contributor. </a:t>
            </a:r>
            <a:endParaRPr/>
          </a:p>
          <a:p>
            <a:pPr indent="-2540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 hygiene indicates that young adults must have reported poor sleep quality by having trouble falling asleep or maintaining sleep (Peach et al., 2016). 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current study could provide further research whether applying physical training would predict sleep improvement and stress reactivity(Cavalcanti et al., 2021).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current study shall expand further investigation by using music as an objective instrument that predicts better sleep quality(Harmat et al., 2008; Lund et al., 2020).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Finally, the current study could provide more evidence that sleep patterns determine personality traits in young adults (Knížková, K, 2016; Gaur et al., 2021; Stephan et al., 2018; Khanwani, G., 2019).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b="0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Taken together, the present study highlights the critical role that sleep problems play in emerging adulthood by exacerbating other problems individuals may be experiencing, thus creating a negative feedback loop that leads to more severe impairment. </a:t>
            </a:r>
            <a:endParaRPr/>
          </a:p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able&#10;&#10;Description automatically generated" id="94" name="Google Shape;9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67766" y="12502049"/>
            <a:ext cx="14678450" cy="853451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253810" y="5760674"/>
            <a:ext cx="13528158" cy="130110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37219" y="5170571"/>
            <a:ext cx="13639172" cy="18989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Critical Role of Sleep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Past research has shown that sleep is deeply connected to mental health (Samji et al., 2021).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 and Mental Health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study examined the prevalence rate of perceived stress among college students at 43.7% (Wang et al.,  2020). 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 Disruption and Mental Health in the COVID-19 Pandemic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Scientific studies reported recent cases of mental health problems have significantly increased since the start of the Covid-19 global pandemic. </a:t>
            </a:r>
            <a:endParaRPr/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Wang et al. (2021) found stress is a commonly known indicator that causes individuals to feel anxious and depressed during the pandemic. 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 1a: Emerging adults who report higher rates of sleep quality are less likely to report symptoms of anxiety or depression. 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 1b: Emerging adults who report lower rates of current stress are also less likely to report symptoms of anxiety or depression.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 2a: Emerging adults who report being strongly impacted by the COVID-19 pandemic are more likely to show an increase in mental health symptoms when comparing current functioning to pre-pandemic symptoms. 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 2b: Emerging adults who report the impacts of the COVID-19 pandemic are more likely to endorse higher rates of stress and sleep disruption.</a:t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81455" y="23982142"/>
            <a:ext cx="13639172" cy="1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endParaRPr sz="4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 were 18-25 (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aseline="-25000"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21.16 years; 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 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1.73 years</a:t>
            </a: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 were recruited through oral communication, flyers, social media content, and craigslist were sent the online questionnaire through the Qualtrics platform.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Measures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Mental Health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Patient Health Questionnaire-9 (PHQ-9).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Generalized Anxiety Disorder-7 (GAD-7).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Perceived Stress Scale(PSS).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 Disturbance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Pittsburgh Sleep Quality Index(PSQI).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Insomnia Severity Scale(ISI).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Related Impact to Sleep.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8717244" y="22934331"/>
            <a:ext cx="14147884" cy="121953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8717244" y="22969795"/>
            <a:ext cx="14334600" cy="12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Buysse, D. J., Reynolds, C. F., 3rd, Monk, T. H., Berman, S. R., &amp; Kupfer, D. J. (1989). The Pittsburgh Sleep Quality Index: a new instrument for psychiatric practice and research.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Psychiatry research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(2), 193–213. </a:t>
            </a:r>
            <a:r>
              <a:rPr lang="en-US" sz="23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https://doi.org/10.1016/0165-1781(89)90047-4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Cohen, S. and Williamson, G.M. (1988) Perceived Stress in a Probability Sample of the United States. In: Spacapan, S. and Oskamp, S., Eds., The Social Psychology of Health, Newbury Park, CA, Sage, 31-67.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Kroenke, K., Spitzer, R. L., &amp; Williams, J. B. (2001). The PHQ-9: validity of a brief depression severity measure.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Journal of general internal medicine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(9), 606–613. </a:t>
            </a:r>
            <a:r>
              <a:rPr lang="en-US" sz="23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https://doi.org/10.1046/j.1525-1497.2001.016009606.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Morin, C. M., Belleville, G., Bélanger, L., &amp; Ivers, H. (2011). The Insomnia Severity Index: psychometric indicators to detect insomnia cases and evaluate treatment response.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Sleep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(5), 601–608. </a:t>
            </a:r>
            <a:r>
              <a:rPr lang="en-US" sz="23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https://doi.org/10.1093/sleep/34.5.601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Rek, S. V., Bühner, M., Reinhard, M. A., Freeman, D., Keeser, D., Adorjan, K., Falkai, P., &amp; Padberg, F. (2021). The COVID-19 Pandemic Mental Health Questionnaire (CoPaQ): psychometric evaluation and compliance with countermeasures in psychiatric inpatients and non-clinical individuals.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BMC psychiatry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(1), 426. </a:t>
            </a:r>
            <a:r>
              <a:rPr lang="en-US" sz="23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https://doi.org/10.1186/s12888-021-03425-6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Spitzer, R. L., Kroenke, K., Williams, J. B., &amp; Löwe, B. (2006). A brief measure for assessing generalized anxiety disorder: the GAD-7.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Archives of internal medicine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i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166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(10), 1092–1097. </a:t>
            </a:r>
            <a:r>
              <a:rPr lang="en-US" sz="23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https://doi.org/10.1001/archinte.166.10.1092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100" name="Google Shape;100;p1"/>
          <p:cNvPicPr preferRelativeResize="0"/>
          <p:nvPr/>
        </p:nvPicPr>
        <p:blipFill rotWithShape="1">
          <a:blip r:embed="rId10">
            <a:alphaModFix/>
          </a:blip>
          <a:srcRect b="-6656" l="227" r="62343" t="-1571"/>
          <a:stretch/>
        </p:blipFill>
        <p:spPr>
          <a:xfrm>
            <a:off x="1061395" y="1046814"/>
            <a:ext cx="4173504" cy="43708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01" name="Google Shape;101;p1"/>
          <p:cNvPicPr preferRelativeResize="0"/>
          <p:nvPr/>
        </p:nvPicPr>
        <p:blipFill rotWithShape="1">
          <a:blip r:embed="rId10">
            <a:alphaModFix/>
          </a:blip>
          <a:srcRect b="-6656" l="227" r="62343" t="-1571"/>
          <a:stretch/>
        </p:blipFill>
        <p:spPr>
          <a:xfrm>
            <a:off x="38656301" y="1046814"/>
            <a:ext cx="4173504" cy="4370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6349D2FFEC0F4B9E65560F38E5982C" ma:contentTypeVersion="13" ma:contentTypeDescription="Create a new document." ma:contentTypeScope="" ma:versionID="7d67aaf099e4adf8ec5be1265f61119a">
  <xsd:schema xmlns:xsd="http://www.w3.org/2001/XMLSchema" xmlns:xs="http://www.w3.org/2001/XMLSchema" xmlns:p="http://schemas.microsoft.com/office/2006/metadata/properties" xmlns:ns2="ddf46971-5edb-427c-a72a-4ded87e46d6a" xmlns:ns3="8b4e9d0b-f9d3-403c-8fe0-510fe50ea4ad" targetNamespace="http://schemas.microsoft.com/office/2006/metadata/properties" ma:root="true" ma:fieldsID="8aa1d7941230125d0c2dcfe0fba2261d" ns2:_="" ns3:_="">
    <xsd:import namespace="ddf46971-5edb-427c-a72a-4ded87e46d6a"/>
    <xsd:import namespace="8b4e9d0b-f9d3-403c-8fe0-510fe50ea4ad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46971-5edb-427c-a72a-4ded87e46d6a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3a5f808-a50d-45e1-928e-312ee63f9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4e9d0b-f9d3-403c-8fe0-510fe50ea4a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8960901-c315-401f-8038-cad39219b5aa}" ma:internalName="TaxCatchAll" ma:showField="CatchAllData" ma:web="8b4e9d0b-f9d3-403c-8fe0-510fe50ea4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4e9d0b-f9d3-403c-8fe0-510fe50ea4ad" xsi:nil="true"/>
    <ReferenceId xmlns="ddf46971-5edb-427c-a72a-4ded87e46d6a" xsi:nil="true"/>
    <lcf76f155ced4ddcb4097134ff3c332f xmlns="ddf46971-5edb-427c-a72a-4ded87e46d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3C222A-C80A-4FEB-A4AE-2103AFA41C80}"/>
</file>

<file path=customXml/itemProps2.xml><?xml version="1.0" encoding="utf-8"?>
<ds:datastoreItem xmlns:ds="http://schemas.openxmlformats.org/officeDocument/2006/customXml" ds:itemID="{5D4BECC8-6CFE-4B55-A6DD-67E72AE5F9B7}"/>
</file>

<file path=customXml/itemProps3.xml><?xml version="1.0" encoding="utf-8"?>
<ds:datastoreItem xmlns:ds="http://schemas.openxmlformats.org/officeDocument/2006/customXml" ds:itemID="{859DEAE8-59BB-421E-A231-3A21849BAECD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2022-07-11T16:46:28Z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0x010100906349D2FFEC0F4B9E65560F38E5982C</vt:lpwstr>
  </property>
</Properties>
</file>