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sldIdLst>
    <p:sldId id="286" r:id="rId2"/>
    <p:sldId id="343" r:id="rId3"/>
    <p:sldId id="345" r:id="rId4"/>
    <p:sldId id="348" r:id="rId5"/>
    <p:sldId id="287" r:id="rId6"/>
    <p:sldId id="344" r:id="rId7"/>
    <p:sldId id="346" r:id="rId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charset="0"/>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914400" rtl="0" eaLnBrk="1" latinLnBrk="0" hangingPunct="1">
      <a:defRPr sz="2400" kern="1200">
        <a:solidFill>
          <a:schemeClr val="tx1"/>
        </a:solidFill>
        <a:latin typeface="Times" charset="0"/>
        <a:ea typeface="+mn-ea"/>
        <a:cs typeface="+mn-cs"/>
      </a:defRPr>
    </a:lvl6pPr>
    <a:lvl7pPr marL="2743200" algn="l" defTabSz="914400" rtl="0" eaLnBrk="1" latinLnBrk="0" hangingPunct="1">
      <a:defRPr sz="2400" kern="1200">
        <a:solidFill>
          <a:schemeClr val="tx1"/>
        </a:solidFill>
        <a:latin typeface="Times" charset="0"/>
        <a:ea typeface="+mn-ea"/>
        <a:cs typeface="+mn-cs"/>
      </a:defRPr>
    </a:lvl7pPr>
    <a:lvl8pPr marL="3200400" algn="l" defTabSz="914400" rtl="0" eaLnBrk="1" latinLnBrk="0" hangingPunct="1">
      <a:defRPr sz="2400" kern="1200">
        <a:solidFill>
          <a:schemeClr val="tx1"/>
        </a:solidFill>
        <a:latin typeface="Times" charset="0"/>
        <a:ea typeface="+mn-ea"/>
        <a:cs typeface="+mn-cs"/>
      </a:defRPr>
    </a:lvl8pPr>
    <a:lvl9pPr marL="3657600" algn="l" defTabSz="914400" rtl="0" eaLnBrk="1" latinLnBrk="0" hangingPunct="1">
      <a:defRPr sz="2400" kern="1200">
        <a:solidFill>
          <a:schemeClr val="tx1"/>
        </a:solidFill>
        <a:latin typeface="Times"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434" autoAdjust="0"/>
  </p:normalViewPr>
  <p:slideViewPr>
    <p:cSldViewPr>
      <p:cViewPr varScale="1">
        <p:scale>
          <a:sx n="99" d="100"/>
          <a:sy n="99" d="100"/>
        </p:scale>
        <p:origin x="1566" y="108"/>
      </p:cViewPr>
      <p:guideLst>
        <p:guide orient="horz" pos="2160"/>
        <p:guide pos="2880"/>
      </p:guideLst>
    </p:cSldViewPr>
  </p:slideViewPr>
  <p:outlineViewPr>
    <p:cViewPr>
      <p:scale>
        <a:sx n="33" d="100"/>
        <a:sy n="33" d="100"/>
      </p:scale>
      <p:origin x="0" y="-14275"/>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6DD3EE-1FB8-4921-BEAF-30E6B46902AB}" type="datetimeFigureOut">
              <a:rPr lang="en-US" smtClean="0"/>
              <a:pPr/>
              <a:t>8/30/2019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6DDDDAD-3BE4-4305-B13A-3CE734D6B085}" type="slidenum">
              <a:rPr lang="en-US" smtClean="0"/>
              <a:pPr/>
              <a:t>‹#›</a:t>
            </a:fld>
            <a:endParaRPr lang="en-US"/>
          </a:p>
        </p:txBody>
      </p:sp>
    </p:spTree>
    <p:extLst>
      <p:ext uri="{BB962C8B-B14F-4D97-AF65-F5344CB8AC3E}">
        <p14:creationId xmlns:p14="http://schemas.microsoft.com/office/powerpoint/2010/main" val="18832216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ea typeface="ＭＳ Ｐゴシック" pitchFamily="34" charset="-128"/>
            </a:endParaRPr>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742854" indent="-285713" eaLnBrk="0" hangingPunct="0">
              <a:spcBef>
                <a:spcPct val="30000"/>
              </a:spcBef>
              <a:defRPr sz="1200">
                <a:solidFill>
                  <a:schemeClr val="tx1"/>
                </a:solidFill>
                <a:latin typeface="Calibri" pitchFamily="34" charset="0"/>
                <a:ea typeface="ＭＳ Ｐゴシック" pitchFamily="34" charset="-128"/>
              </a:defRPr>
            </a:lvl2pPr>
            <a:lvl3pPr marL="1142852" indent="-228571" eaLnBrk="0" hangingPunct="0">
              <a:spcBef>
                <a:spcPct val="30000"/>
              </a:spcBef>
              <a:defRPr sz="1200">
                <a:solidFill>
                  <a:schemeClr val="tx1"/>
                </a:solidFill>
                <a:latin typeface="Calibri" pitchFamily="34" charset="0"/>
                <a:ea typeface="ＭＳ Ｐゴシック" pitchFamily="34" charset="-128"/>
              </a:defRPr>
            </a:lvl3pPr>
            <a:lvl4pPr marL="1599993" indent="-228571" eaLnBrk="0" hangingPunct="0">
              <a:spcBef>
                <a:spcPct val="30000"/>
              </a:spcBef>
              <a:defRPr sz="1200">
                <a:solidFill>
                  <a:schemeClr val="tx1"/>
                </a:solidFill>
                <a:latin typeface="Calibri" pitchFamily="34" charset="0"/>
                <a:ea typeface="ＭＳ Ｐゴシック" pitchFamily="34" charset="-128"/>
              </a:defRPr>
            </a:lvl4pPr>
            <a:lvl5pPr marL="2057133" indent="-228571" eaLnBrk="0" hangingPunct="0">
              <a:spcBef>
                <a:spcPct val="30000"/>
              </a:spcBef>
              <a:defRPr sz="1200">
                <a:solidFill>
                  <a:schemeClr val="tx1"/>
                </a:solidFill>
                <a:latin typeface="Calibri" pitchFamily="34" charset="0"/>
                <a:ea typeface="ＭＳ Ｐゴシック" pitchFamily="34" charset="-128"/>
              </a:defRPr>
            </a:lvl5pPr>
            <a:lvl6pPr marL="2514274" indent="-228571"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415" indent="-228571"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8556" indent="-228571"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5696" indent="-228571"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0D520620-BAFE-475F-834E-E820C5E3BB3E}" type="slidenum">
              <a:rPr lang="en-US" altLang="en-US" smtClean="0">
                <a:cs typeface="Arial" charset="0"/>
              </a:rPr>
              <a:pPr eaLnBrk="1" hangingPunct="1">
                <a:spcBef>
                  <a:spcPct val="0"/>
                </a:spcBef>
              </a:pPr>
              <a:t>1</a:t>
            </a:fld>
            <a:endParaRPr lang="en-US" altLang="en-US" smtClean="0">
              <a:cs typeface="Arial" charset="0"/>
            </a:endParaRPr>
          </a:p>
        </p:txBody>
      </p:sp>
    </p:spTree>
    <p:extLst>
      <p:ext uri="{BB962C8B-B14F-4D97-AF65-F5344CB8AC3E}">
        <p14:creationId xmlns:p14="http://schemas.microsoft.com/office/powerpoint/2010/main" val="28762070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ea typeface="ＭＳ Ｐゴシック" pitchFamily="34" charset="-128"/>
              </a:rPr>
              <a:t>Zero Hour Video- Play video before we introduce ourselves. </a:t>
            </a:r>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742854" indent="-285713" eaLnBrk="0" hangingPunct="0">
              <a:spcBef>
                <a:spcPct val="30000"/>
              </a:spcBef>
              <a:defRPr sz="1200">
                <a:solidFill>
                  <a:schemeClr val="tx1"/>
                </a:solidFill>
                <a:latin typeface="Calibri" pitchFamily="34" charset="0"/>
                <a:ea typeface="ＭＳ Ｐゴシック" pitchFamily="34" charset="-128"/>
              </a:defRPr>
            </a:lvl2pPr>
            <a:lvl3pPr marL="1142852" indent="-228571" eaLnBrk="0" hangingPunct="0">
              <a:spcBef>
                <a:spcPct val="30000"/>
              </a:spcBef>
              <a:defRPr sz="1200">
                <a:solidFill>
                  <a:schemeClr val="tx1"/>
                </a:solidFill>
                <a:latin typeface="Calibri" pitchFamily="34" charset="0"/>
                <a:ea typeface="ＭＳ Ｐゴシック" pitchFamily="34" charset="-128"/>
              </a:defRPr>
            </a:lvl3pPr>
            <a:lvl4pPr marL="1599993" indent="-228571" eaLnBrk="0" hangingPunct="0">
              <a:spcBef>
                <a:spcPct val="30000"/>
              </a:spcBef>
              <a:defRPr sz="1200">
                <a:solidFill>
                  <a:schemeClr val="tx1"/>
                </a:solidFill>
                <a:latin typeface="Calibri" pitchFamily="34" charset="0"/>
                <a:ea typeface="ＭＳ Ｐゴシック" pitchFamily="34" charset="-128"/>
              </a:defRPr>
            </a:lvl4pPr>
            <a:lvl5pPr marL="2057133" indent="-228571" eaLnBrk="0" hangingPunct="0">
              <a:spcBef>
                <a:spcPct val="30000"/>
              </a:spcBef>
              <a:defRPr sz="1200">
                <a:solidFill>
                  <a:schemeClr val="tx1"/>
                </a:solidFill>
                <a:latin typeface="Calibri" pitchFamily="34" charset="0"/>
                <a:ea typeface="ＭＳ Ｐゴシック" pitchFamily="34" charset="-128"/>
              </a:defRPr>
            </a:lvl5pPr>
            <a:lvl6pPr marL="2514274" indent="-228571"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415" indent="-228571"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8556" indent="-228571"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5696" indent="-228571"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ED946618-1A11-46F8-ADC6-B1DB37828854}" type="slidenum">
              <a:rPr lang="en-US" altLang="en-US" smtClean="0">
                <a:cs typeface="Arial" charset="0"/>
              </a:rPr>
              <a:pPr eaLnBrk="1" hangingPunct="1">
                <a:spcBef>
                  <a:spcPct val="0"/>
                </a:spcBef>
              </a:pPr>
              <a:t>5</a:t>
            </a:fld>
            <a:endParaRPr lang="en-US" altLang="en-US" smtClean="0">
              <a:cs typeface="Arial" charset="0"/>
            </a:endParaRPr>
          </a:p>
        </p:txBody>
      </p:sp>
    </p:spTree>
    <p:extLst>
      <p:ext uri="{BB962C8B-B14F-4D97-AF65-F5344CB8AC3E}">
        <p14:creationId xmlns:p14="http://schemas.microsoft.com/office/powerpoint/2010/main" val="2138308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33F90E5-5849-49EF-85E2-BF01E2217E40}"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8DB0BC3-6615-43FA-B60C-2657A3A316B3}"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8467F30-35AC-40E5-9C17-9418E9966661}"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86C58EC-2022-4FAA-8E77-299776DE8197}"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A2E04E3-7605-4C06-9F85-52BA016D982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05F8CA6-45D5-4F0E-A9E9-D30CBF8921E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0CD0E1CE-FC30-4AFC-ABB3-58A9ECFD751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B45AE0E8-7927-4BAC-B415-27292A7CFDE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9F1B280B-29C8-4423-8E67-63DFDE7CBB0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569D6CF-06F8-443B-A22C-05A445D4F18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6537AA5-6405-42E4-8734-9A3A5CD3281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10EF2785-C271-4816-A24C-3ED0A22D9D0B}"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charset="0"/>
        </a:defRPr>
      </a:lvl2pPr>
      <a:lvl3pPr algn="ctr" rtl="0" fontAlgn="base">
        <a:spcBef>
          <a:spcPct val="0"/>
        </a:spcBef>
        <a:spcAft>
          <a:spcPct val="0"/>
        </a:spcAft>
        <a:defRPr sz="4400">
          <a:solidFill>
            <a:schemeClr val="tx2"/>
          </a:solidFill>
          <a:latin typeface="Times" charset="0"/>
        </a:defRPr>
      </a:lvl3pPr>
      <a:lvl4pPr algn="ctr" rtl="0" fontAlgn="base">
        <a:spcBef>
          <a:spcPct val="0"/>
        </a:spcBef>
        <a:spcAft>
          <a:spcPct val="0"/>
        </a:spcAft>
        <a:defRPr sz="4400">
          <a:solidFill>
            <a:schemeClr val="tx2"/>
          </a:solidFill>
          <a:latin typeface="Times" charset="0"/>
        </a:defRPr>
      </a:lvl4pPr>
      <a:lvl5pPr algn="ctr" rtl="0" fontAlgn="base">
        <a:spcBef>
          <a:spcPct val="0"/>
        </a:spcBef>
        <a:spcAft>
          <a:spcPct val="0"/>
        </a:spcAft>
        <a:defRPr sz="4400">
          <a:solidFill>
            <a:schemeClr val="tx2"/>
          </a:solidFill>
          <a:latin typeface="Times" charset="0"/>
        </a:defRPr>
      </a:lvl5pPr>
      <a:lvl6pPr marL="457200" algn="ctr" rtl="0" fontAlgn="base">
        <a:spcBef>
          <a:spcPct val="0"/>
        </a:spcBef>
        <a:spcAft>
          <a:spcPct val="0"/>
        </a:spcAft>
        <a:defRPr sz="4400">
          <a:solidFill>
            <a:schemeClr val="tx2"/>
          </a:solidFill>
          <a:latin typeface="Times" charset="0"/>
        </a:defRPr>
      </a:lvl6pPr>
      <a:lvl7pPr marL="914400" algn="ctr" rtl="0" fontAlgn="base">
        <a:spcBef>
          <a:spcPct val="0"/>
        </a:spcBef>
        <a:spcAft>
          <a:spcPct val="0"/>
        </a:spcAft>
        <a:defRPr sz="4400">
          <a:solidFill>
            <a:schemeClr val="tx2"/>
          </a:solidFill>
          <a:latin typeface="Times" charset="0"/>
        </a:defRPr>
      </a:lvl7pPr>
      <a:lvl8pPr marL="1371600" algn="ctr" rtl="0" fontAlgn="base">
        <a:spcBef>
          <a:spcPct val="0"/>
        </a:spcBef>
        <a:spcAft>
          <a:spcPct val="0"/>
        </a:spcAft>
        <a:defRPr sz="4400">
          <a:solidFill>
            <a:schemeClr val="tx2"/>
          </a:solidFill>
          <a:latin typeface="Times" charset="0"/>
        </a:defRPr>
      </a:lvl8pPr>
      <a:lvl9pPr marL="1828800" algn="ctr" rtl="0" fontAlgn="base">
        <a:spcBef>
          <a:spcPct val="0"/>
        </a:spcBef>
        <a:spcAft>
          <a:spcPct val="0"/>
        </a:spcAft>
        <a:defRPr sz="4400">
          <a:solidFill>
            <a:schemeClr val="tx2"/>
          </a:solidFill>
          <a:latin typeface="Times"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737773" y="6248400"/>
            <a:ext cx="1981200" cy="230832"/>
          </a:xfrm>
          <a:prstGeom prst="rect">
            <a:avLst/>
          </a:prstGeom>
          <a:noFill/>
        </p:spPr>
        <p:txBody>
          <a:bodyPr wrap="square" rtlCol="0">
            <a:spAutoFit/>
          </a:bodyPr>
          <a:lstStyle/>
          <a:p>
            <a:pPr algn="r"/>
            <a:r>
              <a:rPr lang="en-US" sz="900" dirty="0" smtClean="0">
                <a:solidFill>
                  <a:schemeClr val="bg1"/>
                </a:solidFill>
              </a:rPr>
              <a:t>Revised 9/14</a:t>
            </a:r>
            <a:endParaRPr lang="en-US" sz="900" dirty="0">
              <a:solidFill>
                <a:schemeClr val="bg1"/>
              </a:solidFill>
            </a:endParaRPr>
          </a:p>
        </p:txBody>
      </p:sp>
      <p:sp>
        <p:nvSpPr>
          <p:cNvPr id="8" name="Rectangle 7"/>
          <p:cNvSpPr/>
          <p:nvPr/>
        </p:nvSpPr>
        <p:spPr>
          <a:xfrm>
            <a:off x="0" y="0"/>
            <a:ext cx="4419600" cy="5509200"/>
          </a:xfrm>
          <a:prstGeom prst="rect">
            <a:avLst/>
          </a:prstGeom>
        </p:spPr>
        <p:txBody>
          <a:bodyPr wrap="square">
            <a:spAutoFit/>
          </a:bodyPr>
          <a:lstStyle/>
          <a:p>
            <a:endParaRPr lang="en-US" sz="3200" dirty="0" smtClean="0">
              <a:solidFill>
                <a:srgbClr val="45C637"/>
              </a:solidFill>
              <a:latin typeface="Eras Bold ITC" pitchFamily="34" charset="0"/>
            </a:endParaRPr>
          </a:p>
          <a:p>
            <a:pPr algn="ctr"/>
            <a:r>
              <a:rPr lang="en-US" sz="3200" dirty="0" smtClean="0">
                <a:solidFill>
                  <a:srgbClr val="008000"/>
                </a:solidFill>
                <a:latin typeface="Eras Bold ITC" pitchFamily="34" charset="0"/>
              </a:rPr>
              <a:t>     </a:t>
            </a:r>
          </a:p>
          <a:p>
            <a:pPr algn="ctr"/>
            <a:endParaRPr lang="en-US" sz="3200" dirty="0" smtClean="0">
              <a:latin typeface="Eras Bold ITC" pitchFamily="34" charset="0"/>
            </a:endParaRPr>
          </a:p>
          <a:p>
            <a:pPr algn="ctr"/>
            <a:r>
              <a:rPr lang="en-US" sz="3200" dirty="0" smtClean="0">
                <a:latin typeface="Eras Bold ITC" pitchFamily="34" charset="0"/>
              </a:rPr>
              <a:t>      Cleveland State        University</a:t>
            </a:r>
          </a:p>
          <a:p>
            <a:pPr algn="ctr"/>
            <a:r>
              <a:rPr lang="en-US" sz="3200" dirty="0" smtClean="0">
                <a:latin typeface="Eras Bold ITC" pitchFamily="34" charset="0"/>
              </a:rPr>
              <a:t> Police Department</a:t>
            </a:r>
          </a:p>
          <a:p>
            <a:pPr algn="ctr"/>
            <a:endParaRPr lang="en-US" sz="3200" b="1" dirty="0" smtClean="0">
              <a:latin typeface="Eras Bold ITC" pitchFamily="34" charset="0"/>
            </a:endParaRPr>
          </a:p>
          <a:p>
            <a:pPr algn="ctr"/>
            <a:r>
              <a:rPr lang="en-US" sz="3200" b="1" dirty="0" smtClean="0">
                <a:latin typeface="Eras Bold ITC" pitchFamily="34" charset="0"/>
              </a:rPr>
              <a:t>Safe Transaction Zone</a:t>
            </a:r>
          </a:p>
          <a:p>
            <a:pPr algn="ctr"/>
            <a:endParaRPr lang="en-US" sz="3200" b="1" dirty="0" smtClean="0">
              <a:solidFill>
                <a:srgbClr val="DEB408"/>
              </a:solidFill>
              <a:latin typeface="Eras Bold ITC" pitchFamily="34" charset="0"/>
            </a:endParaRPr>
          </a:p>
          <a:p>
            <a:pPr algn="ctr"/>
            <a:endParaRPr lang="en-US" sz="3200" b="1" dirty="0"/>
          </a:p>
        </p:txBody>
      </p:sp>
      <p:pic>
        <p:nvPicPr>
          <p:cNvPr id="5" name="Picture 4" descr="IMG_4875.jpg"/>
          <p:cNvPicPr>
            <a:picLocks noChangeAspect="1"/>
          </p:cNvPicPr>
          <p:nvPr/>
        </p:nvPicPr>
        <p:blipFill>
          <a:blip r:embed="rId3"/>
          <a:stretch>
            <a:fillRect/>
          </a:stretch>
        </p:blipFill>
        <p:spPr>
          <a:xfrm>
            <a:off x="4471417" y="228600"/>
            <a:ext cx="4672583" cy="5562600"/>
          </a:xfrm>
          <a:prstGeom prst="rect">
            <a:avLst/>
          </a:prstGeom>
        </p:spPr>
      </p:pic>
    </p:spTree>
    <p:extLst>
      <p:ext uri="{BB962C8B-B14F-4D97-AF65-F5344CB8AC3E}">
        <p14:creationId xmlns:p14="http://schemas.microsoft.com/office/powerpoint/2010/main" val="1454756068"/>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entury Gothic"/>
                <a:cs typeface="Century Gothic"/>
              </a:rPr>
              <a:t>What is a Safe Transaction Zone? </a:t>
            </a:r>
          </a:p>
        </p:txBody>
      </p:sp>
      <p:sp>
        <p:nvSpPr>
          <p:cNvPr id="3" name="Content Placeholder 2"/>
          <p:cNvSpPr>
            <a:spLocks noGrp="1"/>
          </p:cNvSpPr>
          <p:nvPr>
            <p:ph idx="1"/>
          </p:nvPr>
        </p:nvSpPr>
        <p:spPr/>
        <p:txBody>
          <a:bodyPr/>
          <a:lstStyle/>
          <a:p>
            <a:pPr>
              <a:buNone/>
            </a:pPr>
            <a:r>
              <a:rPr lang="en-US" sz="1800" dirty="0" smtClean="0">
                <a:latin typeface="Century Gothic"/>
                <a:cs typeface="Century Gothic"/>
              </a:rPr>
              <a:t>A designated area where people meet to exchange personal items either sold or purchased online such as Craigslist or </a:t>
            </a:r>
            <a:r>
              <a:rPr lang="en-US" sz="1800" dirty="0" err="1" smtClean="0">
                <a:latin typeface="Century Gothic"/>
                <a:cs typeface="Century Gothic"/>
              </a:rPr>
              <a:t>Facebook</a:t>
            </a:r>
            <a:r>
              <a:rPr lang="en-US" sz="1800" dirty="0" smtClean="0">
                <a:latin typeface="Century Gothic"/>
                <a:cs typeface="Century Gothic"/>
              </a:rPr>
              <a:t> Marketplace. </a:t>
            </a:r>
          </a:p>
          <a:p>
            <a:pPr>
              <a:buNone/>
            </a:pPr>
            <a:endParaRPr lang="en-US" sz="1800" dirty="0" smtClean="0">
              <a:latin typeface="Century Gothic"/>
              <a:cs typeface="Century Gothic"/>
            </a:endParaRPr>
          </a:p>
          <a:p>
            <a:r>
              <a:rPr lang="en-US" sz="1800" dirty="0" smtClean="0">
                <a:latin typeface="Century Gothic"/>
                <a:cs typeface="Century Gothic"/>
              </a:rPr>
              <a:t>By allowing CSUPD to have a Safe Transaction Zone, we would be providing the campus a safe environment to meet other parties and purchase items. </a:t>
            </a:r>
          </a:p>
          <a:p>
            <a:r>
              <a:rPr lang="en-US" sz="1800" dirty="0" smtClean="0">
                <a:latin typeface="Century Gothic"/>
                <a:cs typeface="Century Gothic"/>
              </a:rPr>
              <a:t>This will enhance our communities safety and further our police department’s mission.</a:t>
            </a:r>
          </a:p>
          <a:p>
            <a:pPr lvl="1">
              <a:buNone/>
            </a:pPr>
            <a:endParaRPr lang="en-US" sz="1400" dirty="0" smtClean="0"/>
          </a:p>
          <a:p>
            <a:pPr lvl="1"/>
            <a:endParaRPr lang="en-US" sz="1400" dirty="0" smtClean="0"/>
          </a:p>
          <a:p>
            <a:pPr lvl="1"/>
            <a:endParaRPr lang="en-US" sz="1400" dirty="0" smtClean="0"/>
          </a:p>
          <a:p>
            <a:pPr lvl="1">
              <a:buNone/>
            </a:pPr>
            <a:endParaRPr lang="en-US" sz="1400" dirty="0" smtClean="0"/>
          </a:p>
          <a:p>
            <a:pPr lvl="1">
              <a:buNone/>
            </a:pPr>
            <a:endParaRPr lang="en-US" sz="1400" dirty="0" smtClean="0"/>
          </a:p>
          <a:p>
            <a:pPr lvl="1">
              <a:buNone/>
            </a:pPr>
            <a:endParaRPr lang="en-US" sz="1400" dirty="0" smtClean="0"/>
          </a:p>
          <a:p>
            <a:pPr lvl="1"/>
            <a:endParaRPr lang="en-US" sz="1400" dirty="0" smtClean="0"/>
          </a:p>
          <a:p>
            <a:pPr lvl="1">
              <a:buNone/>
            </a:pPr>
            <a:endParaRPr lang="en-US" sz="1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entury Gothic"/>
                <a:cs typeface="Century Gothic"/>
              </a:rPr>
              <a:t>Locations of the Safety Transaction Zones </a:t>
            </a:r>
            <a:r>
              <a:rPr lang="en-US" dirty="0" smtClean="0"/>
              <a:t/>
            </a:r>
            <a:br>
              <a:rPr lang="en-US" dirty="0" smtClean="0"/>
            </a:br>
            <a:endParaRPr lang="en-US" dirty="0"/>
          </a:p>
        </p:txBody>
      </p:sp>
      <p:sp>
        <p:nvSpPr>
          <p:cNvPr id="3" name="Content Placeholder 2"/>
          <p:cNvSpPr>
            <a:spLocks noGrp="1"/>
          </p:cNvSpPr>
          <p:nvPr>
            <p:ph idx="1"/>
          </p:nvPr>
        </p:nvSpPr>
        <p:spPr>
          <a:xfrm>
            <a:off x="0" y="1600200"/>
            <a:ext cx="4114800" cy="3048000"/>
          </a:xfrm>
        </p:spPr>
        <p:txBody>
          <a:bodyPr/>
          <a:lstStyle/>
          <a:p>
            <a:r>
              <a:rPr lang="en-US" sz="1800" b="1" dirty="0" smtClean="0">
                <a:latin typeface="Century Gothic"/>
                <a:cs typeface="Century Gothic"/>
              </a:rPr>
              <a:t>MAIN ENTRANCE LOBBY- </a:t>
            </a:r>
            <a:r>
              <a:rPr lang="en-US" sz="1800" dirty="0" smtClean="0">
                <a:latin typeface="Century Gothic"/>
                <a:cs typeface="Century Gothic"/>
              </a:rPr>
              <a:t>A sign will be posted in the front lobby door that will show people can utilize the front lobby to safely buy and purchase items. </a:t>
            </a:r>
          </a:p>
          <a:p>
            <a:pPr>
              <a:buNone/>
            </a:pPr>
            <a:endParaRPr lang="en-US" sz="1800" dirty="0" smtClean="0">
              <a:latin typeface="Century Gothic"/>
              <a:cs typeface="Century Gothic"/>
            </a:endParaRPr>
          </a:p>
        </p:txBody>
      </p:sp>
      <p:pic>
        <p:nvPicPr>
          <p:cNvPr id="5" name="Picture 4" descr="IMG_4851.jpg"/>
          <p:cNvPicPr>
            <a:picLocks noChangeAspect="1"/>
          </p:cNvPicPr>
          <p:nvPr/>
        </p:nvPicPr>
        <p:blipFill>
          <a:blip r:embed="rId2"/>
          <a:stretch>
            <a:fillRect/>
          </a:stretch>
        </p:blipFill>
        <p:spPr>
          <a:xfrm>
            <a:off x="5981700" y="1524000"/>
            <a:ext cx="3162300" cy="4216400"/>
          </a:xfrm>
          <a:prstGeom prst="rect">
            <a:avLst/>
          </a:prstGeom>
        </p:spPr>
      </p:pic>
      <p:pic>
        <p:nvPicPr>
          <p:cNvPr id="7" name="Picture 6" descr="IMG_4846.jpg"/>
          <p:cNvPicPr>
            <a:picLocks noChangeAspect="1"/>
          </p:cNvPicPr>
          <p:nvPr/>
        </p:nvPicPr>
        <p:blipFill>
          <a:blip r:embed="rId3"/>
          <a:stretch>
            <a:fillRect/>
          </a:stretch>
        </p:blipFill>
        <p:spPr>
          <a:xfrm>
            <a:off x="1371600" y="3048000"/>
            <a:ext cx="3733800" cy="280035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MG_4853.jpg"/>
          <p:cNvPicPr>
            <a:picLocks noChangeAspect="1"/>
          </p:cNvPicPr>
          <p:nvPr/>
        </p:nvPicPr>
        <p:blipFill>
          <a:blip r:embed="rId2"/>
          <a:stretch>
            <a:fillRect/>
          </a:stretch>
        </p:blipFill>
        <p:spPr>
          <a:xfrm>
            <a:off x="228600" y="228600"/>
            <a:ext cx="5359400" cy="4019550"/>
          </a:xfrm>
          <a:prstGeom prst="rect">
            <a:avLst/>
          </a:prstGeom>
        </p:spPr>
      </p:pic>
      <p:sp>
        <p:nvSpPr>
          <p:cNvPr id="6" name="TextBox 5"/>
          <p:cNvSpPr txBox="1"/>
          <p:nvPr/>
        </p:nvSpPr>
        <p:spPr>
          <a:xfrm>
            <a:off x="5943600" y="228600"/>
            <a:ext cx="2862916" cy="2616101"/>
          </a:xfrm>
          <a:prstGeom prst="rect">
            <a:avLst/>
          </a:prstGeom>
          <a:noFill/>
        </p:spPr>
        <p:txBody>
          <a:bodyPr wrap="square" rtlCol="0">
            <a:spAutoFit/>
          </a:bodyPr>
          <a:lstStyle/>
          <a:p>
            <a:r>
              <a:rPr lang="en-US" sz="2000" dirty="0" smtClean="0">
                <a:latin typeface="Century Gothic"/>
                <a:cs typeface="Century Gothic"/>
              </a:rPr>
              <a:t>Camera footage and audio recordings are continuously running in the main lobby. There is no need for an officer’s presence during a transaction</a:t>
            </a:r>
            <a:r>
              <a:rPr lang="en-US" sz="2000" dirty="0" smtClean="0"/>
              <a:t>.</a:t>
            </a:r>
          </a:p>
          <a:p>
            <a:endParaRPr lang="en-US" dirty="0"/>
          </a:p>
        </p:txBody>
      </p:sp>
      <p:pic>
        <p:nvPicPr>
          <p:cNvPr id="7" name="Picture 6" descr="IMG_4850.jpg"/>
          <p:cNvPicPr>
            <a:picLocks noChangeAspect="1"/>
          </p:cNvPicPr>
          <p:nvPr/>
        </p:nvPicPr>
        <p:blipFill>
          <a:blip r:embed="rId3"/>
          <a:stretch>
            <a:fillRect/>
          </a:stretch>
        </p:blipFill>
        <p:spPr>
          <a:xfrm>
            <a:off x="5029200" y="2971800"/>
            <a:ext cx="4114800" cy="2825086"/>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descr="IMG_4849.jpg"/>
          <p:cNvPicPr>
            <a:picLocks noChangeAspect="1"/>
          </p:cNvPicPr>
          <p:nvPr/>
        </p:nvPicPr>
        <p:blipFill>
          <a:blip r:embed="rId3"/>
          <a:stretch>
            <a:fillRect/>
          </a:stretch>
        </p:blipFill>
        <p:spPr>
          <a:xfrm>
            <a:off x="228600" y="228600"/>
            <a:ext cx="3962400" cy="5283200"/>
          </a:xfrm>
          <a:prstGeom prst="rect">
            <a:avLst/>
          </a:prstGeom>
        </p:spPr>
      </p:pic>
      <p:sp>
        <p:nvSpPr>
          <p:cNvPr id="4" name="TextBox 3"/>
          <p:cNvSpPr txBox="1"/>
          <p:nvPr/>
        </p:nvSpPr>
        <p:spPr>
          <a:xfrm>
            <a:off x="5029200" y="609600"/>
            <a:ext cx="3505200" cy="4154983"/>
          </a:xfrm>
          <a:prstGeom prst="rect">
            <a:avLst/>
          </a:prstGeom>
          <a:noFill/>
        </p:spPr>
        <p:txBody>
          <a:bodyPr wrap="square" rtlCol="0">
            <a:spAutoFit/>
          </a:bodyPr>
          <a:lstStyle/>
          <a:p>
            <a:r>
              <a:rPr lang="en-US" sz="2000" b="1" dirty="0" smtClean="0">
                <a:latin typeface="Century Gothic"/>
                <a:cs typeface="Century Gothic"/>
              </a:rPr>
              <a:t>Are there any day or time restrictions? </a:t>
            </a:r>
          </a:p>
          <a:p>
            <a:endParaRPr lang="en-US" sz="2000" b="1" dirty="0" smtClean="0">
              <a:latin typeface="Century Gothic"/>
              <a:cs typeface="Century Gothic"/>
            </a:endParaRPr>
          </a:p>
          <a:p>
            <a:pPr>
              <a:buFont typeface="Arial"/>
              <a:buChar char="•"/>
            </a:pPr>
            <a:r>
              <a:rPr lang="en-US" sz="2000" dirty="0" smtClean="0">
                <a:latin typeface="Century Gothic"/>
                <a:cs typeface="Century Gothic"/>
              </a:rPr>
              <a:t>Yes, it’s suggested you limit meeting during the daylight hours. There are no day restrictions. After business hours, press the front lobby button to speak to dispatch and request entry into the front lobby. </a:t>
            </a:r>
          </a:p>
          <a:p>
            <a:endParaRPr lang="en-US" dirty="0"/>
          </a:p>
        </p:txBody>
      </p:sp>
    </p:spTree>
    <p:extLst>
      <p:ext uri="{BB962C8B-B14F-4D97-AF65-F5344CB8AC3E}">
        <p14:creationId xmlns:p14="http://schemas.microsoft.com/office/powerpoint/2010/main" val="149687482"/>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latin typeface="Century Gothic"/>
                <a:cs typeface="Century Gothic"/>
              </a:rPr>
              <a:t>Restrictions and Additional Information </a:t>
            </a:r>
            <a:endParaRPr lang="en-US" b="1" dirty="0">
              <a:solidFill>
                <a:srgbClr val="FF0000"/>
              </a:solidFill>
              <a:latin typeface="Century Gothic"/>
              <a:cs typeface="Century Gothic"/>
            </a:endParaRPr>
          </a:p>
        </p:txBody>
      </p:sp>
      <p:sp>
        <p:nvSpPr>
          <p:cNvPr id="3" name="Content Placeholder 2"/>
          <p:cNvSpPr>
            <a:spLocks noGrp="1"/>
          </p:cNvSpPr>
          <p:nvPr>
            <p:ph idx="1"/>
          </p:nvPr>
        </p:nvSpPr>
        <p:spPr>
          <a:xfrm>
            <a:off x="0" y="2133600"/>
            <a:ext cx="9144000" cy="3962400"/>
          </a:xfrm>
        </p:spPr>
        <p:txBody>
          <a:bodyPr/>
          <a:lstStyle/>
          <a:p>
            <a:r>
              <a:rPr lang="en-US" sz="2000" dirty="0" smtClean="0">
                <a:latin typeface="Century Gothic"/>
                <a:cs typeface="Century Gothic"/>
              </a:rPr>
              <a:t>CCW permit holders are </a:t>
            </a:r>
            <a:r>
              <a:rPr lang="en-US" sz="2000" b="1" dirty="0" smtClean="0">
                <a:latin typeface="Century Gothic"/>
                <a:cs typeface="Century Gothic"/>
              </a:rPr>
              <a:t>NOT</a:t>
            </a:r>
            <a:r>
              <a:rPr lang="en-US" sz="2000" dirty="0" smtClean="0">
                <a:latin typeface="Century Gothic"/>
                <a:cs typeface="Century Gothic"/>
              </a:rPr>
              <a:t> permitted to bring weapons on campus on our police department.</a:t>
            </a:r>
          </a:p>
          <a:p>
            <a:r>
              <a:rPr lang="en-US" sz="2000" dirty="0" smtClean="0">
                <a:latin typeface="Century Gothic"/>
                <a:cs typeface="Century Gothic"/>
              </a:rPr>
              <a:t>The legal sale of a firearm or other weapons will not </a:t>
            </a:r>
            <a:r>
              <a:rPr lang="en-US" sz="2000" b="1" dirty="0" smtClean="0">
                <a:latin typeface="Century Gothic"/>
                <a:cs typeface="Century Gothic"/>
              </a:rPr>
              <a:t>NOT</a:t>
            </a:r>
            <a:r>
              <a:rPr lang="en-US" sz="2000" dirty="0" smtClean="0">
                <a:latin typeface="Century Gothic"/>
                <a:cs typeface="Century Gothic"/>
              </a:rPr>
              <a:t> be permitted on the police department’s property or anywhere on campus.</a:t>
            </a:r>
          </a:p>
          <a:p>
            <a:r>
              <a:rPr lang="en-US" sz="2000" dirty="0" smtClean="0">
                <a:latin typeface="Century Gothic"/>
                <a:cs typeface="Century Gothic"/>
              </a:rPr>
              <a:t>We offer no other service associated with the transaction, such as notary services, country money, change, checking for fake/counterfeit money, or verifying money amounts, etc…</a:t>
            </a:r>
          </a:p>
          <a:p>
            <a:r>
              <a:rPr lang="en-US" sz="2000" dirty="0" smtClean="0">
                <a:latin typeface="Century Gothic"/>
                <a:cs typeface="Century Gothic"/>
              </a:rPr>
              <a:t>You are discouraged from loitering in the department parking lot or lobby for unnecessary lengths of time.</a:t>
            </a:r>
            <a:endParaRPr lang="en-US" sz="2000" dirty="0">
              <a:latin typeface="Century Gothic"/>
              <a:cs typeface="Century Gothic"/>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228600"/>
            <a:ext cx="8534400" cy="6124754"/>
          </a:xfrm>
          <a:prstGeom prst="rect">
            <a:avLst/>
          </a:prstGeom>
          <a:noFill/>
        </p:spPr>
        <p:txBody>
          <a:bodyPr wrap="square" rtlCol="0">
            <a:spAutoFit/>
          </a:bodyPr>
          <a:lstStyle/>
          <a:p>
            <a:endParaRPr lang="en-US" sz="1700" dirty="0" smtClean="0">
              <a:latin typeface="Century Gothic"/>
              <a:cs typeface="Century Gothic"/>
            </a:endParaRPr>
          </a:p>
          <a:p>
            <a:r>
              <a:rPr lang="en-US" sz="1700" b="1" dirty="0" smtClean="0">
                <a:latin typeface="Century Gothic"/>
                <a:cs typeface="Century Gothic"/>
              </a:rPr>
              <a:t>Do I have to make an appointment to use the front lobby or the parking lot for transactions? </a:t>
            </a:r>
          </a:p>
          <a:p>
            <a:pPr>
              <a:buFont typeface="Arial"/>
              <a:buChar char="•"/>
            </a:pPr>
            <a:r>
              <a:rPr lang="en-US" sz="1700" dirty="0" smtClean="0">
                <a:latin typeface="Century Gothic"/>
                <a:cs typeface="Century Gothic"/>
              </a:rPr>
              <a:t>No, its not required. Your transactions are recorded.</a:t>
            </a:r>
          </a:p>
          <a:p>
            <a:pPr>
              <a:buFont typeface="Arial"/>
              <a:buChar char="•"/>
            </a:pPr>
            <a:endParaRPr lang="en-US" sz="1700" dirty="0" smtClean="0">
              <a:latin typeface="Century Gothic"/>
              <a:cs typeface="Century Gothic"/>
            </a:endParaRPr>
          </a:p>
          <a:p>
            <a:pPr lvl="0"/>
            <a:r>
              <a:rPr lang="en-US" sz="1700" b="1" dirty="0" smtClean="0">
                <a:latin typeface="Century Gothic"/>
                <a:cs typeface="Century Gothic"/>
              </a:rPr>
              <a:t>If I have an expensive transaction, or the other person I’m meeting seems suspicious, can I have a police officer stand by and observe the transaction?</a:t>
            </a:r>
          </a:p>
          <a:p>
            <a:pPr>
              <a:buFont typeface="Arial"/>
              <a:buChar char="•"/>
            </a:pPr>
            <a:r>
              <a:rPr lang="en-US" sz="1700" dirty="0" smtClean="0">
                <a:latin typeface="Century Gothic"/>
                <a:cs typeface="Century Gothic"/>
              </a:rPr>
              <a:t>Yes this is possible, but it will be addressed on a case-by-case basis. This will not be apart of Cleveland State University Police Department’s normal procedure for Safe Transaction Zones.</a:t>
            </a:r>
          </a:p>
          <a:p>
            <a:pPr lvl="0"/>
            <a:endParaRPr lang="en-US" sz="1700" dirty="0" smtClean="0">
              <a:latin typeface="Century Gothic"/>
              <a:cs typeface="Century Gothic"/>
            </a:endParaRPr>
          </a:p>
          <a:p>
            <a:pPr lvl="0"/>
            <a:r>
              <a:rPr lang="en-US" sz="1700" b="1" dirty="0" smtClean="0">
                <a:latin typeface="Century Gothic"/>
                <a:cs typeface="Century Gothic"/>
              </a:rPr>
              <a:t>Can a police officer check an item before purchasing to ensure its not stolen? </a:t>
            </a:r>
          </a:p>
          <a:p>
            <a:pPr>
              <a:buFont typeface="Arial"/>
              <a:buChar char="•"/>
            </a:pPr>
            <a:r>
              <a:rPr lang="en-US" sz="1700" dirty="0" smtClean="0">
                <a:latin typeface="Century Gothic"/>
                <a:cs typeface="Century Gothic"/>
              </a:rPr>
              <a:t>This is possible under rare circumstances, but generally the burden is on you to make sure the transaction is in your own best interest. </a:t>
            </a:r>
            <a:r>
              <a:rPr lang="en-US" sz="1700" dirty="0" smtClean="0">
                <a:latin typeface="Century Gothic"/>
                <a:cs typeface="Century Gothic"/>
              </a:rPr>
              <a:t>Cleveland </a:t>
            </a:r>
            <a:r>
              <a:rPr lang="en-US" sz="1700" smtClean="0">
                <a:latin typeface="Century Gothic"/>
                <a:cs typeface="Century Gothic"/>
              </a:rPr>
              <a:t>State University </a:t>
            </a:r>
            <a:r>
              <a:rPr lang="en-US" sz="1700" smtClean="0">
                <a:latin typeface="Century Gothic"/>
                <a:cs typeface="Century Gothic"/>
              </a:rPr>
              <a:t>can </a:t>
            </a:r>
            <a:r>
              <a:rPr lang="en-US" sz="1700" dirty="0" smtClean="0">
                <a:latin typeface="Century Gothic"/>
                <a:cs typeface="Century Gothic"/>
              </a:rPr>
              <a:t>not be held for liable for providing information if an item is or not stolen before you purchase it. </a:t>
            </a:r>
          </a:p>
          <a:p>
            <a:pPr lvl="0">
              <a:buFont typeface="Arial"/>
              <a:buChar char="•"/>
            </a:pPr>
            <a:endParaRPr lang="en-US" sz="1800" dirty="0" smtClean="0"/>
          </a:p>
          <a:p>
            <a:endParaRPr lang="en-US" sz="1800" b="1" dirty="0" smtClean="0"/>
          </a:p>
          <a:p>
            <a:pPr>
              <a:buFont typeface="Arial"/>
              <a:buChar char="•"/>
            </a:pPr>
            <a:endParaRPr lang="en-US" sz="1800" dirty="0" smtClean="0"/>
          </a:p>
          <a:p>
            <a:endParaRPr lang="en-US" sz="1800" b="1" dirty="0" smtClean="0"/>
          </a:p>
          <a:p>
            <a:pPr>
              <a:buFont typeface="Arial"/>
              <a:buChar char="•"/>
            </a:pPr>
            <a:endParaRPr lang="en-US" dirty="0" smtClean="0"/>
          </a:p>
          <a:p>
            <a:pPr>
              <a:buFont typeface="Arial"/>
              <a:buChar char="•"/>
            </a:pPr>
            <a:endParaRPr lang="en-US" b="1"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1808</TotalTime>
  <Words>452</Words>
  <Application>Microsoft Office PowerPoint</Application>
  <PresentationFormat>On-screen Show (4:3)</PresentationFormat>
  <Paragraphs>46</Paragraphs>
  <Slides>7</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ＭＳ Ｐゴシック</vt:lpstr>
      <vt:lpstr>Arial</vt:lpstr>
      <vt:lpstr>Calibri</vt:lpstr>
      <vt:lpstr>Century Gothic</vt:lpstr>
      <vt:lpstr>Eras Bold ITC</vt:lpstr>
      <vt:lpstr>Times</vt:lpstr>
      <vt:lpstr>Blank Presentation</vt:lpstr>
      <vt:lpstr>PowerPoint Presentation</vt:lpstr>
      <vt:lpstr>What is a Safe Transaction Zone? </vt:lpstr>
      <vt:lpstr>Locations of the Safety Transaction Zones  </vt:lpstr>
      <vt:lpstr>PowerPoint Presentation</vt:lpstr>
      <vt:lpstr>PowerPoint Presentation</vt:lpstr>
      <vt:lpstr>Restrictions and Additional Information </vt:lpstr>
      <vt:lpstr>PowerPoint Presentation</vt:lpstr>
    </vt:vector>
  </TitlesOfParts>
  <Company>Cleveland State University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peg</dc:creator>
  <cp:lastModifiedBy>Toni M Jones</cp:lastModifiedBy>
  <cp:revision>114</cp:revision>
  <cp:lastPrinted>2008-01-15T19:17:15Z</cp:lastPrinted>
  <dcterms:created xsi:type="dcterms:W3CDTF">2017-09-15T14:56:58Z</dcterms:created>
  <dcterms:modified xsi:type="dcterms:W3CDTF">2019-08-30T15:20:38Z</dcterms:modified>
</cp:coreProperties>
</file>