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Lst>
  <p:sldSz cx="43891200" cy="351123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87"/>
    <p:restoredTop sz="95735"/>
  </p:normalViewPr>
  <p:slideViewPr>
    <p:cSldViewPr snapToGrid="0" snapToObjects="1">
      <p:cViewPr>
        <p:scale>
          <a:sx n="30" d="100"/>
          <a:sy n="30" d="100"/>
        </p:scale>
        <p:origin x="-822" y="-3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1T15:27:30.945"/>
    </inkml:context>
    <inkml:brush xml:id="br0">
      <inkml:brushProperty name="width" value="0.05" units="cm"/>
      <inkml:brushProperty name="height" value="0.05" units="cm"/>
      <inkml:brushProperty name="color" value="#FFFFFF"/>
    </inkml:brush>
  </inkml:definitions>
  <inkml:trace contextRef="#ctx0" brushRef="#br0">0 0 24575,'6'0'0,"7"0"0,28 0 0,9 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01T15:27:30.946"/>
    </inkml:context>
    <inkml:brush xml:id="br0">
      <inkml:brushProperty name="width" value="0.05" units="cm"/>
      <inkml:brushProperty name="height" value="0.05" units="cm"/>
      <inkml:brushProperty name="color" value="#FFFFFF"/>
    </inkml:brush>
  </inkml:definitions>
  <inkml:trace contextRef="#ctx0" brushRef="#br0">114 28 24575,'31'2'0,"1"-1"0,39 9 0,-38-5 0,58 2 0,-85-7 0,37-1 0,-43 1 0,1 0 0,-1 0 0,1 0 0,-1 0 0,1 0 0,-1-1 0,0 1 0,1 0 0,-1 0 0,1 0 0,-1 0 0,0 0 0,1 0 0,-1-2 0,1 2 0,-1 0 0,0 0 0,0 0 0,1 0 0,-1-1 0,0 1 0,0 0 0,0-1 0,0 1 0,0 0 0,0 0 0,2-1 0,-4-1 0,2 2 0,0-1 0,0 1 0,0-1 0,-1 0 0,1 1 0,-1-1 0,1-1 0,-1 2 0,0-1 0,1 0 0,-1 1 0,0 0 0,0-1 0,0 1 0,0 0 0,-1-3 0,-3 2 0,0 0 0,-2-1 0,1 0 0,1 2 0,-2-1 0,2-1 0,-2 2 0,0 0 0,2 0 0,-1 0 0,0 0 0,-11 2 0,-3-1 0,-35-1 0,38-3 0,1 3 0,-2 0 0,2 2 0,-1-1 0,1 0 0,-2 2 0,-27 5 0,45-8 0,-2 2 0,0-1 0,1-1 0,-1 0 0,1 1 0,-1 0 0,-1 0 0,1-1 0,1 2 0,0-1 0,0 0 0,0 0 0,0 1 0,0-2 0,-1 2 0,2-1 0,0 1 0,0-1 0,0-1 0,0 0 0,0 0 0,0 1 0,0 0 0,0-1 0,0 1 0,0-1 0,1 2 0,-1-1 0,0-1 0,1 0 0,-1 0 0,0 1 0,1 0 0,-1-1 0,1 0 0,-1 2 0,1-2 0,0 1 0,-1-1 0,0 1 0,0-1 0,1 0 0,0 0 0,0 0 0,-1 0 0,1 1 0,2-1 0,-2 0 0,-1 0 0,2 2 0,54 16 0,77 19 0,-124-34 0,2 0 0,1 0 0,-4 1 0,17 4 0,-23-7 0,0 1 0,1-2 0,-3 2 0,2-1 0,0 1 0,0-2 0,-1 1 0,1 1 0,-1 0 0,2-1 0,-2 0 0,0 0 0,0 2 0,0-2 0,-1 0 0,1 2 0,0-2 0,1 1 0,-2-2 0,1 4 0,-1-3 0,1 0 0,-1 2 0,0-2 0,0 2 0,-1 2 0,0-4 0,-1 0 0,1 2 0,0-1 0,0-1 0,1-1 0,-1 3 0,-1-2 0,0 0 0,0 2 0,1-3 0,-1 1 0,0 0 0,1 0 0,-1 1 0,1-1 0,-2-1 0,1 0 0,0 1 0,0 0 0,0 1 0,-2-2 0,1 0 0,2 1 0,-4-1 0,-8 1 0,-2 0 0,-25 2 0,35-3 0,-23 0 0,-1 1 0,-47-4 0,67 2 0,1 0 0,0 1 0,0-2 0,-1 0 0,0 0 0,3-1 0,-3 1 0,1-1 0,1 0 0,-8-3 0,13 4 0,1 1 0,-1 1 0,1 0 0,0-1 0,0 1 0,0-1 0,0-1 0,0 2 0,1-1 0,-1 0 0,-1 0 0,1 1 0,0-2 0,1 1 0,-1 0 0,1 0 0,-1-1 0,1 2 0,-1-1 0,1 0 0,0 0 0,-1-2 0,2 2 0,-1 0 0,1 1 0,0-1 0,-1-1 0,1 1 0,0 1 0,0 0 0,-1-1 0,2 0 0,-1 1 0,-1-2 0,1 2 0,0-1 0,0 0 0,0 1 0,0 0 0,2 0 0,-2-1 0,0 1 0,1 0 0,7-3 0,1 1 0,-3 1 0,4 1 0,-2-2 0,17 2 0,5 2 0,0 1 0,-1 1 0,43 10 0,-71-13 0,-1 0 0,0-1 0,1 0 0,-1 0 0,1 0 0,0 0 0,2 1 0,-2-1 0,-1 0 0,1-1 0,-1 1 0,1 0 0,-1 0 0,1 0 0,1 0 0,-1-1 0,-1 1 0,1-1 0,-1-1 0,2 2 0,-2-1 0,-1 0 0,1 1 0,-1-1 0,1-1 0,-1 1 0,0 1 0,0 0 0,2-1 0,-2 0 0,0-1 0,0 1 0,0 0 0,0 1 0,0-1 0,0 1 0,-2-1 0,2 1 0,0-2 0,-1 1 0,1 0 0,0 1 0,-1-1 0,1 1 0,-1-2 0,1 2 0,-1-1 0,1 0 0,0 0 0,-1 1 0,0 0 0,0-2 0,0 1 0,0 1 0,0 0 0,-15-15 0,-46-32 0,57 44 0,0-1 0,-1 2 0,2-2 0,-2 1 0,0 2 0,0-3 0,-1 2 0,1 1 0,1-2 0,-10 1 0,12 2 0,1 0 0,-1 0 0,1 0 0,-1 0 0,2 0 0,-3 0 0,2 0 0,0 1 0,-1 0 0,1-1 0,-1 0 0,-2 4 0,4-4 0,0 0 0,1 0 0,-1 0 0,1 0 0,-1 0 0,0 0 0,1 1 0,-1-1 0,1 1 0,-1-1 0,1 0 0,0 0 0,-1 2 0,1-2 0,-1 1 0,1-1 0,0 1 0,-2-1 0,2 0 0,0 0 0,0 0 0,0 1 0,-1 1 0,1-2 0,0 0 0,0 1 0,0-1 0,0 1 0,0 0 0,0-1 0,0 0 0,0 2 0,1-2 0,-1 0 0,0 0 0,0 1 0,0-1 0,2 0 0,-2 1 0,0-1 0,1 1 0,-1 0 0,1-1 0,-1 0 0,0 0 0,2 2 0,-1-2 0,0 0 0,0 1 0,0-1 0,0 0 0,0 0 0,0 1 0,0-1 0,1 0 0,-2 0 0,2 0 0,-1 1 0,0-1 0,1 0 0,-1 0 0,0-1 0,0 1 0,0 0 0,0 0 0,0 0 0,0-1 0,3 1 0,29-10 0,-16 5 0,7-1 0,1 2 0,-1 2 0,2-2 0,24 2 0,-51 2 0,1 0 0,0 0 0,0 0 0,0 0 0,0 0 0,0 0 0,0 0 0,0 0 0,0 0 0,0 0 0,0 0 0,0 0 0,0 0 0,0 0 0,0 0 0,0 0 0,0 0 0,0 0 0,0 0 0,0 0 0,0 0 0,0 0 0,0-2 0,0 2 0,0 0 0,0 0 0,0 0 0,1 0 0,-1 0 0,0 0 0,0 0 0,0 0 0,0 0 0,0 0 0,0 0 0,0 0 0,0 0 0,0 0 0,0 0 0,0 0 0,0 0 0,0 0 0,0 0 0,1 0 0,-1 0 0,0 0 0,0 0 0,0 0 0,0 0 0,0 0 0,0 0 0,0 0 0,0 0 0,0 0 0,0 0 0,1 0 0,-13-5 0,-20-2 0,-89-3 0,120 10 0,1 0 0,0 0 0,0 0 0,-1 0 0,1 0 0,0 0 0,0 0 0,-1 0 0,1 0 0,0 0 0,0 0 0,0 0 0,0 0 0,0 0 0,0 0 0,-1-1 0,1 1 0,0 0 0,0 0 0,-1 0 0,1 0 0,0 0 0,0 0 0,0 0 0,-1 0 0,1 0 0,0 0 0,0 0 0,0-1 0,0 1 0,0 0 0,-1 0 0,1-2 0,0 2 0,0 0 0,0 0 0,0 0 0,0 0 0,0 0 0,0 0 0,0 0 0,0 0 0,0 0 0,0-1 0,11-4 0,23-2 0,22 1 0,-1 3 0,1 2 0,77 6 0,-112-3 0,0 1 0,27 4 0,-40-4 0,-1-1 0,1-1 0,-2 2 0,3 1 0,-3-3 0,2 3 0,-2-2 0,13 8 0,-18-9 0,-1 0 0,1-1 0,0 2 0,0-2 0,0 0 0,0 1 0,-1 0 0,1-1 0,0 1 0,-1 1 0,1-1 0,-1-1 0,1 1 0,-1 0 0,0-1 0,1 1 0,-1 1 0,0-1 0,0-1 0,0 1 0,0 0 0,0-1 0,0 3 0,0-2 0,0-1 0,-1 0 0,1 1 0,0 1 0,-1-1 0,1 0 0,-1 0 0,1-1 0,-1 2 0,1-2 0,-1 1 0,0-1 0,1 1 0,-1 0 0,0 0 0,0-1 0,0 0 0,0 2 0,0-2 0,1 0 0,-2 1 0,1-1 0,-2 1 0,-3 2 0,-1-1 0,1 1 0,-1-2 0,1 1 0,-1-2 0,-14 4 0,-22 0 0,-60 7 0,93-10 0,0 2 0,-1-1 0,0 0 0,2 2 0,-2 0 0,1 1 0,-11 3 0,-8 9 0,-3-3 0,-1 6 0,-34 25 0,61-42 0,2 2 0,-1-2 0,-2 2 0,2-3 0,-2 2 0,1-3 0,1 3 0,-2-3 0,-11 5 0,18-6 0,-1 0 0,1 0 0,0 0 0,-1 0 0,1 0 0,0 0 0,-1 0 0,1 0 0,0 0 0,-1 0 0,1 0 0,0 0 0,0 0 0,0 0 0,0 0 0,0 0 0,-1 0 0,1 0 0,0 0 0,-2 0 0,2 0 0,0 0 0,0 0 0,-1 0 0,1 0 0,0-1 0,-1 1 0,1 0 0,0 0 0,0 0 0,0 0 0,-1 0 0,1 0 0,0-1 0,0 1 0,0-2 0,6-6 0,16-8 0,-11 11 0,-1 1 0,0 0 0,2 2 0,14-4 0,-14 3 0,2 2 0,-3-4 0,21-5 0,-29 9 0,1 0 0,-2-2 0,1 2 0,2-1 0,-3 0 0,1 0 0,0-1 0,-2 1 0,2 1 0,0-2 0,-1-1 0,-1 3 0,1-2 0,0 1 0,-1 0 0,2-6 0,-2 6 0,-1 2 0,0-1 0,0 0 0,1-1 0,-1 0 0,0 2 0,0-1 0,-1-1 0,1 1 0,0-1 0,0 0 0,-1 1 0,1 1 0,-2-1 0,2 0 0,0-1 0,-1 0 0,0 2 0,0-1 0,0 0 0,0 1 0,0-3 0,0 2 0,0 1 0,0 0 0,0-1 0,-1-1 0,0 2 0,1-1 0,0 0 0,0 1 0,-1-1 0,1 1 0,-1 0 0,1 0 0,-2 0 0,0-2 0,-1 2 0,-8-2 0,-2-1 0,3 2 0,-26 1 0,33 0 0,-3 0 0,0 0 0,-1 0 0,2 1 0,-2-1 0,3 2 0,-4 0 0,3-1 0,0 1 0,-1 0 0,1 1 0,-1-2 0,1 3 0,-8 3 0,13-6 0,0-1 0,0 0 0,-1 0 0,2 0 0,-2 1 0,1-1 0,0 0 0,0 2 0,0-2 0,-1 0 0,1 0 0,0 0 0,0 0 0,0 0 0,0 0 0,0 0 0,-1 0 0,0-2 0,-1-1 0,12-3 0,37-11 0,-35 15 0,-2-3 0,3 1 0,-2 1 0,-2-2 0,3 0 0,8-5 0,2-2 0,-17 10 0,-1 0 0,0 1 0,1-2 0,-2 2 0,1-2 0,0 1 0,-1 1 0,3-2 0,-3 1 0,0-1 0,0 1 0,3-6 0,-5 8 0,0-1 0,0 1 0,0 0 0,0-1 0,0 1 0,0-1 0,0 1 0,0 0 0,0-1 0,0 1 0,0-2 0,0 2 0,0 0 0,-1 0 0,1-1 0,0 1 0,0-1 0,-1 1 0,1 0 0,0 0 0,-1-1 0,1 1 0,0 0 0,-1 0 0,1 0 0,-1-2 0,1 2 0,-1 0 0,1-1 0,-1 1 0,1 0 0,0 0 0,0 0 0,-1 0 0,1 0 0,-1 0 0,1 0 0,-1 0 0,0 0 0,1 0 0,-1 0 0,1 0 0,-1 0 0,1 0 0,-3 0 0,3 0 0,-1 0 0,0 0 0,0 0 0,-2 0 0,1 1 0,-1-1 0,-2 2 0,2-2 0,0 1 0,1 0 0,-7 3 0,-5 3 0,-4 2 0,1 1 0,-1 0 0,1 1 0,1 0 0,1 1 0,0-1 0,-13 15 0,-35 37 0,65-62 0,-2-1 0,0 0 0,0 0 0,1 0 0,-1 0 0,0 0 0,0 0 0,1 0 0,-1 0 0,0 0 0,1 0 0,-1 0 0,0 0 0,0 0 0,1 0 0,-1 0 0,0 0 0,2 0 0,-2 0 0,0 0 0,1 0 0,-1 0 0,0 0 0,0 0 0,1 0 0,-1 0 0,0 0 0,1 0 0,-1 0 0,0 0 0,0 0 0,0 0 0,0-1 0,0 1 0,0 0 0,0 0 0,1 0 0,-1-1 0,16-5 0,107-58 0,-100 51 0,-1 1 0,-2-2 0,32-28 0,-36 30 0,-14 12 0,-2-1 0,1 1 0,-1 0 0,2-2 0,-2 2 0,1 0 0,-1 0 0,0-1 0,1 1 0,-1 0 0,0 0 0,1-1 0,-1 1 0,0-1 0,0 1 0,1 0 0,-1 0 0,0-1 0,0-1 0,0 2 0,0 0 0,0 0 0,0-1 0,0 0 0,0 1 0,0 0 0,0 0 0,0-1 0,0 1 0,-1 0 0,1-3 0,-1 3 0,0-1 0,0 1 0,-2-1 0,1 1 0,1 0 0,0 0 0,0-2 0,0 2 0,0-1 0,0 1 0,-1 0 0,1-1 0,-4 1 0,-54 0 0,51 0 0,2 0 0,2 0 0,-2 0 0,0 0 0,1 1 0,0-1 0,-1 3 0,2-3 0,-2 1 0,1 0 0,0 2 0,1-2 0,-1 0 0,-8 5 0,9-2 0,0 0 0,1-2 0,-2 2 0,1 1 0,1-2 0,0 1 0,-1 0 0,1 1 0,1 0 0,-1-2 0,-1 9 0,0-5 0,3 0 0,-1 1 0,1-1 0,0 2 0,0-3 0,1 10 0,0-13 0,0-3 0,0 1 0,0 0 0,0-1 0,0 2 0,0 0 0,0-1 0,1 0 0,-1-1 0,1 1 0,-1 1 0,1-1 0,-1 0 0,1 0 0,0-1 0,-1 2 0,1-1 0,-1 0 0,1-1 0,0 1 0,1 0 0,-1-1 0,0 0 0,0 2 0,1-1 0,-1-1 0,0 1 0,0-1 0,1 0 0,-1 1 0,0-1 0,1 2 0,0-2 0,0 0 0,-1 0 0,0 0 0,1 0 0,-1 0 0,1 0 0,-1 0 0,1 0 0,0 0 0,-1 0 0,0 0 0,0 0 0,1-2 0,-1 2 0,0-1 0,3 0 0,8-4 0,-1 0 0,1 0 0,0-2 0,-2 1 0,0-2 0,1 2 0,-2 0 0,14-16 0,-3 4 0,-19 18 0,-1-1 0,1 1 0,-1 0 0,3-1 0,-3 1 0,1-1 0,-1 1 0,1 0 0,-1-2 0,0 2 0,1-1 0,-1 1 0,0 0 0,1 0 0,-1-1 0,0 1 0,0-1 0,0 1 0,0 0 0,0-2 0,0 1 0,0 0 0,0 1 0,0 0 0,0-1 0,0 1 0,0-2 0,-1 2 0,0-1 0,0 0 0,0 1 0,-2-1 0,3 1 0,-1 0 0,0-1 0,0 1 0,0 0 0,0 0 0,0-2 0,0 2 0,0 0 0,0 0 0,-2 0 0,-50-1 0,48 1 0,10 0-72,1 0 1,-1 1-1,0-1 0,0 0 0,0 2 0,0-2 0,1 1 0,-2 0 1,1 1-1,-1 0 0,2-1 0,-3 1 0,2 1 0,1-2 0,-2 2 1,-1 0-1,0-1 0,7 5 0,1 8-6754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746395"/>
            <a:ext cx="37307520" cy="12224291"/>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8442101"/>
            <a:ext cx="32918400" cy="847734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dirty="0"/>
          </a:p>
        </p:txBody>
      </p:sp>
    </p:spTree>
    <p:extLst>
      <p:ext uri="{BB962C8B-B14F-4D97-AF65-F5344CB8AC3E}">
        <p14:creationId xmlns:p14="http://schemas.microsoft.com/office/powerpoint/2010/main" val="4071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dirty="0"/>
          </a:p>
        </p:txBody>
      </p:sp>
    </p:spTree>
    <p:extLst>
      <p:ext uri="{BB962C8B-B14F-4D97-AF65-F5344CB8AC3E}">
        <p14:creationId xmlns:p14="http://schemas.microsoft.com/office/powerpoint/2010/main" val="74553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869406"/>
            <a:ext cx="9464040" cy="2975607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869406"/>
            <a:ext cx="27843480" cy="297560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dirty="0"/>
          </a:p>
        </p:txBody>
      </p:sp>
    </p:spTree>
    <p:extLst>
      <p:ext uri="{BB962C8B-B14F-4D97-AF65-F5344CB8AC3E}">
        <p14:creationId xmlns:p14="http://schemas.microsoft.com/office/powerpoint/2010/main" val="193965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E0770A-D877-AA44-B7F7-827509D1D757}" type="datetimeFigureOut">
              <a:rPr lang="en-US" smtClean="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dirty="0"/>
          </a:p>
        </p:txBody>
      </p:sp>
    </p:spTree>
    <p:extLst>
      <p:ext uri="{BB962C8B-B14F-4D97-AF65-F5344CB8AC3E}">
        <p14:creationId xmlns:p14="http://schemas.microsoft.com/office/powerpoint/2010/main" val="394963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753708"/>
            <a:ext cx="37856160" cy="14605749"/>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3497633"/>
            <a:ext cx="37856160" cy="7680819"/>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0770A-D877-AA44-B7F7-827509D1D757}" type="datetimeFigureOut">
              <a:rPr lang="en-US" smtClean="0"/>
              <a:t>8/3/2022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50BDC4-137A-AE4B-81CB-F69BF0EB194D}" type="slidenum">
              <a:rPr lang="en-US" smtClean="0"/>
              <a:t>‹#›</a:t>
            </a:fld>
            <a:endParaRPr lang="en-US" dirty="0"/>
          </a:p>
        </p:txBody>
      </p:sp>
    </p:spTree>
    <p:extLst>
      <p:ext uri="{BB962C8B-B14F-4D97-AF65-F5344CB8AC3E}">
        <p14:creationId xmlns:p14="http://schemas.microsoft.com/office/powerpoint/2010/main" val="1162012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9347031"/>
            <a:ext cx="18653760" cy="22278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E0770A-D877-AA44-B7F7-827509D1D757}" type="datetimeFigureOut">
              <a:rPr lang="en-US" smtClean="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dirty="0"/>
          </a:p>
        </p:txBody>
      </p:sp>
    </p:spTree>
    <p:extLst>
      <p:ext uri="{BB962C8B-B14F-4D97-AF65-F5344CB8AC3E}">
        <p14:creationId xmlns:p14="http://schemas.microsoft.com/office/powerpoint/2010/main" val="167269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869414"/>
            <a:ext cx="37856160" cy="67867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607399"/>
            <a:ext cx="18568032"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825752"/>
            <a:ext cx="18568032"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607399"/>
            <a:ext cx="18659477" cy="4218353"/>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825752"/>
            <a:ext cx="18659477" cy="18864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E0770A-D877-AA44-B7F7-827509D1D757}" type="datetimeFigureOut">
              <a:rPr lang="en-US" smtClean="0"/>
              <a:t>8/3/2022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50BDC4-137A-AE4B-81CB-F69BF0EB194D}" type="slidenum">
              <a:rPr lang="en-US" smtClean="0"/>
              <a:t>‹#›</a:t>
            </a:fld>
            <a:endParaRPr lang="en-US" dirty="0"/>
          </a:p>
        </p:txBody>
      </p:sp>
    </p:spTree>
    <p:extLst>
      <p:ext uri="{BB962C8B-B14F-4D97-AF65-F5344CB8AC3E}">
        <p14:creationId xmlns:p14="http://schemas.microsoft.com/office/powerpoint/2010/main" val="17360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E0770A-D877-AA44-B7F7-827509D1D757}" type="datetimeFigureOut">
              <a:rPr lang="en-US" smtClean="0"/>
              <a:t>8/3/2022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50BDC4-137A-AE4B-81CB-F69BF0EB194D}" type="slidenum">
              <a:rPr lang="en-US" smtClean="0"/>
              <a:t>‹#›</a:t>
            </a:fld>
            <a:endParaRPr lang="en-US" dirty="0"/>
          </a:p>
        </p:txBody>
      </p:sp>
    </p:spTree>
    <p:extLst>
      <p:ext uri="{BB962C8B-B14F-4D97-AF65-F5344CB8AC3E}">
        <p14:creationId xmlns:p14="http://schemas.microsoft.com/office/powerpoint/2010/main" val="23225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0770A-D877-AA44-B7F7-827509D1D757}" type="datetimeFigureOut">
              <a:rPr lang="en-US" smtClean="0"/>
              <a:t>8/3/2022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50BDC4-137A-AE4B-81CB-F69BF0EB194D}" type="slidenum">
              <a:rPr lang="en-US" smtClean="0"/>
              <a:t>‹#›</a:t>
            </a:fld>
            <a:endParaRPr lang="en-US" dirty="0"/>
          </a:p>
        </p:txBody>
      </p:sp>
    </p:spTree>
    <p:extLst>
      <p:ext uri="{BB962C8B-B14F-4D97-AF65-F5344CB8AC3E}">
        <p14:creationId xmlns:p14="http://schemas.microsoft.com/office/powerpoint/2010/main" val="303211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5055532"/>
            <a:ext cx="22219920" cy="24952509"/>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dirty="0"/>
          </a:p>
        </p:txBody>
      </p:sp>
    </p:spTree>
    <p:extLst>
      <p:ext uri="{BB962C8B-B14F-4D97-AF65-F5344CB8AC3E}">
        <p14:creationId xmlns:p14="http://schemas.microsoft.com/office/powerpoint/2010/main" val="405301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340822"/>
            <a:ext cx="14156054" cy="8192876"/>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5055532"/>
            <a:ext cx="22219920" cy="24952509"/>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dirty="0"/>
              <a:t>Click icon to add picture</a:t>
            </a:r>
          </a:p>
        </p:txBody>
      </p:sp>
      <p:sp>
        <p:nvSpPr>
          <p:cNvPr id="4" name="Text Placeholder 3"/>
          <p:cNvSpPr>
            <a:spLocks noGrp="1"/>
          </p:cNvSpPr>
          <p:nvPr>
            <p:ph type="body" sz="half" idx="2"/>
          </p:nvPr>
        </p:nvSpPr>
        <p:spPr>
          <a:xfrm>
            <a:off x="3023237" y="10533697"/>
            <a:ext cx="14156054" cy="19514978"/>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81E0770A-D877-AA44-B7F7-827509D1D757}" type="datetimeFigureOut">
              <a:rPr lang="en-US" smtClean="0"/>
              <a:t>8/3/2022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50BDC4-137A-AE4B-81CB-F69BF0EB194D}" type="slidenum">
              <a:rPr lang="en-US" smtClean="0"/>
              <a:t>‹#›</a:t>
            </a:fld>
            <a:endParaRPr lang="en-US" dirty="0"/>
          </a:p>
        </p:txBody>
      </p:sp>
    </p:spTree>
    <p:extLst>
      <p:ext uri="{BB962C8B-B14F-4D97-AF65-F5344CB8AC3E}">
        <p14:creationId xmlns:p14="http://schemas.microsoft.com/office/powerpoint/2010/main" val="203721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869414"/>
            <a:ext cx="37856160" cy="6786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9347031"/>
            <a:ext cx="37856160" cy="222784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2543931"/>
            <a:ext cx="9875520" cy="1869406"/>
          </a:xfrm>
          <a:prstGeom prst="rect">
            <a:avLst/>
          </a:prstGeom>
        </p:spPr>
        <p:txBody>
          <a:bodyPr vert="horz" lIns="91440" tIns="45720" rIns="91440" bIns="45720" rtlCol="0" anchor="ctr"/>
          <a:lstStyle>
            <a:lvl1pPr algn="l">
              <a:defRPr sz="5760">
                <a:solidFill>
                  <a:schemeClr val="tx1">
                    <a:tint val="75000"/>
                  </a:schemeClr>
                </a:solidFill>
              </a:defRPr>
            </a:lvl1pPr>
          </a:lstStyle>
          <a:p>
            <a:fld id="{81E0770A-D877-AA44-B7F7-827509D1D757}" type="datetimeFigureOut">
              <a:rPr lang="en-US" smtClean="0"/>
              <a:t>8/3/2022</a:t>
            </a:fld>
            <a:endParaRPr lang="en-US" dirty="0"/>
          </a:p>
        </p:txBody>
      </p:sp>
      <p:sp>
        <p:nvSpPr>
          <p:cNvPr id="5" name="Footer Placeholder 4"/>
          <p:cNvSpPr>
            <a:spLocks noGrp="1"/>
          </p:cNvSpPr>
          <p:nvPr>
            <p:ph type="ftr" sz="quarter" idx="3"/>
          </p:nvPr>
        </p:nvSpPr>
        <p:spPr>
          <a:xfrm>
            <a:off x="14538960" y="32543931"/>
            <a:ext cx="14813280" cy="1869406"/>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2543931"/>
            <a:ext cx="9875520" cy="1869406"/>
          </a:xfrm>
          <a:prstGeom prst="rect">
            <a:avLst/>
          </a:prstGeom>
        </p:spPr>
        <p:txBody>
          <a:bodyPr vert="horz" lIns="91440" tIns="45720" rIns="91440" bIns="45720" rtlCol="0" anchor="ctr"/>
          <a:lstStyle>
            <a:lvl1pPr algn="r">
              <a:defRPr sz="5760">
                <a:solidFill>
                  <a:schemeClr val="tx1">
                    <a:tint val="75000"/>
                  </a:schemeClr>
                </a:solidFill>
              </a:defRPr>
            </a:lvl1pPr>
          </a:lstStyle>
          <a:p>
            <a:fld id="{7050BDC4-137A-AE4B-81CB-F69BF0EB194D}" type="slidenum">
              <a:rPr lang="en-US" smtClean="0"/>
              <a:t>‹#›</a:t>
            </a:fld>
            <a:endParaRPr lang="en-US" dirty="0"/>
          </a:p>
        </p:txBody>
      </p:sp>
    </p:spTree>
    <p:extLst>
      <p:ext uri="{BB962C8B-B14F-4D97-AF65-F5344CB8AC3E}">
        <p14:creationId xmlns:p14="http://schemas.microsoft.com/office/powerpoint/2010/main" val="99794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tiff"/><Relationship Id="rId7"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3.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B6D0C6EE-FAF1-9844-8288-533F2B8EF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960" y="809297"/>
            <a:ext cx="4432300" cy="450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FA22862B-4F9D-3444-BC11-8EC65EDDD52F}"/>
              </a:ext>
            </a:extLst>
          </p:cNvPr>
          <p:cNvPicPr>
            <a:picLocks noChangeAspect="1"/>
          </p:cNvPicPr>
          <p:nvPr/>
        </p:nvPicPr>
        <p:blipFill>
          <a:blip r:embed="rId3"/>
          <a:stretch>
            <a:fillRect/>
          </a:stretch>
        </p:blipFill>
        <p:spPr>
          <a:xfrm>
            <a:off x="35788600" y="1547468"/>
            <a:ext cx="7048500" cy="2857500"/>
          </a:xfrm>
          <a:prstGeom prst="rect">
            <a:avLst/>
          </a:prstGeom>
        </p:spPr>
      </p:pic>
      <p:grpSp>
        <p:nvGrpSpPr>
          <p:cNvPr id="500" name="Group 499">
            <a:extLst>
              <a:ext uri="{FF2B5EF4-FFF2-40B4-BE49-F238E27FC236}">
                <a16:creationId xmlns:a16="http://schemas.microsoft.com/office/drawing/2014/main" id="{6BB2A25E-15A0-2ADC-BA6F-3D99637C1200}"/>
              </a:ext>
            </a:extLst>
          </p:cNvPr>
          <p:cNvGrpSpPr/>
          <p:nvPr/>
        </p:nvGrpSpPr>
        <p:grpSpPr>
          <a:xfrm>
            <a:off x="6274920" y="1567866"/>
            <a:ext cx="32145914" cy="2995163"/>
            <a:chOff x="6244203" y="1568320"/>
            <a:chExt cx="32145914" cy="2995163"/>
          </a:xfrm>
        </p:grpSpPr>
        <p:sp>
          <p:nvSpPr>
            <p:cNvPr id="9" name="TextBox 8">
              <a:extLst>
                <a:ext uri="{FF2B5EF4-FFF2-40B4-BE49-F238E27FC236}">
                  <a16:creationId xmlns:a16="http://schemas.microsoft.com/office/drawing/2014/main" id="{3D71022F-7930-A04D-BE29-7BA07E56EA3E}"/>
                </a:ext>
              </a:extLst>
            </p:cNvPr>
            <p:cNvSpPr txBox="1"/>
            <p:nvPr/>
          </p:nvSpPr>
          <p:spPr>
            <a:xfrm>
              <a:off x="6400800" y="1568320"/>
              <a:ext cx="30245538" cy="1015663"/>
            </a:xfrm>
            <a:prstGeom prst="rect">
              <a:avLst/>
            </a:prstGeom>
            <a:noFill/>
          </p:spPr>
          <p:txBody>
            <a:bodyPr wrap="square" rtlCol="0">
              <a:spAutoFit/>
            </a:bodyPr>
            <a:lstStyle/>
            <a:p>
              <a:pPr algn="ctr"/>
              <a:r>
                <a:rPr lang="en-US" sz="6000" b="1" dirty="0">
                  <a:solidFill>
                    <a:srgbClr val="000000"/>
                  </a:solidFill>
                  <a:effectLst/>
                  <a:ea typeface="Times New Roman" panose="02020603050405020304" pitchFamily="18" charset="0"/>
                  <a:cs typeface="Arial" panose="020B0604020202020204" pitchFamily="34" charset="0"/>
                </a:rPr>
                <a:t>SFRP-4, TLRs, And EVs Signaling Play Critical Roles in </a:t>
              </a:r>
              <a:r>
                <a:rPr lang="en-US" sz="6000" b="1" dirty="0">
                  <a:solidFill>
                    <a:srgbClr val="000000"/>
                  </a:solidFill>
                  <a:cs typeface="Arial" panose="020B0604020202020204" pitchFamily="34" charset="0"/>
                </a:rPr>
                <a:t>Type Two Diabetes</a:t>
              </a:r>
              <a:endParaRPr lang="en-US" sz="6000" b="1" dirty="0"/>
            </a:p>
          </p:txBody>
        </p:sp>
        <p:sp>
          <p:nvSpPr>
            <p:cNvPr id="12" name="TextBox 11">
              <a:extLst>
                <a:ext uri="{FF2B5EF4-FFF2-40B4-BE49-F238E27FC236}">
                  <a16:creationId xmlns:a16="http://schemas.microsoft.com/office/drawing/2014/main" id="{93818E83-1460-7646-81F6-09587D02C1FF}"/>
                </a:ext>
              </a:extLst>
            </p:cNvPr>
            <p:cNvSpPr txBox="1"/>
            <p:nvPr/>
          </p:nvSpPr>
          <p:spPr>
            <a:xfrm>
              <a:off x="6244203" y="2721699"/>
              <a:ext cx="32004000" cy="830997"/>
            </a:xfrm>
            <a:prstGeom prst="rect">
              <a:avLst/>
            </a:prstGeom>
            <a:noFill/>
          </p:spPr>
          <p:txBody>
            <a:bodyPr wrap="square" rtlCol="0">
              <a:spAutoFit/>
            </a:bodyPr>
            <a:lstStyle/>
            <a:p>
              <a:pPr algn="ctr"/>
              <a:r>
                <a:rPr lang="en-US" sz="4800" i="1" u="sng" dirty="0"/>
                <a:t>Graley, Anthony</a:t>
              </a:r>
              <a:r>
                <a:rPr lang="en-US" sz="4800" i="1" dirty="0"/>
                <a:t>; Dr.</a:t>
              </a:r>
              <a:r>
                <a:rPr lang="en-US" sz="4800" i="1" dirty="0">
                  <a:solidFill>
                    <a:srgbClr val="000000"/>
                  </a:solidFill>
                </a:rPr>
                <a:t> </a:t>
              </a:r>
              <a:r>
                <a:rPr lang="en-US" sz="4800" i="1" dirty="0">
                  <a:solidFill>
                    <a:srgbClr val="000000"/>
                  </a:solidFill>
                  <a:effectLst/>
                </a:rPr>
                <a:t>Ángel L. Reyes-Rodríguez</a:t>
              </a:r>
              <a:r>
                <a:rPr lang="en-US" sz="4800" i="1" dirty="0"/>
                <a:t>  </a:t>
              </a:r>
            </a:p>
          </p:txBody>
        </p:sp>
        <p:sp>
          <p:nvSpPr>
            <p:cNvPr id="13" name="TextBox 12">
              <a:extLst>
                <a:ext uri="{FF2B5EF4-FFF2-40B4-BE49-F238E27FC236}">
                  <a16:creationId xmlns:a16="http://schemas.microsoft.com/office/drawing/2014/main" id="{6537C941-2EAF-BF41-9408-AF06CA3886EC}"/>
                </a:ext>
              </a:extLst>
            </p:cNvPr>
            <p:cNvSpPr txBox="1"/>
            <p:nvPr/>
          </p:nvSpPr>
          <p:spPr>
            <a:xfrm>
              <a:off x="6386117" y="3732486"/>
              <a:ext cx="32004000" cy="830997"/>
            </a:xfrm>
            <a:prstGeom prst="rect">
              <a:avLst/>
            </a:prstGeom>
            <a:noFill/>
          </p:spPr>
          <p:txBody>
            <a:bodyPr wrap="square" rtlCol="0">
              <a:spAutoFit/>
            </a:bodyPr>
            <a:lstStyle/>
            <a:p>
              <a:pPr algn="ctr"/>
              <a:r>
                <a:rPr lang="en-US" sz="4800" dirty="0"/>
                <a:t>College of Sciences And Health Professions, Cleveland State University, Cleveland, OH</a:t>
              </a:r>
            </a:p>
          </p:txBody>
        </p:sp>
      </p:grpSp>
      <p:sp>
        <p:nvSpPr>
          <p:cNvPr id="15" name="TextBox 14">
            <a:extLst>
              <a:ext uri="{FF2B5EF4-FFF2-40B4-BE49-F238E27FC236}">
                <a16:creationId xmlns:a16="http://schemas.microsoft.com/office/drawing/2014/main" id="{8205D896-8FD4-364F-8497-AA9D148220E6}"/>
              </a:ext>
            </a:extLst>
          </p:cNvPr>
          <p:cNvSpPr txBox="1"/>
          <p:nvPr/>
        </p:nvSpPr>
        <p:spPr>
          <a:xfrm>
            <a:off x="1127960" y="7043194"/>
            <a:ext cx="13289362" cy="10064294"/>
          </a:xfrm>
          <a:prstGeom prst="rect">
            <a:avLst/>
          </a:prstGeom>
          <a:noFill/>
          <a:ln>
            <a:noFill/>
          </a:ln>
        </p:spPr>
        <p:txBody>
          <a:bodyPr wrap="square" rtlCol="0">
            <a:spAutoFit/>
          </a:bodyPr>
          <a:lstStyle/>
          <a:p>
            <a:r>
              <a:rPr lang="en-US" sz="3600" b="1" dirty="0"/>
              <a:t>Abstract</a:t>
            </a:r>
          </a:p>
          <a:p>
            <a:pPr marL="0" indent="0" algn="just">
              <a:buNone/>
            </a:pPr>
            <a:r>
              <a:rPr lang="en-US" sz="3600" dirty="0">
                <a:solidFill>
                  <a:srgbClr val="000000"/>
                </a:solidFill>
                <a:effectLst/>
                <a:ea typeface="Times New Roman" panose="02020603050405020304" pitchFamily="18" charset="0"/>
                <a:cs typeface="Arial" panose="020B0604020202020204" pitchFamily="34" charset="0"/>
              </a:rPr>
              <a:t>Type two diabetes mellitus is a metabolic disorder characterized by insulin resistance and insulin deficiency that resulted from the expression and suppression of polygenic-based signal pathways while under hyperglycemic conditions. These pathways often result in pancreatic β-cell dysfunction, β-cell apoptosis, and poor metabolic control. Available glycemic control treatments are often inefficient and therefore, there is a need for additional therapeutic treatments and targets. To better understand the genetic complexities of type two diabetes, a literature review was conducted from scholarly articles, and a framework was built to explain the pathogenic pathways involved in type two diabetes. Specifically, Toll-like receptors (TLRs), Secreted Frizzled Related Protein Four (SFRP-4), and extracellular vesicles (EVs) were examined, and their interconnective inflammatory mechanisms explored. The study of how these pathways create feedback loops among each other that have the potential to result in the identification of novel therapeutic targets that better regulate this complex disorder. </a:t>
            </a:r>
            <a:r>
              <a:rPr lang="en-US" sz="3600" dirty="0"/>
              <a:t> </a:t>
            </a:r>
          </a:p>
        </p:txBody>
      </p:sp>
      <p:grpSp>
        <p:nvGrpSpPr>
          <p:cNvPr id="18" name="Group 17">
            <a:extLst>
              <a:ext uri="{FF2B5EF4-FFF2-40B4-BE49-F238E27FC236}">
                <a16:creationId xmlns:a16="http://schemas.microsoft.com/office/drawing/2014/main" id="{420C64C7-7185-6FBA-1777-59C98DC4E21B}"/>
              </a:ext>
            </a:extLst>
          </p:cNvPr>
          <p:cNvGrpSpPr/>
          <p:nvPr/>
        </p:nvGrpSpPr>
        <p:grpSpPr>
          <a:xfrm>
            <a:off x="1134646" y="24982726"/>
            <a:ext cx="13084500" cy="9259954"/>
            <a:chOff x="15055302" y="5835890"/>
            <a:chExt cx="13084500" cy="9259954"/>
          </a:xfrm>
        </p:grpSpPr>
        <p:sp>
          <p:nvSpPr>
            <p:cNvPr id="45" name="TextBox 44">
              <a:extLst>
                <a:ext uri="{FF2B5EF4-FFF2-40B4-BE49-F238E27FC236}">
                  <a16:creationId xmlns:a16="http://schemas.microsoft.com/office/drawing/2014/main" id="{1D697311-C344-E349-80C8-6FDB4DC7788F}"/>
                </a:ext>
              </a:extLst>
            </p:cNvPr>
            <p:cNvSpPr txBox="1"/>
            <p:nvPr/>
          </p:nvSpPr>
          <p:spPr>
            <a:xfrm>
              <a:off x="15055302" y="13279962"/>
              <a:ext cx="13084500" cy="1815882"/>
            </a:xfrm>
            <a:prstGeom prst="rect">
              <a:avLst/>
            </a:prstGeom>
            <a:noFill/>
            <a:ln>
              <a:solidFill>
                <a:schemeClr val="tx1"/>
              </a:solidFill>
            </a:ln>
          </p:spPr>
          <p:txBody>
            <a:bodyPr wrap="square" rtlCol="0">
              <a:spAutoFit/>
            </a:bodyPr>
            <a:lstStyle/>
            <a:p>
              <a:pPr algn="just"/>
              <a:r>
                <a:rPr lang="en-US" sz="2800" b="1" dirty="0"/>
                <a:t>Figure 2. SFRP-4 signaling leads to insulin resistance during hyperglycemia. </a:t>
              </a:r>
              <a:r>
                <a:rPr lang="en-US" sz="2800" dirty="0"/>
                <a:t>In non-diabetic individuals, Wnt ligands bind to Frizzled receptors. Under hyperglycemia, </a:t>
              </a:r>
              <a:r>
                <a:rPr lang="el-GR" sz="2800" dirty="0"/>
                <a:t>β-</a:t>
              </a:r>
              <a:r>
                <a:rPr lang="en-US" sz="2800" dirty="0"/>
                <a:t>cells produce Secreted Frizzled Receptor Protein (SFRP), which competes for Wnt-binding site. As a result, inflammation related-insulin resistance occurs.</a:t>
              </a:r>
            </a:p>
          </p:txBody>
        </p:sp>
        <p:grpSp>
          <p:nvGrpSpPr>
            <p:cNvPr id="116" name="Group 115">
              <a:extLst>
                <a:ext uri="{FF2B5EF4-FFF2-40B4-BE49-F238E27FC236}">
                  <a16:creationId xmlns:a16="http://schemas.microsoft.com/office/drawing/2014/main" id="{6A65888A-E5F5-CB80-4F25-C98D534BEA2F}"/>
                </a:ext>
              </a:extLst>
            </p:cNvPr>
            <p:cNvGrpSpPr/>
            <p:nvPr/>
          </p:nvGrpSpPr>
          <p:grpSpPr>
            <a:xfrm>
              <a:off x="15590424" y="5835890"/>
              <a:ext cx="11957499" cy="7314738"/>
              <a:chOff x="344665" y="27686"/>
              <a:chExt cx="8825191" cy="4983092"/>
            </a:xfrm>
          </p:grpSpPr>
          <p:sp>
            <p:nvSpPr>
              <p:cNvPr id="117" name="Arrow: Left 116">
                <a:extLst>
                  <a:ext uri="{FF2B5EF4-FFF2-40B4-BE49-F238E27FC236}">
                    <a16:creationId xmlns:a16="http://schemas.microsoft.com/office/drawing/2014/main" id="{F1D227F0-CD47-E3A0-5730-47DC3EA1B946}"/>
                  </a:ext>
                </a:extLst>
              </p:cNvPr>
              <p:cNvSpPr/>
              <p:nvPr/>
            </p:nvSpPr>
            <p:spPr>
              <a:xfrm rot="10800000" flipH="1">
                <a:off x="4363308" y="331575"/>
                <a:ext cx="675273" cy="240948"/>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118" name="Group 117">
                <a:extLst>
                  <a:ext uri="{FF2B5EF4-FFF2-40B4-BE49-F238E27FC236}">
                    <a16:creationId xmlns:a16="http://schemas.microsoft.com/office/drawing/2014/main" id="{5BCF05FA-D603-87BB-931D-24EE41C5150C}"/>
                  </a:ext>
                </a:extLst>
              </p:cNvPr>
              <p:cNvGrpSpPr/>
              <p:nvPr/>
            </p:nvGrpSpPr>
            <p:grpSpPr>
              <a:xfrm>
                <a:off x="344665" y="27686"/>
                <a:ext cx="8825191" cy="4983092"/>
                <a:chOff x="344665" y="27686"/>
                <a:chExt cx="8825191" cy="4983092"/>
              </a:xfrm>
            </p:grpSpPr>
            <p:grpSp>
              <p:nvGrpSpPr>
                <p:cNvPr id="119" name="Group 118">
                  <a:extLst>
                    <a:ext uri="{FF2B5EF4-FFF2-40B4-BE49-F238E27FC236}">
                      <a16:creationId xmlns:a16="http://schemas.microsoft.com/office/drawing/2014/main" id="{5EF3F854-258F-5B66-0BC0-5B5AE1A012CC}"/>
                    </a:ext>
                  </a:extLst>
                </p:cNvPr>
                <p:cNvGrpSpPr/>
                <p:nvPr/>
              </p:nvGrpSpPr>
              <p:grpSpPr>
                <a:xfrm>
                  <a:off x="344665" y="221714"/>
                  <a:ext cx="8825191" cy="4789064"/>
                  <a:chOff x="1498374" y="1061113"/>
                  <a:chExt cx="9507938" cy="4986662"/>
                </a:xfrm>
              </p:grpSpPr>
              <p:grpSp>
                <p:nvGrpSpPr>
                  <p:cNvPr id="123" name="Group 122">
                    <a:extLst>
                      <a:ext uri="{FF2B5EF4-FFF2-40B4-BE49-F238E27FC236}">
                        <a16:creationId xmlns:a16="http://schemas.microsoft.com/office/drawing/2014/main" id="{78D23BF1-307F-3B4F-5B1C-4CA7187CDDF1}"/>
                      </a:ext>
                    </a:extLst>
                  </p:cNvPr>
                  <p:cNvGrpSpPr/>
                  <p:nvPr/>
                </p:nvGrpSpPr>
                <p:grpSpPr>
                  <a:xfrm>
                    <a:off x="1498374" y="1061113"/>
                    <a:ext cx="9507938" cy="4986662"/>
                    <a:chOff x="59020" y="0"/>
                    <a:chExt cx="12366526" cy="7119666"/>
                  </a:xfrm>
                </p:grpSpPr>
                <p:sp>
                  <p:nvSpPr>
                    <p:cNvPr id="125" name="Oval 124">
                      <a:extLst>
                        <a:ext uri="{FF2B5EF4-FFF2-40B4-BE49-F238E27FC236}">
                          <a16:creationId xmlns:a16="http://schemas.microsoft.com/office/drawing/2014/main" id="{5A3095C9-E431-E27F-8B6F-AD903BB7ADDE}"/>
                        </a:ext>
                      </a:extLst>
                    </p:cNvPr>
                    <p:cNvSpPr/>
                    <p:nvPr/>
                  </p:nvSpPr>
                  <p:spPr>
                    <a:xfrm>
                      <a:off x="3446718" y="6837"/>
                      <a:ext cx="823415" cy="764275"/>
                    </a:xfrm>
                    <a:prstGeom prst="ellipse">
                      <a:avLst/>
                    </a:prstGeom>
                    <a:solidFill>
                      <a:schemeClr val="accent2"/>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wnt</a:t>
                      </a:r>
                    </a:p>
                  </p:txBody>
                </p:sp>
                <p:sp>
                  <p:nvSpPr>
                    <p:cNvPr id="126" name="Oval 125">
                      <a:extLst>
                        <a:ext uri="{FF2B5EF4-FFF2-40B4-BE49-F238E27FC236}">
                          <a16:creationId xmlns:a16="http://schemas.microsoft.com/office/drawing/2014/main" id="{57902575-B525-9E6A-F113-0B618979768C}"/>
                        </a:ext>
                      </a:extLst>
                    </p:cNvPr>
                    <p:cNvSpPr/>
                    <p:nvPr/>
                  </p:nvSpPr>
                  <p:spPr>
                    <a:xfrm>
                      <a:off x="4480051" y="0"/>
                      <a:ext cx="1172164" cy="764275"/>
                    </a:xfrm>
                    <a:prstGeom prst="ellipse">
                      <a:avLst/>
                    </a:prstGeom>
                    <a:solidFill>
                      <a:srgbClr val="FFFF00"/>
                    </a:solid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SFRP-4</a:t>
                      </a:r>
                    </a:p>
                  </p:txBody>
                </p:sp>
                <p:sp>
                  <p:nvSpPr>
                    <p:cNvPr id="127" name="Flowchart: Connector 126">
                      <a:extLst>
                        <a:ext uri="{FF2B5EF4-FFF2-40B4-BE49-F238E27FC236}">
                          <a16:creationId xmlns:a16="http://schemas.microsoft.com/office/drawing/2014/main" id="{D43953AD-0F2F-4B31-2F1A-24EE00C79D0F}"/>
                        </a:ext>
                      </a:extLst>
                    </p:cNvPr>
                    <p:cNvSpPr/>
                    <p:nvPr/>
                  </p:nvSpPr>
                  <p:spPr>
                    <a:xfrm>
                      <a:off x="59020" y="3990143"/>
                      <a:ext cx="2292825" cy="1165873"/>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PPARy And C/EBP is Suppressed</a:t>
                      </a:r>
                    </a:p>
                  </p:txBody>
                </p:sp>
                <p:grpSp>
                  <p:nvGrpSpPr>
                    <p:cNvPr id="128" name="Group 127">
                      <a:extLst>
                        <a:ext uri="{FF2B5EF4-FFF2-40B4-BE49-F238E27FC236}">
                          <a16:creationId xmlns:a16="http://schemas.microsoft.com/office/drawing/2014/main" id="{F1713E70-2E66-378C-A251-3C52487F874C}"/>
                        </a:ext>
                      </a:extLst>
                    </p:cNvPr>
                    <p:cNvGrpSpPr/>
                    <p:nvPr/>
                  </p:nvGrpSpPr>
                  <p:grpSpPr>
                    <a:xfrm>
                      <a:off x="1108168" y="669197"/>
                      <a:ext cx="11317378" cy="6450469"/>
                      <a:chOff x="1108168" y="669197"/>
                      <a:chExt cx="11317378" cy="6450469"/>
                    </a:xfrm>
                  </p:grpSpPr>
                  <p:cxnSp>
                    <p:nvCxnSpPr>
                      <p:cNvPr id="129" name="Straight Connector 128">
                        <a:extLst>
                          <a:ext uri="{FF2B5EF4-FFF2-40B4-BE49-F238E27FC236}">
                            <a16:creationId xmlns:a16="http://schemas.microsoft.com/office/drawing/2014/main" id="{CBB881C4-D221-EA98-3B63-A0EA0D7A4645}"/>
                          </a:ext>
                        </a:extLst>
                      </p:cNvPr>
                      <p:cNvCxnSpPr/>
                      <p:nvPr/>
                    </p:nvCxnSpPr>
                    <p:spPr>
                      <a:xfrm>
                        <a:off x="1743082" y="1765439"/>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1B420369-5B28-C659-066A-FF4DB39C634C}"/>
                          </a:ext>
                        </a:extLst>
                      </p:cNvPr>
                      <p:cNvCxnSpPr>
                        <a:cxnSpLocks/>
                      </p:cNvCxnSpPr>
                      <p:nvPr/>
                    </p:nvCxnSpPr>
                    <p:spPr>
                      <a:xfrm>
                        <a:off x="1470784" y="1772882"/>
                        <a:ext cx="14726" cy="356222"/>
                      </a:xfrm>
                      <a:prstGeom prst="line">
                        <a:avLst/>
                      </a:prstGeom>
                    </p:spPr>
                    <p:style>
                      <a:lnRef idx="1">
                        <a:schemeClr val="dk1"/>
                      </a:lnRef>
                      <a:fillRef idx="0">
                        <a:schemeClr val="dk1"/>
                      </a:fillRef>
                      <a:effectRef idx="0">
                        <a:schemeClr val="dk1"/>
                      </a:effectRef>
                      <a:fontRef idx="minor">
                        <a:schemeClr val="tx1"/>
                      </a:fontRef>
                    </p:style>
                  </p:cxnSp>
                  <p:sp>
                    <p:nvSpPr>
                      <p:cNvPr id="131" name="Oval 130">
                        <a:extLst>
                          <a:ext uri="{FF2B5EF4-FFF2-40B4-BE49-F238E27FC236}">
                            <a16:creationId xmlns:a16="http://schemas.microsoft.com/office/drawing/2014/main" id="{AACDC416-5059-FC2C-A5C3-31169E4BADA9}"/>
                          </a:ext>
                        </a:extLst>
                      </p:cNvPr>
                      <p:cNvSpPr/>
                      <p:nvPr/>
                    </p:nvSpPr>
                    <p:spPr>
                      <a:xfrm>
                        <a:off x="1343827" y="1326681"/>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32" name="Straight Connector 131">
                        <a:extLst>
                          <a:ext uri="{FF2B5EF4-FFF2-40B4-BE49-F238E27FC236}">
                            <a16:creationId xmlns:a16="http://schemas.microsoft.com/office/drawing/2014/main" id="{1F87A6F3-8CB1-9353-CB3F-600BAB203F8D}"/>
                          </a:ext>
                        </a:extLst>
                      </p:cNvPr>
                      <p:cNvCxnSpPr/>
                      <p:nvPr/>
                    </p:nvCxnSpPr>
                    <p:spPr>
                      <a:xfrm>
                        <a:off x="2344482" y="1765107"/>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B1F24FBF-250E-9C74-8192-48EBF486E950}"/>
                          </a:ext>
                        </a:extLst>
                      </p:cNvPr>
                      <p:cNvCxnSpPr>
                        <a:cxnSpLocks/>
                      </p:cNvCxnSpPr>
                      <p:nvPr/>
                    </p:nvCxnSpPr>
                    <p:spPr>
                      <a:xfrm>
                        <a:off x="2072184" y="1772550"/>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A47EF483-D8A7-B3E8-29EB-9DC16BFF0993}"/>
                          </a:ext>
                        </a:extLst>
                      </p:cNvPr>
                      <p:cNvCxnSpPr/>
                      <p:nvPr/>
                    </p:nvCxnSpPr>
                    <p:spPr>
                      <a:xfrm>
                        <a:off x="2916520" y="1766790"/>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2290A62F-E248-2F0C-6A21-7B49EFB85165}"/>
                          </a:ext>
                        </a:extLst>
                      </p:cNvPr>
                      <p:cNvCxnSpPr>
                        <a:cxnSpLocks/>
                      </p:cNvCxnSpPr>
                      <p:nvPr/>
                    </p:nvCxnSpPr>
                    <p:spPr>
                      <a:xfrm>
                        <a:off x="2644222" y="1774233"/>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187D8F7A-FE8B-40DF-66BB-7A0071F9DE8E}"/>
                          </a:ext>
                        </a:extLst>
                      </p:cNvPr>
                      <p:cNvCxnSpPr/>
                      <p:nvPr/>
                    </p:nvCxnSpPr>
                    <p:spPr>
                      <a:xfrm>
                        <a:off x="3491285" y="1757044"/>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9AB970DC-48FF-B4C2-B3FA-595D9156BF3F}"/>
                          </a:ext>
                        </a:extLst>
                      </p:cNvPr>
                      <p:cNvCxnSpPr>
                        <a:cxnSpLocks/>
                      </p:cNvCxnSpPr>
                      <p:nvPr/>
                    </p:nvCxnSpPr>
                    <p:spPr>
                      <a:xfrm>
                        <a:off x="3218987" y="1764487"/>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71B81D26-F2A9-C4BF-33DE-DB4492254CE5}"/>
                          </a:ext>
                        </a:extLst>
                      </p:cNvPr>
                      <p:cNvCxnSpPr/>
                      <p:nvPr/>
                    </p:nvCxnSpPr>
                    <p:spPr>
                      <a:xfrm>
                        <a:off x="1731006" y="2138849"/>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B47412DD-4CEA-D1F2-E78F-E8253B690F9B}"/>
                          </a:ext>
                        </a:extLst>
                      </p:cNvPr>
                      <p:cNvCxnSpPr>
                        <a:cxnSpLocks/>
                      </p:cNvCxnSpPr>
                      <p:nvPr/>
                    </p:nvCxnSpPr>
                    <p:spPr>
                      <a:xfrm>
                        <a:off x="1458708" y="2146292"/>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EB83058E-F11D-5EFF-2F02-3074F9CF6990}"/>
                          </a:ext>
                        </a:extLst>
                      </p:cNvPr>
                      <p:cNvCxnSpPr/>
                      <p:nvPr/>
                    </p:nvCxnSpPr>
                    <p:spPr>
                      <a:xfrm>
                        <a:off x="2332406" y="2138517"/>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8DE11572-BF5F-F0C9-AE52-69CCE76621C7}"/>
                          </a:ext>
                        </a:extLst>
                      </p:cNvPr>
                      <p:cNvCxnSpPr>
                        <a:cxnSpLocks/>
                      </p:cNvCxnSpPr>
                      <p:nvPr/>
                    </p:nvCxnSpPr>
                    <p:spPr>
                      <a:xfrm>
                        <a:off x="2060108" y="2145960"/>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83AEA706-D4A5-514F-53CA-62633D93D1A2}"/>
                          </a:ext>
                        </a:extLst>
                      </p:cNvPr>
                      <p:cNvCxnSpPr/>
                      <p:nvPr/>
                    </p:nvCxnSpPr>
                    <p:spPr>
                      <a:xfrm>
                        <a:off x="2904444" y="2140200"/>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2539A4E6-F2B2-8FF2-EC7E-BED3C213407C}"/>
                          </a:ext>
                        </a:extLst>
                      </p:cNvPr>
                      <p:cNvCxnSpPr>
                        <a:cxnSpLocks/>
                      </p:cNvCxnSpPr>
                      <p:nvPr/>
                    </p:nvCxnSpPr>
                    <p:spPr>
                      <a:xfrm>
                        <a:off x="2632146" y="2147643"/>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889A7CE9-B1CD-0CF1-D196-D2A0E6BF03FD}"/>
                          </a:ext>
                        </a:extLst>
                      </p:cNvPr>
                      <p:cNvCxnSpPr/>
                      <p:nvPr/>
                    </p:nvCxnSpPr>
                    <p:spPr>
                      <a:xfrm>
                        <a:off x="3479209" y="2130454"/>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4C162D50-ACF0-3AE2-E3FE-61785BAAAC86}"/>
                          </a:ext>
                        </a:extLst>
                      </p:cNvPr>
                      <p:cNvCxnSpPr>
                        <a:cxnSpLocks/>
                      </p:cNvCxnSpPr>
                      <p:nvPr/>
                    </p:nvCxnSpPr>
                    <p:spPr>
                      <a:xfrm>
                        <a:off x="3206911" y="2137897"/>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6A7B4F52-F3C5-D1D5-4A12-DAEE20597620}"/>
                          </a:ext>
                        </a:extLst>
                      </p:cNvPr>
                      <p:cNvCxnSpPr/>
                      <p:nvPr/>
                    </p:nvCxnSpPr>
                    <p:spPr>
                      <a:xfrm>
                        <a:off x="5789544" y="1767039"/>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AFA24213-B4A5-40E2-1B2C-42480AF9C5E5}"/>
                          </a:ext>
                        </a:extLst>
                      </p:cNvPr>
                      <p:cNvCxnSpPr>
                        <a:cxnSpLocks/>
                      </p:cNvCxnSpPr>
                      <p:nvPr/>
                    </p:nvCxnSpPr>
                    <p:spPr>
                      <a:xfrm>
                        <a:off x="5517246" y="1774482"/>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9140F8B5-5A64-DD5A-7ECC-DEBCF99A9A32}"/>
                          </a:ext>
                        </a:extLst>
                      </p:cNvPr>
                      <p:cNvCxnSpPr/>
                      <p:nvPr/>
                    </p:nvCxnSpPr>
                    <p:spPr>
                      <a:xfrm>
                        <a:off x="6361582" y="1768722"/>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C98C93BE-30AB-90F8-F58C-08D8E727DD74}"/>
                          </a:ext>
                        </a:extLst>
                      </p:cNvPr>
                      <p:cNvCxnSpPr>
                        <a:cxnSpLocks/>
                      </p:cNvCxnSpPr>
                      <p:nvPr/>
                    </p:nvCxnSpPr>
                    <p:spPr>
                      <a:xfrm>
                        <a:off x="6089284" y="1776165"/>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C1780F8A-B011-BED9-293A-153A01DDA8EF}"/>
                          </a:ext>
                        </a:extLst>
                      </p:cNvPr>
                      <p:cNvCxnSpPr/>
                      <p:nvPr/>
                    </p:nvCxnSpPr>
                    <p:spPr>
                      <a:xfrm>
                        <a:off x="6936347" y="1758976"/>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8E89E009-E9DE-2E19-EB58-A1D6ECE2F775}"/>
                          </a:ext>
                        </a:extLst>
                      </p:cNvPr>
                      <p:cNvCxnSpPr>
                        <a:cxnSpLocks/>
                      </p:cNvCxnSpPr>
                      <p:nvPr/>
                    </p:nvCxnSpPr>
                    <p:spPr>
                      <a:xfrm>
                        <a:off x="6664049" y="1766419"/>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7B70503A-41C0-E892-3B5E-836C2C4166F3}"/>
                          </a:ext>
                        </a:extLst>
                      </p:cNvPr>
                      <p:cNvCxnSpPr/>
                      <p:nvPr/>
                    </p:nvCxnSpPr>
                    <p:spPr>
                      <a:xfrm>
                        <a:off x="7525592" y="1758068"/>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ED85E837-7957-78A8-2359-CCF35F7DD5A9}"/>
                          </a:ext>
                        </a:extLst>
                      </p:cNvPr>
                      <p:cNvCxnSpPr>
                        <a:cxnSpLocks/>
                      </p:cNvCxnSpPr>
                      <p:nvPr/>
                    </p:nvCxnSpPr>
                    <p:spPr>
                      <a:xfrm>
                        <a:off x="7253294" y="1765511"/>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980538BE-CF93-674B-1219-5C478556E1FE}"/>
                          </a:ext>
                        </a:extLst>
                      </p:cNvPr>
                      <p:cNvCxnSpPr/>
                      <p:nvPr/>
                    </p:nvCxnSpPr>
                    <p:spPr>
                      <a:xfrm>
                        <a:off x="5807154" y="2149723"/>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CE9CE246-B743-D328-73D1-2D98197B00B8}"/>
                          </a:ext>
                        </a:extLst>
                      </p:cNvPr>
                      <p:cNvCxnSpPr>
                        <a:cxnSpLocks/>
                      </p:cNvCxnSpPr>
                      <p:nvPr/>
                    </p:nvCxnSpPr>
                    <p:spPr>
                      <a:xfrm>
                        <a:off x="5534856" y="2157166"/>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91ED2625-41BC-22D7-919E-AC72B1A9444F}"/>
                          </a:ext>
                        </a:extLst>
                      </p:cNvPr>
                      <p:cNvCxnSpPr/>
                      <p:nvPr/>
                    </p:nvCxnSpPr>
                    <p:spPr>
                      <a:xfrm>
                        <a:off x="6379192" y="2151406"/>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FFC25F7A-4B42-EF56-03E3-57BC619409DA}"/>
                          </a:ext>
                        </a:extLst>
                      </p:cNvPr>
                      <p:cNvCxnSpPr>
                        <a:cxnSpLocks/>
                      </p:cNvCxnSpPr>
                      <p:nvPr/>
                    </p:nvCxnSpPr>
                    <p:spPr>
                      <a:xfrm>
                        <a:off x="6106894" y="2158849"/>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812A4703-CBE8-ED6F-15A1-F2CA39860DF8}"/>
                          </a:ext>
                        </a:extLst>
                      </p:cNvPr>
                      <p:cNvCxnSpPr/>
                      <p:nvPr/>
                    </p:nvCxnSpPr>
                    <p:spPr>
                      <a:xfrm>
                        <a:off x="6953957" y="2141660"/>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8FF4F9D0-6FD6-B4E6-9901-5A792FCF1E1B}"/>
                          </a:ext>
                        </a:extLst>
                      </p:cNvPr>
                      <p:cNvCxnSpPr>
                        <a:cxnSpLocks/>
                      </p:cNvCxnSpPr>
                      <p:nvPr/>
                    </p:nvCxnSpPr>
                    <p:spPr>
                      <a:xfrm>
                        <a:off x="6681659" y="2149103"/>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880B86BD-7E8E-9699-7593-102CB8FD6D64}"/>
                          </a:ext>
                        </a:extLst>
                      </p:cNvPr>
                      <p:cNvCxnSpPr/>
                      <p:nvPr/>
                    </p:nvCxnSpPr>
                    <p:spPr>
                      <a:xfrm>
                        <a:off x="7543202" y="2140752"/>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7E8C394A-4BBF-6BA1-820C-381799B97412}"/>
                          </a:ext>
                        </a:extLst>
                      </p:cNvPr>
                      <p:cNvCxnSpPr>
                        <a:cxnSpLocks/>
                      </p:cNvCxnSpPr>
                      <p:nvPr/>
                    </p:nvCxnSpPr>
                    <p:spPr>
                      <a:xfrm>
                        <a:off x="7270904" y="2148195"/>
                        <a:ext cx="14726" cy="356222"/>
                      </a:xfrm>
                      <a:prstGeom prst="line">
                        <a:avLst/>
                      </a:prstGeom>
                    </p:spPr>
                    <p:style>
                      <a:lnRef idx="1">
                        <a:schemeClr val="dk1"/>
                      </a:lnRef>
                      <a:fillRef idx="0">
                        <a:schemeClr val="dk1"/>
                      </a:fillRef>
                      <a:effectRef idx="0">
                        <a:schemeClr val="dk1"/>
                      </a:effectRef>
                      <a:fontRef idx="minor">
                        <a:schemeClr val="tx1"/>
                      </a:fontRef>
                    </p:style>
                  </p:cxnSp>
                  <p:sp>
                    <p:nvSpPr>
                      <p:cNvPr id="162" name="Oval 161">
                        <a:extLst>
                          <a:ext uri="{FF2B5EF4-FFF2-40B4-BE49-F238E27FC236}">
                            <a16:creationId xmlns:a16="http://schemas.microsoft.com/office/drawing/2014/main" id="{822B8427-7E84-C982-999F-39772E3FD66E}"/>
                          </a:ext>
                        </a:extLst>
                      </p:cNvPr>
                      <p:cNvSpPr/>
                      <p:nvPr/>
                    </p:nvSpPr>
                    <p:spPr>
                      <a:xfrm>
                        <a:off x="5380151" y="2404855"/>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3" name="Oval 162">
                        <a:extLst>
                          <a:ext uri="{FF2B5EF4-FFF2-40B4-BE49-F238E27FC236}">
                            <a16:creationId xmlns:a16="http://schemas.microsoft.com/office/drawing/2014/main" id="{84BC8D1E-0109-4B56-0FF8-2F71DB065247}"/>
                          </a:ext>
                        </a:extLst>
                      </p:cNvPr>
                      <p:cNvSpPr/>
                      <p:nvPr/>
                    </p:nvSpPr>
                    <p:spPr>
                      <a:xfrm>
                        <a:off x="5964730" y="2404854"/>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4" name="Oval 163">
                        <a:extLst>
                          <a:ext uri="{FF2B5EF4-FFF2-40B4-BE49-F238E27FC236}">
                            <a16:creationId xmlns:a16="http://schemas.microsoft.com/office/drawing/2014/main" id="{5569A57F-423C-2FC5-CA80-6F5D038DA928}"/>
                          </a:ext>
                        </a:extLst>
                      </p:cNvPr>
                      <p:cNvSpPr/>
                      <p:nvPr/>
                    </p:nvSpPr>
                    <p:spPr>
                      <a:xfrm>
                        <a:off x="6524288" y="2404854"/>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5" name="Oval 164">
                        <a:extLst>
                          <a:ext uri="{FF2B5EF4-FFF2-40B4-BE49-F238E27FC236}">
                            <a16:creationId xmlns:a16="http://schemas.microsoft.com/office/drawing/2014/main" id="{29D4A6F7-469C-6903-F448-912E9FAA9EC6}"/>
                          </a:ext>
                        </a:extLst>
                      </p:cNvPr>
                      <p:cNvSpPr/>
                      <p:nvPr/>
                    </p:nvSpPr>
                    <p:spPr>
                      <a:xfrm>
                        <a:off x="7108867" y="2404854"/>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6" name="Oval 165">
                        <a:extLst>
                          <a:ext uri="{FF2B5EF4-FFF2-40B4-BE49-F238E27FC236}">
                            <a16:creationId xmlns:a16="http://schemas.microsoft.com/office/drawing/2014/main" id="{A34093AC-BFAB-60BE-6639-C63035B6DB05}"/>
                          </a:ext>
                        </a:extLst>
                      </p:cNvPr>
                      <p:cNvSpPr/>
                      <p:nvPr/>
                    </p:nvSpPr>
                    <p:spPr>
                      <a:xfrm>
                        <a:off x="7108867" y="1330046"/>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7" name="Oval 166">
                        <a:extLst>
                          <a:ext uri="{FF2B5EF4-FFF2-40B4-BE49-F238E27FC236}">
                            <a16:creationId xmlns:a16="http://schemas.microsoft.com/office/drawing/2014/main" id="{08610EFE-8657-E344-44D4-657F84BD37DC}"/>
                          </a:ext>
                        </a:extLst>
                      </p:cNvPr>
                      <p:cNvSpPr/>
                      <p:nvPr/>
                    </p:nvSpPr>
                    <p:spPr>
                      <a:xfrm>
                        <a:off x="6524288" y="1333458"/>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8" name="Oval 167">
                        <a:extLst>
                          <a:ext uri="{FF2B5EF4-FFF2-40B4-BE49-F238E27FC236}">
                            <a16:creationId xmlns:a16="http://schemas.microsoft.com/office/drawing/2014/main" id="{7E735850-CAD9-93FA-2788-EB5717BA03B8}"/>
                          </a:ext>
                        </a:extLst>
                      </p:cNvPr>
                      <p:cNvSpPr/>
                      <p:nvPr/>
                    </p:nvSpPr>
                    <p:spPr>
                      <a:xfrm>
                        <a:off x="5939709" y="1333459"/>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9" name="Oval 168">
                        <a:extLst>
                          <a:ext uri="{FF2B5EF4-FFF2-40B4-BE49-F238E27FC236}">
                            <a16:creationId xmlns:a16="http://schemas.microsoft.com/office/drawing/2014/main" id="{1B57CC2C-B0BD-7920-A818-86D0706C9C04}"/>
                          </a:ext>
                        </a:extLst>
                      </p:cNvPr>
                      <p:cNvSpPr/>
                      <p:nvPr/>
                    </p:nvSpPr>
                    <p:spPr>
                      <a:xfrm>
                        <a:off x="5355130" y="1333459"/>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0" name="Oval 169">
                        <a:extLst>
                          <a:ext uri="{FF2B5EF4-FFF2-40B4-BE49-F238E27FC236}">
                            <a16:creationId xmlns:a16="http://schemas.microsoft.com/office/drawing/2014/main" id="{C77E66B4-4E6C-FE78-0EA5-0EC8E7AE39C4}"/>
                          </a:ext>
                        </a:extLst>
                      </p:cNvPr>
                      <p:cNvSpPr/>
                      <p:nvPr/>
                    </p:nvSpPr>
                    <p:spPr>
                      <a:xfrm>
                        <a:off x="3085053" y="1330046"/>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1" name="Oval 170">
                        <a:extLst>
                          <a:ext uri="{FF2B5EF4-FFF2-40B4-BE49-F238E27FC236}">
                            <a16:creationId xmlns:a16="http://schemas.microsoft.com/office/drawing/2014/main" id="{C9F5E064-9C73-61C4-BC35-25E93F3C0910}"/>
                          </a:ext>
                        </a:extLst>
                      </p:cNvPr>
                      <p:cNvSpPr/>
                      <p:nvPr/>
                    </p:nvSpPr>
                    <p:spPr>
                      <a:xfrm>
                        <a:off x="2500474" y="1330047"/>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2" name="Oval 171">
                        <a:extLst>
                          <a:ext uri="{FF2B5EF4-FFF2-40B4-BE49-F238E27FC236}">
                            <a16:creationId xmlns:a16="http://schemas.microsoft.com/office/drawing/2014/main" id="{77C1B5E9-FBC3-6483-010D-3D0439BDDFC7}"/>
                          </a:ext>
                        </a:extLst>
                      </p:cNvPr>
                      <p:cNvSpPr/>
                      <p:nvPr/>
                    </p:nvSpPr>
                    <p:spPr>
                      <a:xfrm>
                        <a:off x="1915895" y="1330047"/>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3" name="Oval 172">
                        <a:extLst>
                          <a:ext uri="{FF2B5EF4-FFF2-40B4-BE49-F238E27FC236}">
                            <a16:creationId xmlns:a16="http://schemas.microsoft.com/office/drawing/2014/main" id="{926EFC52-BD98-0FCA-9F45-847B1F858D33}"/>
                          </a:ext>
                        </a:extLst>
                      </p:cNvPr>
                      <p:cNvSpPr/>
                      <p:nvPr/>
                    </p:nvSpPr>
                    <p:spPr>
                      <a:xfrm>
                        <a:off x="1346102" y="2401441"/>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4" name="Oval 173">
                        <a:extLst>
                          <a:ext uri="{FF2B5EF4-FFF2-40B4-BE49-F238E27FC236}">
                            <a16:creationId xmlns:a16="http://schemas.microsoft.com/office/drawing/2014/main" id="{8C1C7606-25FF-B9F4-8576-33882790E82B}"/>
                          </a:ext>
                        </a:extLst>
                      </p:cNvPr>
                      <p:cNvSpPr/>
                      <p:nvPr/>
                    </p:nvSpPr>
                    <p:spPr>
                      <a:xfrm>
                        <a:off x="1905660" y="2401441"/>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5" name="Oval 174">
                        <a:extLst>
                          <a:ext uri="{FF2B5EF4-FFF2-40B4-BE49-F238E27FC236}">
                            <a16:creationId xmlns:a16="http://schemas.microsoft.com/office/drawing/2014/main" id="{086B56C2-A082-829E-E796-AFFF4287B2CA}"/>
                          </a:ext>
                        </a:extLst>
                      </p:cNvPr>
                      <p:cNvSpPr/>
                      <p:nvPr/>
                    </p:nvSpPr>
                    <p:spPr>
                      <a:xfrm>
                        <a:off x="2502749" y="2401441"/>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6" name="Oval 175">
                        <a:extLst>
                          <a:ext uri="{FF2B5EF4-FFF2-40B4-BE49-F238E27FC236}">
                            <a16:creationId xmlns:a16="http://schemas.microsoft.com/office/drawing/2014/main" id="{752C7D97-793E-6A93-857A-0E772EAEFDE4}"/>
                          </a:ext>
                        </a:extLst>
                      </p:cNvPr>
                      <p:cNvSpPr/>
                      <p:nvPr/>
                    </p:nvSpPr>
                    <p:spPr>
                      <a:xfrm>
                        <a:off x="3060032" y="2401441"/>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7" name="Isosceles Triangle 176">
                        <a:extLst>
                          <a:ext uri="{FF2B5EF4-FFF2-40B4-BE49-F238E27FC236}">
                            <a16:creationId xmlns:a16="http://schemas.microsoft.com/office/drawing/2014/main" id="{92F7F174-82A6-E452-2481-49C9FB635DDE}"/>
                          </a:ext>
                        </a:extLst>
                      </p:cNvPr>
                      <p:cNvSpPr/>
                      <p:nvPr/>
                    </p:nvSpPr>
                    <p:spPr>
                      <a:xfrm rot="10800000">
                        <a:off x="3584079" y="669197"/>
                        <a:ext cx="559558" cy="194436"/>
                      </a:xfrm>
                      <a:prstGeom prst="triangle">
                        <a:avLst/>
                      </a:prstGeom>
                      <a:solidFill>
                        <a:schemeClr val="accent2"/>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b="1" dirty="0"/>
                      </a:p>
                    </p:txBody>
                  </p:sp>
                  <p:sp>
                    <p:nvSpPr>
                      <p:cNvPr id="178" name="Isosceles Triangle 177">
                        <a:extLst>
                          <a:ext uri="{FF2B5EF4-FFF2-40B4-BE49-F238E27FC236}">
                            <a16:creationId xmlns:a16="http://schemas.microsoft.com/office/drawing/2014/main" id="{0C5D21EE-E6A1-444A-4FAE-995E08AB1AFE}"/>
                          </a:ext>
                        </a:extLst>
                      </p:cNvPr>
                      <p:cNvSpPr/>
                      <p:nvPr/>
                    </p:nvSpPr>
                    <p:spPr>
                      <a:xfrm rot="10800000">
                        <a:off x="4768679" y="710090"/>
                        <a:ext cx="634622" cy="173700"/>
                      </a:xfrm>
                      <a:prstGeom prst="triangle">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highlight>
                            <a:srgbClr val="FFFF00"/>
                          </a:highlight>
                        </a:endParaRPr>
                      </a:p>
                    </p:txBody>
                  </p:sp>
                  <p:cxnSp>
                    <p:nvCxnSpPr>
                      <p:cNvPr id="179" name="Connector: Elbow 178">
                        <a:extLst>
                          <a:ext uri="{FF2B5EF4-FFF2-40B4-BE49-F238E27FC236}">
                            <a16:creationId xmlns:a16="http://schemas.microsoft.com/office/drawing/2014/main" id="{2EE64E59-D185-75C9-26B6-AD1FC75C3797}"/>
                          </a:ext>
                        </a:extLst>
                      </p:cNvPr>
                      <p:cNvCxnSpPr>
                        <a:cxnSpLocks/>
                        <a:stCxn id="178" idx="0"/>
                      </p:cNvCxnSpPr>
                      <p:nvPr/>
                    </p:nvCxnSpPr>
                    <p:spPr>
                      <a:xfrm rot="5400000">
                        <a:off x="4568096" y="815564"/>
                        <a:ext cx="449668" cy="5861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0" name="Connector: Elbow 179">
                        <a:extLst>
                          <a:ext uri="{FF2B5EF4-FFF2-40B4-BE49-F238E27FC236}">
                            <a16:creationId xmlns:a16="http://schemas.microsoft.com/office/drawing/2014/main" id="{8F072400-837E-B457-0F03-D4AD59A43109}"/>
                          </a:ext>
                        </a:extLst>
                      </p:cNvPr>
                      <p:cNvCxnSpPr>
                        <a:cxnSpLocks/>
                        <a:stCxn id="177" idx="0"/>
                      </p:cNvCxnSpPr>
                      <p:nvPr/>
                    </p:nvCxnSpPr>
                    <p:spPr>
                      <a:xfrm rot="16200000" flipH="1">
                        <a:off x="3963543" y="763946"/>
                        <a:ext cx="450211" cy="6495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81" name="Multiplication Sign 180">
                        <a:extLst>
                          <a:ext uri="{FF2B5EF4-FFF2-40B4-BE49-F238E27FC236}">
                            <a16:creationId xmlns:a16="http://schemas.microsoft.com/office/drawing/2014/main" id="{C17CD39D-BCEC-4BE5-0681-26D2E06DBB66}"/>
                          </a:ext>
                        </a:extLst>
                      </p:cNvPr>
                      <p:cNvSpPr/>
                      <p:nvPr/>
                    </p:nvSpPr>
                    <p:spPr>
                      <a:xfrm>
                        <a:off x="4068454" y="1028417"/>
                        <a:ext cx="160736" cy="17962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2" name="Arrow: Down 181">
                        <a:extLst>
                          <a:ext uri="{FF2B5EF4-FFF2-40B4-BE49-F238E27FC236}">
                            <a16:creationId xmlns:a16="http://schemas.microsoft.com/office/drawing/2014/main" id="{A0D58596-C775-7981-4708-A8CA850FE982}"/>
                          </a:ext>
                        </a:extLst>
                      </p:cNvPr>
                      <p:cNvSpPr/>
                      <p:nvPr/>
                    </p:nvSpPr>
                    <p:spPr>
                      <a:xfrm>
                        <a:off x="4256400" y="2981660"/>
                        <a:ext cx="491320" cy="949508"/>
                      </a:xfrm>
                      <a:prstGeom prst="downArrow">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sp>
                    <p:nvSpPr>
                      <p:cNvPr id="183" name="Flowchart: Connector 182">
                        <a:extLst>
                          <a:ext uri="{FF2B5EF4-FFF2-40B4-BE49-F238E27FC236}">
                            <a16:creationId xmlns:a16="http://schemas.microsoft.com/office/drawing/2014/main" id="{4C025D0D-8138-54D0-75AB-2B2A3804E801}"/>
                          </a:ext>
                        </a:extLst>
                      </p:cNvPr>
                      <p:cNvSpPr/>
                      <p:nvPr/>
                    </p:nvSpPr>
                    <p:spPr>
                      <a:xfrm>
                        <a:off x="6361581" y="3931167"/>
                        <a:ext cx="2645496" cy="1245590"/>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000000"/>
                            </a:solidFill>
                            <a:effectLst/>
                            <a:ea typeface="Times New Roman" panose="02020603050405020304" pitchFamily="18" charset="0"/>
                          </a:rPr>
                          <a:t>TCF7L2 </a:t>
                        </a:r>
                        <a:r>
                          <a:rPr lang="en-US" b="1" dirty="0"/>
                          <a:t>allows for TCF/LEC Protein Signaling Occurs</a:t>
                        </a:r>
                      </a:p>
                    </p:txBody>
                  </p:sp>
                  <p:sp>
                    <p:nvSpPr>
                      <p:cNvPr id="184" name="Arrow: Bent 183">
                        <a:extLst>
                          <a:ext uri="{FF2B5EF4-FFF2-40B4-BE49-F238E27FC236}">
                            <a16:creationId xmlns:a16="http://schemas.microsoft.com/office/drawing/2014/main" id="{D1BABAA6-0C35-08FD-BEED-039F86749D01}"/>
                          </a:ext>
                        </a:extLst>
                      </p:cNvPr>
                      <p:cNvSpPr/>
                      <p:nvPr/>
                    </p:nvSpPr>
                    <p:spPr>
                      <a:xfrm rot="5400000">
                        <a:off x="5902868" y="1942464"/>
                        <a:ext cx="896982" cy="3080424"/>
                      </a:xfrm>
                      <a:prstGeom prst="ben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85" name="Flowchart: Connector 184">
                        <a:extLst>
                          <a:ext uri="{FF2B5EF4-FFF2-40B4-BE49-F238E27FC236}">
                            <a16:creationId xmlns:a16="http://schemas.microsoft.com/office/drawing/2014/main" id="{DDAF3C3D-CFF0-DCB8-DA57-BD64CD424219}"/>
                          </a:ext>
                        </a:extLst>
                      </p:cNvPr>
                      <p:cNvSpPr/>
                      <p:nvPr/>
                    </p:nvSpPr>
                    <p:spPr>
                      <a:xfrm>
                        <a:off x="3363324" y="3998614"/>
                        <a:ext cx="2292825" cy="1165873"/>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 Decreases Adiponectin Production</a:t>
                        </a:r>
                      </a:p>
                    </p:txBody>
                  </p:sp>
                  <p:sp>
                    <p:nvSpPr>
                      <p:cNvPr id="186" name="Arrow: Bent 185">
                        <a:extLst>
                          <a:ext uri="{FF2B5EF4-FFF2-40B4-BE49-F238E27FC236}">
                            <a16:creationId xmlns:a16="http://schemas.microsoft.com/office/drawing/2014/main" id="{E3B02B0A-093F-4A58-8228-0CBC4FA373CA}"/>
                          </a:ext>
                        </a:extLst>
                      </p:cNvPr>
                      <p:cNvSpPr/>
                      <p:nvPr/>
                    </p:nvSpPr>
                    <p:spPr>
                      <a:xfrm rot="5400000" flipV="1">
                        <a:off x="2204825" y="1950814"/>
                        <a:ext cx="887110" cy="3080424"/>
                      </a:xfrm>
                      <a:prstGeom prst="ben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87" name="Rectangle 186">
                        <a:extLst>
                          <a:ext uri="{FF2B5EF4-FFF2-40B4-BE49-F238E27FC236}">
                            <a16:creationId xmlns:a16="http://schemas.microsoft.com/office/drawing/2014/main" id="{441B9477-1412-B7A9-7DE6-253D33A2B21B}"/>
                          </a:ext>
                        </a:extLst>
                      </p:cNvPr>
                      <p:cNvSpPr/>
                      <p:nvPr/>
                    </p:nvSpPr>
                    <p:spPr>
                      <a:xfrm>
                        <a:off x="1611598" y="5235941"/>
                        <a:ext cx="2576666" cy="15973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Oxidative Stress Causes Structural and functional changes in Visceral White Adipocytes  </a:t>
                        </a:r>
                      </a:p>
                    </p:txBody>
                  </p:sp>
                  <p:sp>
                    <p:nvSpPr>
                      <p:cNvPr id="188" name="Arrow: Left 187">
                        <a:extLst>
                          <a:ext uri="{FF2B5EF4-FFF2-40B4-BE49-F238E27FC236}">
                            <a16:creationId xmlns:a16="http://schemas.microsoft.com/office/drawing/2014/main" id="{A183417E-C49A-B775-3B54-74E2CFFF039B}"/>
                          </a:ext>
                        </a:extLst>
                      </p:cNvPr>
                      <p:cNvSpPr/>
                      <p:nvPr/>
                    </p:nvSpPr>
                    <p:spPr>
                      <a:xfrm flipH="1">
                        <a:off x="6856793" y="5659751"/>
                        <a:ext cx="811631" cy="418466"/>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9" name="Explosion: 8 Points 188">
                        <a:extLst>
                          <a:ext uri="{FF2B5EF4-FFF2-40B4-BE49-F238E27FC236}">
                            <a16:creationId xmlns:a16="http://schemas.microsoft.com/office/drawing/2014/main" id="{DC0A4F49-9CA0-21E3-289B-5937B0F8D1DB}"/>
                          </a:ext>
                        </a:extLst>
                      </p:cNvPr>
                      <p:cNvSpPr/>
                      <p:nvPr/>
                    </p:nvSpPr>
                    <p:spPr>
                      <a:xfrm>
                        <a:off x="7721150" y="5393133"/>
                        <a:ext cx="2452090" cy="1063209"/>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Lipotoxicity</a:t>
                        </a:r>
                      </a:p>
                    </p:txBody>
                  </p:sp>
                  <p:sp>
                    <p:nvSpPr>
                      <p:cNvPr id="190" name="Flowchart: Connector 189">
                        <a:extLst>
                          <a:ext uri="{FF2B5EF4-FFF2-40B4-BE49-F238E27FC236}">
                            <a16:creationId xmlns:a16="http://schemas.microsoft.com/office/drawing/2014/main" id="{C018BAEC-F610-1DAA-574C-CD7F9BEA5973}"/>
                          </a:ext>
                        </a:extLst>
                      </p:cNvPr>
                      <p:cNvSpPr/>
                      <p:nvPr/>
                    </p:nvSpPr>
                    <p:spPr>
                      <a:xfrm>
                        <a:off x="10157226" y="3810316"/>
                        <a:ext cx="1915579" cy="1822993"/>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Suppresses Types L and P/Q Ca+ Channels   </a:t>
                        </a:r>
                      </a:p>
                    </p:txBody>
                  </p:sp>
                  <p:sp>
                    <p:nvSpPr>
                      <p:cNvPr id="191" name="Arrow: Left 190">
                        <a:extLst>
                          <a:ext uri="{FF2B5EF4-FFF2-40B4-BE49-F238E27FC236}">
                            <a16:creationId xmlns:a16="http://schemas.microsoft.com/office/drawing/2014/main" id="{07B7B43F-699E-A7E9-4A85-6F35BDABA7AC}"/>
                          </a:ext>
                        </a:extLst>
                      </p:cNvPr>
                      <p:cNvSpPr/>
                      <p:nvPr/>
                    </p:nvSpPr>
                    <p:spPr>
                      <a:xfrm flipH="1">
                        <a:off x="9084824" y="4338217"/>
                        <a:ext cx="994653" cy="457668"/>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2" name="Rectangle 191">
                        <a:extLst>
                          <a:ext uri="{FF2B5EF4-FFF2-40B4-BE49-F238E27FC236}">
                            <a16:creationId xmlns:a16="http://schemas.microsoft.com/office/drawing/2014/main" id="{A168E2E9-F27F-DB0F-584E-1030FD0CD163}"/>
                          </a:ext>
                        </a:extLst>
                      </p:cNvPr>
                      <p:cNvSpPr/>
                      <p:nvPr/>
                    </p:nvSpPr>
                    <p:spPr>
                      <a:xfrm>
                        <a:off x="9973455" y="6456342"/>
                        <a:ext cx="2452091" cy="6633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Inflammation-Related Insulin Resistance</a:t>
                        </a:r>
                      </a:p>
                    </p:txBody>
                  </p:sp>
                  <p:sp>
                    <p:nvSpPr>
                      <p:cNvPr id="193" name="Rectangle 192">
                        <a:extLst>
                          <a:ext uri="{FF2B5EF4-FFF2-40B4-BE49-F238E27FC236}">
                            <a16:creationId xmlns:a16="http://schemas.microsoft.com/office/drawing/2014/main" id="{B2812567-595D-8DE1-6054-6C146E0E83DC}"/>
                          </a:ext>
                        </a:extLst>
                      </p:cNvPr>
                      <p:cNvSpPr/>
                      <p:nvPr/>
                    </p:nvSpPr>
                    <p:spPr>
                      <a:xfrm>
                        <a:off x="9955321" y="2494119"/>
                        <a:ext cx="2197985" cy="7268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Decreases Insulin Sensitivity</a:t>
                        </a:r>
                      </a:p>
                    </p:txBody>
                  </p:sp>
                  <p:sp>
                    <p:nvSpPr>
                      <p:cNvPr id="194" name="Arrow: Left 193">
                        <a:extLst>
                          <a:ext uri="{FF2B5EF4-FFF2-40B4-BE49-F238E27FC236}">
                            <a16:creationId xmlns:a16="http://schemas.microsoft.com/office/drawing/2014/main" id="{A87F8FB9-F3C3-89FD-AB4E-D2CB79FED1B7}"/>
                          </a:ext>
                        </a:extLst>
                      </p:cNvPr>
                      <p:cNvSpPr/>
                      <p:nvPr/>
                    </p:nvSpPr>
                    <p:spPr>
                      <a:xfrm rot="16200000" flipH="1">
                        <a:off x="10820554" y="3341790"/>
                        <a:ext cx="467520" cy="358205"/>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5" name="Rectangle 194">
                        <a:extLst>
                          <a:ext uri="{FF2B5EF4-FFF2-40B4-BE49-F238E27FC236}">
                            <a16:creationId xmlns:a16="http://schemas.microsoft.com/office/drawing/2014/main" id="{A0AF3039-2401-B226-E53B-2B56DE0DCA92}"/>
                          </a:ext>
                        </a:extLst>
                      </p:cNvPr>
                      <p:cNvSpPr/>
                      <p:nvPr/>
                    </p:nvSpPr>
                    <p:spPr>
                      <a:xfrm>
                        <a:off x="5252321" y="5389245"/>
                        <a:ext cx="1551746" cy="12212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Visceral White Adipocyte Hypertrophy</a:t>
                        </a:r>
                      </a:p>
                    </p:txBody>
                  </p:sp>
                  <p:sp>
                    <p:nvSpPr>
                      <p:cNvPr id="196" name="Arrow: Left 195">
                        <a:extLst>
                          <a:ext uri="{FF2B5EF4-FFF2-40B4-BE49-F238E27FC236}">
                            <a16:creationId xmlns:a16="http://schemas.microsoft.com/office/drawing/2014/main" id="{B828DA7E-E37F-7F09-BFC8-046A8C1FE629}"/>
                          </a:ext>
                        </a:extLst>
                      </p:cNvPr>
                      <p:cNvSpPr/>
                      <p:nvPr/>
                    </p:nvSpPr>
                    <p:spPr>
                      <a:xfrm flipH="1">
                        <a:off x="4242332" y="5789705"/>
                        <a:ext cx="946244" cy="358205"/>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7" name="Arrow: Bent 196">
                        <a:extLst>
                          <a:ext uri="{FF2B5EF4-FFF2-40B4-BE49-F238E27FC236}">
                            <a16:creationId xmlns:a16="http://schemas.microsoft.com/office/drawing/2014/main" id="{63A0ABDC-460A-5D02-A79C-157316B824C8}"/>
                          </a:ext>
                        </a:extLst>
                      </p:cNvPr>
                      <p:cNvSpPr/>
                      <p:nvPr/>
                    </p:nvSpPr>
                    <p:spPr>
                      <a:xfrm rot="5400000">
                        <a:off x="10517178" y="5494343"/>
                        <a:ext cx="570121" cy="1187177"/>
                      </a:xfrm>
                      <a:prstGeom prst="ben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198" name="Rectangle 197">
                        <a:extLst>
                          <a:ext uri="{FF2B5EF4-FFF2-40B4-BE49-F238E27FC236}">
                            <a16:creationId xmlns:a16="http://schemas.microsoft.com/office/drawing/2014/main" id="{81289C1C-5574-8346-FFEB-B76B3F201E57}"/>
                          </a:ext>
                        </a:extLst>
                      </p:cNvPr>
                      <p:cNvSpPr/>
                      <p:nvPr/>
                    </p:nvSpPr>
                    <p:spPr>
                      <a:xfrm>
                        <a:off x="3699305" y="1338548"/>
                        <a:ext cx="1640403" cy="15967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Frizzled Receptor</a:t>
                        </a:r>
                      </a:p>
                    </p:txBody>
                  </p:sp>
                  <p:sp>
                    <p:nvSpPr>
                      <p:cNvPr id="199" name="Isosceles Triangle 198">
                        <a:extLst>
                          <a:ext uri="{FF2B5EF4-FFF2-40B4-BE49-F238E27FC236}">
                            <a16:creationId xmlns:a16="http://schemas.microsoft.com/office/drawing/2014/main" id="{C334EAF7-9CC0-8587-ED44-7C3114E0E916}"/>
                          </a:ext>
                        </a:extLst>
                      </p:cNvPr>
                      <p:cNvSpPr/>
                      <p:nvPr/>
                    </p:nvSpPr>
                    <p:spPr>
                      <a:xfrm rot="10800000">
                        <a:off x="4238789" y="1341960"/>
                        <a:ext cx="559558" cy="194435"/>
                      </a:xfrm>
                      <a:prstGeom prst="triangl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p>
                    </p:txBody>
                  </p:sp>
                </p:grpSp>
              </p:grpSp>
              <p:sp>
                <p:nvSpPr>
                  <p:cNvPr id="124" name="Freeform: Shape 123">
                    <a:extLst>
                      <a:ext uri="{FF2B5EF4-FFF2-40B4-BE49-F238E27FC236}">
                        <a16:creationId xmlns:a16="http://schemas.microsoft.com/office/drawing/2014/main" id="{53195816-1C73-8C58-6AD9-2707C06B27A3}"/>
                      </a:ext>
                    </a:extLst>
                  </p:cNvPr>
                  <p:cNvSpPr/>
                  <p:nvPr/>
                </p:nvSpPr>
                <p:spPr>
                  <a:xfrm rot="10800000" flipH="1">
                    <a:off x="3305667" y="4191423"/>
                    <a:ext cx="696651" cy="489319"/>
                  </a:xfrm>
                  <a:custGeom>
                    <a:avLst/>
                    <a:gdLst>
                      <a:gd name="connsiteX0" fmla="*/ 0 w 1329449"/>
                      <a:gd name="connsiteY0" fmla="*/ 731520 h 731520"/>
                      <a:gd name="connsiteX1" fmla="*/ 570497 w 1329449"/>
                      <a:gd name="connsiteY1" fmla="*/ 731520 h 731520"/>
                      <a:gd name="connsiteX2" fmla="*/ 758953 w 1329449"/>
                      <a:gd name="connsiteY2" fmla="*/ 731520 h 731520"/>
                      <a:gd name="connsiteX3" fmla="*/ 1329449 w 1329449"/>
                      <a:gd name="connsiteY3" fmla="*/ 731520 h 731520"/>
                      <a:gd name="connsiteX4" fmla="*/ 1329449 w 1329449"/>
                      <a:gd name="connsiteY4" fmla="*/ 548640 h 731520"/>
                      <a:gd name="connsiteX5" fmla="*/ 758953 w 1329449"/>
                      <a:gd name="connsiteY5" fmla="*/ 548640 h 731520"/>
                      <a:gd name="connsiteX6" fmla="*/ 758953 w 1329449"/>
                      <a:gd name="connsiteY6" fmla="*/ 182880 h 731520"/>
                      <a:gd name="connsiteX7" fmla="*/ 844817 w 1329449"/>
                      <a:gd name="connsiteY7" fmla="*/ 182880 h 731520"/>
                      <a:gd name="connsiteX8" fmla="*/ 850393 w 1329449"/>
                      <a:gd name="connsiteY8" fmla="*/ 182880 h 731520"/>
                      <a:gd name="connsiteX9" fmla="*/ 667513 w 1329449"/>
                      <a:gd name="connsiteY9" fmla="*/ 0 h 731520"/>
                      <a:gd name="connsiteX10" fmla="*/ 664725 w 1329449"/>
                      <a:gd name="connsiteY10" fmla="*/ 2788 h 731520"/>
                      <a:gd name="connsiteX11" fmla="*/ 661937 w 1329449"/>
                      <a:gd name="connsiteY11" fmla="*/ 0 h 731520"/>
                      <a:gd name="connsiteX12" fmla="*/ 479057 w 1329449"/>
                      <a:gd name="connsiteY12" fmla="*/ 182880 h 731520"/>
                      <a:gd name="connsiteX13" fmla="*/ 484633 w 1329449"/>
                      <a:gd name="connsiteY13" fmla="*/ 182880 h 731520"/>
                      <a:gd name="connsiteX14" fmla="*/ 570497 w 1329449"/>
                      <a:gd name="connsiteY14" fmla="*/ 182880 h 731520"/>
                      <a:gd name="connsiteX15" fmla="*/ 570497 w 1329449"/>
                      <a:gd name="connsiteY15" fmla="*/ 548640 h 731520"/>
                      <a:gd name="connsiteX16" fmla="*/ 0 w 1329449"/>
                      <a:gd name="connsiteY16" fmla="*/ 54864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9449" h="731520">
                        <a:moveTo>
                          <a:pt x="0" y="731520"/>
                        </a:moveTo>
                        <a:lnTo>
                          <a:pt x="570497" y="731520"/>
                        </a:lnTo>
                        <a:lnTo>
                          <a:pt x="758953" y="731520"/>
                        </a:lnTo>
                        <a:lnTo>
                          <a:pt x="1329449" y="731520"/>
                        </a:lnTo>
                        <a:lnTo>
                          <a:pt x="1329449" y="548640"/>
                        </a:lnTo>
                        <a:lnTo>
                          <a:pt x="758953" y="548640"/>
                        </a:lnTo>
                        <a:lnTo>
                          <a:pt x="758953" y="182880"/>
                        </a:lnTo>
                        <a:lnTo>
                          <a:pt x="844817" y="182880"/>
                        </a:lnTo>
                        <a:lnTo>
                          <a:pt x="850393" y="182880"/>
                        </a:lnTo>
                        <a:lnTo>
                          <a:pt x="667513" y="0"/>
                        </a:lnTo>
                        <a:lnTo>
                          <a:pt x="664725" y="2788"/>
                        </a:lnTo>
                        <a:lnTo>
                          <a:pt x="661937" y="0"/>
                        </a:lnTo>
                        <a:lnTo>
                          <a:pt x="479057" y="182880"/>
                        </a:lnTo>
                        <a:lnTo>
                          <a:pt x="484633" y="182880"/>
                        </a:lnTo>
                        <a:lnTo>
                          <a:pt x="570497" y="182880"/>
                        </a:lnTo>
                        <a:lnTo>
                          <a:pt x="570497" y="548640"/>
                        </a:lnTo>
                        <a:lnTo>
                          <a:pt x="0" y="548640"/>
                        </a:ln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p>
                </p:txBody>
              </p:sp>
            </p:grpSp>
            <p:sp>
              <p:nvSpPr>
                <p:cNvPr id="120" name="Oval 119">
                  <a:extLst>
                    <a:ext uri="{FF2B5EF4-FFF2-40B4-BE49-F238E27FC236}">
                      <a16:creationId xmlns:a16="http://schemas.microsoft.com/office/drawing/2014/main" id="{115CE791-F693-D985-4E4A-BE3792D51017}"/>
                    </a:ext>
                  </a:extLst>
                </p:cNvPr>
                <p:cNvSpPr/>
                <p:nvPr/>
              </p:nvSpPr>
              <p:spPr>
                <a:xfrm>
                  <a:off x="5065721" y="27686"/>
                  <a:ext cx="1039166" cy="1006618"/>
                </a:xfrm>
                <a:prstGeom prst="ellipse">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a:solidFill>
                        <a:srgbClr val="000000"/>
                      </a:solidFill>
                      <a:effectLst/>
                      <a:ea typeface="Times New Roman" panose="02020603050405020304" pitchFamily="18" charset="0"/>
                    </a:rPr>
                    <a:t>β</a:t>
                  </a:r>
                  <a:r>
                    <a:rPr lang="en-US" b="1" dirty="0">
                      <a:solidFill>
                        <a:schemeClr val="tx1"/>
                      </a:solidFill>
                    </a:rPr>
                    <a:t>-cell</a:t>
                  </a:r>
                </a:p>
              </p:txBody>
            </p:sp>
            <p:sp>
              <p:nvSpPr>
                <p:cNvPr id="121" name="Rectangle 120">
                  <a:extLst>
                    <a:ext uri="{FF2B5EF4-FFF2-40B4-BE49-F238E27FC236}">
                      <a16:creationId xmlns:a16="http://schemas.microsoft.com/office/drawing/2014/main" id="{D505DBBD-C23A-009D-3EBF-3E6F1E4D745D}"/>
                    </a:ext>
                  </a:extLst>
                </p:cNvPr>
                <p:cNvSpPr/>
                <p:nvPr/>
              </p:nvSpPr>
              <p:spPr>
                <a:xfrm>
                  <a:off x="6918801" y="221714"/>
                  <a:ext cx="1487606" cy="5339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Hyperglycemia</a:t>
                  </a:r>
                </a:p>
              </p:txBody>
            </p:sp>
            <p:sp>
              <p:nvSpPr>
                <p:cNvPr id="122" name="Arrow: Left 121">
                  <a:extLst>
                    <a:ext uri="{FF2B5EF4-FFF2-40B4-BE49-F238E27FC236}">
                      <a16:creationId xmlns:a16="http://schemas.microsoft.com/office/drawing/2014/main" id="{3650DD65-F6CE-0F47-DB5D-15520465DED6}"/>
                    </a:ext>
                  </a:extLst>
                </p:cNvPr>
                <p:cNvSpPr/>
                <p:nvPr/>
              </p:nvSpPr>
              <p:spPr>
                <a:xfrm rot="10800000" flipH="1">
                  <a:off x="6172213" y="358286"/>
                  <a:ext cx="675273" cy="240948"/>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grpSp>
      <p:grpSp>
        <p:nvGrpSpPr>
          <p:cNvPr id="498" name="Group 497">
            <a:extLst>
              <a:ext uri="{FF2B5EF4-FFF2-40B4-BE49-F238E27FC236}">
                <a16:creationId xmlns:a16="http://schemas.microsoft.com/office/drawing/2014/main" id="{605A3036-5D5E-B5C4-EEF8-966F86BB66CE}"/>
              </a:ext>
            </a:extLst>
          </p:cNvPr>
          <p:cNvGrpSpPr/>
          <p:nvPr/>
        </p:nvGrpSpPr>
        <p:grpSpPr>
          <a:xfrm>
            <a:off x="16261820" y="25413995"/>
            <a:ext cx="12230789" cy="8880504"/>
            <a:chOff x="15897538" y="17318791"/>
            <a:chExt cx="12230789" cy="8880504"/>
          </a:xfrm>
        </p:grpSpPr>
        <p:graphicFrame>
          <p:nvGraphicFramePr>
            <p:cNvPr id="473" name="Table 7">
              <a:extLst>
                <a:ext uri="{FF2B5EF4-FFF2-40B4-BE49-F238E27FC236}">
                  <a16:creationId xmlns:a16="http://schemas.microsoft.com/office/drawing/2014/main" id="{E06A1C26-8556-5CD5-2266-28EFEABCD420}"/>
                </a:ext>
              </a:extLst>
            </p:cNvPr>
            <p:cNvGraphicFramePr>
              <a:graphicFrameLocks/>
            </p:cNvGraphicFramePr>
            <p:nvPr>
              <p:extLst>
                <p:ext uri="{D42A27DB-BD31-4B8C-83A1-F6EECF244321}">
                  <p14:modId xmlns:p14="http://schemas.microsoft.com/office/powerpoint/2010/main" val="914219815"/>
                </p:ext>
              </p:extLst>
            </p:nvPr>
          </p:nvGraphicFramePr>
          <p:xfrm>
            <a:off x="15897538" y="17318791"/>
            <a:ext cx="12230789" cy="7741920"/>
          </p:xfrm>
          <a:graphic>
            <a:graphicData uri="http://schemas.openxmlformats.org/drawingml/2006/table">
              <a:tbl>
                <a:tblPr firstRow="1" bandRow="1">
                  <a:tableStyleId>{5C22544A-7EE6-4342-B048-85BDC9FD1C3A}</a:tableStyleId>
                </a:tblPr>
                <a:tblGrid>
                  <a:gridCol w="1774907">
                    <a:extLst>
                      <a:ext uri="{9D8B030D-6E8A-4147-A177-3AD203B41FA5}">
                        <a16:colId xmlns:a16="http://schemas.microsoft.com/office/drawing/2014/main" val="3424965374"/>
                      </a:ext>
                    </a:extLst>
                  </a:gridCol>
                  <a:gridCol w="6013856">
                    <a:extLst>
                      <a:ext uri="{9D8B030D-6E8A-4147-A177-3AD203B41FA5}">
                        <a16:colId xmlns:a16="http://schemas.microsoft.com/office/drawing/2014/main" val="78246445"/>
                      </a:ext>
                    </a:extLst>
                  </a:gridCol>
                  <a:gridCol w="4442026">
                    <a:extLst>
                      <a:ext uri="{9D8B030D-6E8A-4147-A177-3AD203B41FA5}">
                        <a16:colId xmlns:a16="http://schemas.microsoft.com/office/drawing/2014/main" val="1831249853"/>
                      </a:ext>
                    </a:extLst>
                  </a:gridCol>
                </a:tblGrid>
                <a:tr h="0">
                  <a:tc>
                    <a:txBody>
                      <a:bodyPr/>
                      <a:lstStyle/>
                      <a:p>
                        <a:pPr algn="ctr"/>
                        <a:r>
                          <a:rPr lang="en-US" sz="3600" b="1" dirty="0"/>
                          <a:t>Targets</a:t>
                        </a:r>
                      </a:p>
                    </a:txBody>
                    <a:tcPr anchor="ctr"/>
                  </a:tc>
                  <a:tc>
                    <a:txBody>
                      <a:bodyPr/>
                      <a:lstStyle/>
                      <a:p>
                        <a:pPr algn="ctr"/>
                        <a:r>
                          <a:rPr lang="en-US" sz="3600" b="1" dirty="0"/>
                          <a:t>Characteristics</a:t>
                        </a:r>
                      </a:p>
                    </a:txBody>
                    <a:tcPr anchor="ctr"/>
                  </a:tc>
                  <a:tc>
                    <a:txBody>
                      <a:bodyPr/>
                      <a:lstStyle/>
                      <a:p>
                        <a:pPr algn="ctr"/>
                        <a:r>
                          <a:rPr lang="en-US" sz="3600" b="1" dirty="0"/>
                          <a:t>Processes </a:t>
                        </a:r>
                      </a:p>
                    </a:txBody>
                    <a:tcPr anchor="ctr"/>
                  </a:tc>
                  <a:extLst>
                    <a:ext uri="{0D108BD9-81ED-4DB2-BD59-A6C34878D82A}">
                      <a16:rowId xmlns:a16="http://schemas.microsoft.com/office/drawing/2014/main" val="269443046"/>
                    </a:ext>
                  </a:extLst>
                </a:tr>
                <a:tr h="1658143">
                  <a:tc>
                    <a:txBody>
                      <a:bodyPr/>
                      <a:lstStyle/>
                      <a:p>
                        <a:r>
                          <a:rPr lang="en-US" sz="3200" dirty="0"/>
                          <a:t>SFRP – 4 </a:t>
                        </a:r>
                      </a:p>
                    </a:txBody>
                    <a:tcPr anchor="ctr"/>
                  </a:tc>
                  <a:tc>
                    <a:txBody>
                      <a:bodyPr/>
                      <a:lstStyle/>
                      <a:p>
                        <a:r>
                          <a:rPr lang="en-US" sz="3200" dirty="0"/>
                          <a:t>Mediates the occurrences of innate immune reaction signaling by competing with Wnt and suppressing PPARy-mediated pathways. </a:t>
                        </a:r>
                      </a:p>
                    </a:txBody>
                    <a:tcPr anchor="ctr"/>
                  </a:tc>
                  <a:tc>
                    <a:txBody>
                      <a:bodyPr/>
                      <a:lstStyle/>
                      <a:p>
                        <a:pPr marL="342900" indent="-342900">
                          <a:buFont typeface="Wingdings" pitchFamily="2" charset="2"/>
                          <a:buChar char="Ø"/>
                        </a:pPr>
                        <a:r>
                          <a:rPr lang="en-US" sz="3200" dirty="0"/>
                          <a:t>Cytokine production </a:t>
                        </a:r>
                      </a:p>
                      <a:p>
                        <a:pPr marL="342900" indent="-342900">
                          <a:buFont typeface="Wingdings" pitchFamily="2" charset="2"/>
                          <a:buChar char="Ø"/>
                        </a:pPr>
                        <a:r>
                          <a:rPr lang="en-US" sz="3200" dirty="0"/>
                          <a:t>Visceral white adipocyte hypertrophy</a:t>
                        </a:r>
                      </a:p>
                      <a:p>
                        <a:pPr marL="342900" indent="-342900">
                          <a:buFont typeface="Wingdings" pitchFamily="2" charset="2"/>
                          <a:buChar char="Ø"/>
                        </a:pPr>
                        <a:r>
                          <a:rPr lang="en-US" sz="3200" dirty="0"/>
                          <a:t>Oxidative stress – related lipotoxicity</a:t>
                        </a:r>
                      </a:p>
                      <a:p>
                        <a:pPr marL="342900" indent="-342900">
                          <a:buFont typeface="Wingdings" pitchFamily="2" charset="2"/>
                          <a:buChar char="Ø"/>
                        </a:pPr>
                        <a:r>
                          <a:rPr lang="en-US" sz="3200" dirty="0"/>
                          <a:t>Deceases systematic insulin sensitivity </a:t>
                        </a:r>
                      </a:p>
                    </a:txBody>
                    <a:tcPr anchor="ctr"/>
                  </a:tc>
                  <a:extLst>
                    <a:ext uri="{0D108BD9-81ED-4DB2-BD59-A6C34878D82A}">
                      <a16:rowId xmlns:a16="http://schemas.microsoft.com/office/drawing/2014/main" val="3459512991"/>
                    </a:ext>
                  </a:extLst>
                </a:tr>
                <a:tr h="1036338">
                  <a:tc>
                    <a:txBody>
                      <a:bodyPr/>
                      <a:lstStyle/>
                      <a:p>
                        <a:r>
                          <a:rPr lang="en-US" sz="3200" dirty="0"/>
                          <a:t>TLRs</a:t>
                        </a:r>
                      </a:p>
                    </a:txBody>
                    <a:tcPr anchor="ctr"/>
                  </a:tc>
                  <a:tc>
                    <a:txBody>
                      <a:bodyPr/>
                      <a:lstStyle/>
                      <a:p>
                        <a:r>
                          <a:rPr lang="en-US" sz="3200" dirty="0"/>
                          <a:t>Responds to LPS, leading to innate immune reactions and inflammation </a:t>
                        </a:r>
                      </a:p>
                    </a:txBody>
                    <a:tcPr anchor="ctr"/>
                  </a:tc>
                  <a:tc>
                    <a:txBody>
                      <a:bodyPr/>
                      <a:lstStyle/>
                      <a:p>
                        <a:pPr marL="342900" indent="-342900">
                          <a:buFont typeface="Wingdings" pitchFamily="2" charset="2"/>
                          <a:buChar char="Ø"/>
                        </a:pPr>
                        <a:r>
                          <a:rPr lang="en-US" sz="3200" dirty="0"/>
                          <a:t>Cytokine production</a:t>
                        </a:r>
                      </a:p>
                    </a:txBody>
                    <a:tcPr anchor="ctr"/>
                  </a:tc>
                  <a:extLst>
                    <a:ext uri="{0D108BD9-81ED-4DB2-BD59-A6C34878D82A}">
                      <a16:rowId xmlns:a16="http://schemas.microsoft.com/office/drawing/2014/main" val="3036136049"/>
                    </a:ext>
                  </a:extLst>
                </a:tr>
                <a:tr h="1290120">
                  <a:tc>
                    <a:txBody>
                      <a:bodyPr/>
                      <a:lstStyle/>
                      <a:p>
                        <a:r>
                          <a:rPr lang="en-US" sz="3200" dirty="0"/>
                          <a:t>EVs</a:t>
                        </a:r>
                      </a:p>
                    </a:txBody>
                    <a:tcPr anchor="ctr"/>
                  </a:tc>
                  <a:tc>
                    <a:txBody>
                      <a:bodyPr/>
                      <a:lstStyle/>
                      <a:p>
                        <a:r>
                          <a:rPr lang="en-US" sz="3200" dirty="0"/>
                          <a:t>Macrophage activation/ M1 polarization results further inflammation via the release of macrophage-derived EVs</a:t>
                        </a:r>
                      </a:p>
                    </a:txBody>
                    <a:tcPr anchor="ctr"/>
                  </a:tc>
                  <a:tc>
                    <a:txBody>
                      <a:bodyPr/>
                      <a:lstStyle/>
                      <a:p>
                        <a:pPr marL="342900" indent="-342900">
                          <a:buFont typeface="Wingdings" pitchFamily="2" charset="2"/>
                          <a:buChar char="Ø"/>
                        </a:pPr>
                        <a:r>
                          <a:rPr lang="en-US" sz="3200" dirty="0"/>
                          <a:t>Extracellular miRNA, amino acid, and protein transportation </a:t>
                        </a:r>
                      </a:p>
                    </a:txBody>
                    <a:tcPr anchor="ctr"/>
                  </a:tc>
                  <a:extLst>
                    <a:ext uri="{0D108BD9-81ED-4DB2-BD59-A6C34878D82A}">
                      <a16:rowId xmlns:a16="http://schemas.microsoft.com/office/drawing/2014/main" val="3942161144"/>
                    </a:ext>
                  </a:extLst>
                </a:tr>
              </a:tbl>
            </a:graphicData>
          </a:graphic>
        </p:graphicFrame>
        <p:sp>
          <p:nvSpPr>
            <p:cNvPr id="476" name="TextBox 475">
              <a:extLst>
                <a:ext uri="{FF2B5EF4-FFF2-40B4-BE49-F238E27FC236}">
                  <a16:creationId xmlns:a16="http://schemas.microsoft.com/office/drawing/2014/main" id="{AE6E7D3D-D6DB-EF4A-59E2-2FE320E5B011}"/>
                </a:ext>
              </a:extLst>
            </p:cNvPr>
            <p:cNvSpPr txBox="1"/>
            <p:nvPr/>
          </p:nvSpPr>
          <p:spPr>
            <a:xfrm>
              <a:off x="15897538" y="25245188"/>
              <a:ext cx="12203717" cy="954107"/>
            </a:xfrm>
            <a:prstGeom prst="rect">
              <a:avLst/>
            </a:prstGeom>
            <a:noFill/>
            <a:ln>
              <a:solidFill>
                <a:schemeClr val="tx1"/>
              </a:solidFill>
            </a:ln>
          </p:spPr>
          <p:txBody>
            <a:bodyPr wrap="square" rtlCol="0">
              <a:spAutoFit/>
            </a:bodyPr>
            <a:lstStyle/>
            <a:p>
              <a:pPr algn="just"/>
              <a:r>
                <a:rPr lang="en-US" sz="2800" b="1" dirty="0">
                  <a:cs typeface="Calibri" panose="020F0502020204030204" pitchFamily="34" charset="0"/>
                </a:rPr>
                <a:t>Figure 5. Potential therapeutic targets for treatment of patients with type two diabetes. </a:t>
              </a:r>
              <a:r>
                <a:rPr lang="en-US" sz="2800" dirty="0">
                  <a:cs typeface="Calibri" panose="020F0502020204030204" pitchFamily="34" charset="0"/>
                </a:rPr>
                <a:t>Immune mediated processes involved in type two diabetes.</a:t>
              </a:r>
            </a:p>
          </p:txBody>
        </p:sp>
      </p:grpSp>
      <p:sp>
        <p:nvSpPr>
          <p:cNvPr id="477" name="TextBox 476">
            <a:extLst>
              <a:ext uri="{FF2B5EF4-FFF2-40B4-BE49-F238E27FC236}">
                <a16:creationId xmlns:a16="http://schemas.microsoft.com/office/drawing/2014/main" id="{9A88D6E5-77C8-A1B0-E4B0-570B78B24908}"/>
              </a:ext>
            </a:extLst>
          </p:cNvPr>
          <p:cNvSpPr txBox="1"/>
          <p:nvPr/>
        </p:nvSpPr>
        <p:spPr>
          <a:xfrm>
            <a:off x="30498653" y="7052714"/>
            <a:ext cx="12161520" cy="20036254"/>
          </a:xfrm>
          <a:prstGeom prst="rect">
            <a:avLst/>
          </a:prstGeom>
          <a:noFill/>
          <a:ln>
            <a:noFill/>
          </a:ln>
        </p:spPr>
        <p:txBody>
          <a:bodyPr wrap="square" rtlCol="0">
            <a:spAutoFit/>
          </a:bodyPr>
          <a:lstStyle/>
          <a:p>
            <a:pPr algn="just"/>
            <a:r>
              <a:rPr lang="en-US" sz="3600" b="1" dirty="0"/>
              <a:t>Summary</a:t>
            </a:r>
          </a:p>
          <a:p>
            <a:pPr marL="571500" indent="-571500" algn="just">
              <a:buFont typeface="Wingdings" pitchFamily="2" charset="2"/>
              <a:buChar char="Ø"/>
            </a:pPr>
            <a:r>
              <a:rPr lang="en-US" sz="3600" dirty="0"/>
              <a:t>SFRP-4 signaling leads to insulin resistance during hyper-glycemia and </a:t>
            </a:r>
            <a:r>
              <a:rPr lang="en-US" sz="3600" dirty="0">
                <a:solidFill>
                  <a:srgbClr val="000000"/>
                </a:solidFill>
                <a:ea typeface="Times New Roman" panose="02020603050405020304" pitchFamily="18" charset="0"/>
                <a:cs typeface="Arial" panose="020B0604020202020204" pitchFamily="34" charset="0"/>
              </a:rPr>
              <a:t>plays a role In lipotoxicity.</a:t>
            </a:r>
          </a:p>
          <a:p>
            <a:pPr marL="571500" indent="-571500" algn="just">
              <a:buFont typeface="Wingdings" pitchFamily="2" charset="2"/>
              <a:buChar char="Ø"/>
            </a:pPr>
            <a:endParaRPr lang="en-US" sz="3600" dirty="0">
              <a:solidFill>
                <a:srgbClr val="000000"/>
              </a:solidFill>
              <a:ea typeface="Times New Roman" panose="02020603050405020304" pitchFamily="18" charset="0"/>
              <a:cs typeface="Arial" panose="020B0604020202020204" pitchFamily="34" charset="0"/>
            </a:endParaRPr>
          </a:p>
          <a:p>
            <a:pPr marL="571500" indent="-571500" algn="just">
              <a:buFont typeface="Wingdings" pitchFamily="2" charset="2"/>
              <a:buChar char="Ø"/>
            </a:pPr>
            <a:r>
              <a:rPr lang="en-US" sz="3600" dirty="0">
                <a:solidFill>
                  <a:srgbClr val="000000"/>
                </a:solidFill>
                <a:ea typeface="Times New Roman" panose="02020603050405020304" pitchFamily="18" charset="0"/>
                <a:cs typeface="Arial" panose="020B0604020202020204" pitchFamily="34" charset="0"/>
              </a:rPr>
              <a:t>Diet-derived fatty acids contribute to pancreatic islet inflammation by triggering TLR activation and subsequent cytokine production.</a:t>
            </a:r>
          </a:p>
          <a:p>
            <a:pPr marL="571500" indent="-571500" algn="just">
              <a:buFont typeface="Wingdings" pitchFamily="2" charset="2"/>
              <a:buChar char="Ø"/>
            </a:pPr>
            <a:endParaRPr lang="en-US" sz="3600" dirty="0">
              <a:solidFill>
                <a:srgbClr val="000000"/>
              </a:solidFill>
              <a:ea typeface="Times New Roman" panose="02020603050405020304" pitchFamily="18" charset="0"/>
              <a:cs typeface="Arial" panose="020B0604020202020204" pitchFamily="34" charset="0"/>
            </a:endParaRPr>
          </a:p>
          <a:p>
            <a:pPr marL="571500" indent="-571500" algn="just">
              <a:buFont typeface="Wingdings" pitchFamily="2" charset="2"/>
              <a:buChar char="Ø"/>
            </a:pPr>
            <a:r>
              <a:rPr lang="en-US" sz="3600" dirty="0">
                <a:cs typeface="Calibri" panose="020F0502020204030204" pitchFamily="34" charset="0"/>
              </a:rPr>
              <a:t>Inflammatory signals contribute to the M1 macrophage polarization and the release of s </a:t>
            </a:r>
            <a:r>
              <a:rPr lang="en-US" sz="3600" dirty="0">
                <a:solidFill>
                  <a:srgbClr val="000000"/>
                </a:solidFill>
                <a:ea typeface="Times New Roman" panose="02020603050405020304" pitchFamily="18" charset="0"/>
                <a:cs typeface="Arial" panose="020B0604020202020204" pitchFamily="34" charset="0"/>
              </a:rPr>
              <a:t>EVs </a:t>
            </a:r>
            <a:r>
              <a:rPr lang="en-US" sz="3600" dirty="0">
                <a:cs typeface="Calibri" panose="020F0502020204030204" pitchFamily="34" charset="0"/>
              </a:rPr>
              <a:t>containing miRNAs, proteins and amino acids, further contributing to inflammation.</a:t>
            </a:r>
          </a:p>
          <a:p>
            <a:pPr marL="571500" indent="-571500" algn="just">
              <a:buFont typeface="Wingdings" pitchFamily="2" charset="2"/>
              <a:buChar char="Ø"/>
            </a:pPr>
            <a:endParaRPr lang="en-US" sz="3600" dirty="0">
              <a:solidFill>
                <a:srgbClr val="000000"/>
              </a:solidFill>
              <a:ea typeface="Times New Roman" panose="02020603050405020304" pitchFamily="18" charset="0"/>
              <a:cs typeface="Arial" panose="020B0604020202020204" pitchFamily="34" charset="0"/>
            </a:endParaRPr>
          </a:p>
          <a:p>
            <a:pPr marL="571500" indent="-571500" algn="just">
              <a:buFont typeface="Wingdings" pitchFamily="2" charset="2"/>
              <a:buChar char="Ø"/>
            </a:pPr>
            <a:r>
              <a:rPr lang="en-US" sz="3600" dirty="0">
                <a:solidFill>
                  <a:srgbClr val="000000"/>
                </a:solidFill>
                <a:ea typeface="Times New Roman" panose="02020603050405020304" pitchFamily="18" charset="0"/>
                <a:cs typeface="Arial" panose="020B0604020202020204" pitchFamily="34" charset="0"/>
              </a:rPr>
              <a:t>SFRP-4, TLR-signaling, and the EV-production pathways could be potential therapeutic targets to treat type two diabetes.</a:t>
            </a:r>
          </a:p>
          <a:p>
            <a:pPr algn="just"/>
            <a:endParaRPr lang="en-US" sz="3600" b="1" dirty="0"/>
          </a:p>
          <a:p>
            <a:pPr algn="just"/>
            <a:endParaRPr lang="en-US" sz="3600" b="1" dirty="0"/>
          </a:p>
          <a:p>
            <a:pPr algn="just"/>
            <a:r>
              <a:rPr lang="en-US" sz="3600" b="1" dirty="0"/>
              <a:t>Conclusions</a:t>
            </a:r>
          </a:p>
          <a:p>
            <a:pPr marL="571500" indent="-571500" algn="just">
              <a:buFont typeface="Wingdings" pitchFamily="2" charset="2"/>
              <a:buChar char="Ø"/>
            </a:pPr>
            <a:r>
              <a:rPr lang="en-US" sz="3600" dirty="0">
                <a:solidFill>
                  <a:srgbClr val="000000"/>
                </a:solidFill>
                <a:ea typeface="Times New Roman" panose="02020603050405020304" pitchFamily="18" charset="0"/>
                <a:cs typeface="Arial" panose="020B0604020202020204" pitchFamily="34" charset="0"/>
              </a:rPr>
              <a:t>SFRP-4, TLR-signaling, and macrophage release of EVs contribute to insulin resistance during hyperglycemia.</a:t>
            </a:r>
          </a:p>
          <a:p>
            <a:pPr marL="571500" indent="-571500" algn="just">
              <a:buFont typeface="Wingdings" pitchFamily="2" charset="2"/>
              <a:buChar char="Ø"/>
            </a:pPr>
            <a:endParaRPr lang="en-US" sz="3600" dirty="0">
              <a:solidFill>
                <a:srgbClr val="000000"/>
              </a:solidFill>
              <a:ea typeface="Times New Roman" panose="02020603050405020304" pitchFamily="18" charset="0"/>
              <a:cs typeface="Arial" panose="020B0604020202020204" pitchFamily="34" charset="0"/>
            </a:endParaRPr>
          </a:p>
          <a:p>
            <a:pPr marL="571500" indent="-571500" algn="just">
              <a:buFont typeface="Wingdings" pitchFamily="2" charset="2"/>
              <a:buChar char="Ø"/>
            </a:pPr>
            <a:r>
              <a:rPr lang="en-US" sz="3600" dirty="0">
                <a:solidFill>
                  <a:srgbClr val="000000"/>
                </a:solidFill>
                <a:ea typeface="Times New Roman" panose="02020603050405020304" pitchFamily="18" charset="0"/>
                <a:cs typeface="Arial" panose="020B0604020202020204" pitchFamily="34" charset="0"/>
              </a:rPr>
              <a:t>These pathways are interrelated and have the potential of creating a pro-inflammatory loop that exacerbates insulin resistance.</a:t>
            </a:r>
          </a:p>
          <a:p>
            <a:pPr algn="just"/>
            <a:endParaRPr lang="en-US" sz="3600" dirty="0">
              <a:solidFill>
                <a:srgbClr val="000000"/>
              </a:solidFill>
              <a:effectLst/>
              <a:ea typeface="Calibri" panose="020F0502020204030204" pitchFamily="34" charset="0"/>
              <a:cs typeface="Arial" panose="020B0604020202020204" pitchFamily="34" charset="0"/>
            </a:endParaRPr>
          </a:p>
          <a:p>
            <a:pPr marL="571500" indent="-571500" algn="just">
              <a:buFont typeface="Wingdings" pitchFamily="2" charset="2"/>
              <a:buChar char="Ø"/>
            </a:pPr>
            <a:r>
              <a:rPr lang="en-US" sz="3600" dirty="0">
                <a:solidFill>
                  <a:srgbClr val="000000"/>
                </a:solidFill>
                <a:effectLst/>
                <a:ea typeface="Calibri" panose="020F0502020204030204" pitchFamily="34" charset="0"/>
                <a:cs typeface="Arial" panose="020B0604020202020204" pitchFamily="34" charset="0"/>
              </a:rPr>
              <a:t>Additional research will be needed to test whether targeting these processes can result in increased insulin sensitivity in type two diabetic patients. </a:t>
            </a:r>
            <a:endParaRPr lang="en-US" sz="3600" dirty="0"/>
          </a:p>
          <a:p>
            <a:pPr algn="just"/>
            <a:endParaRPr lang="en-US" sz="3600" dirty="0"/>
          </a:p>
          <a:p>
            <a:pPr algn="just"/>
            <a:endParaRPr lang="en-US" sz="3600" b="1" dirty="0"/>
          </a:p>
          <a:p>
            <a:pPr algn="just"/>
            <a:r>
              <a:rPr lang="en-US" sz="3600" b="1" dirty="0"/>
              <a:t>Acknowledgements</a:t>
            </a:r>
          </a:p>
          <a:p>
            <a:pPr marL="571500" indent="-571500" algn="just">
              <a:buFont typeface="Wingdings" pitchFamily="2" charset="2"/>
              <a:buChar char="Ø"/>
            </a:pPr>
            <a:r>
              <a:rPr lang="en-US" sz="3600" b="0" i="0" dirty="0">
                <a:solidFill>
                  <a:srgbClr val="202124"/>
                </a:solidFill>
                <a:effectLst/>
              </a:rPr>
              <a:t>My'Jia Brown</a:t>
            </a:r>
            <a:endParaRPr lang="en-US" sz="3600" dirty="0"/>
          </a:p>
          <a:p>
            <a:pPr algn="just"/>
            <a:endParaRPr lang="en-US" sz="3600" dirty="0"/>
          </a:p>
          <a:p>
            <a:pPr algn="just"/>
            <a:endParaRPr lang="en-US" sz="3600" dirty="0"/>
          </a:p>
          <a:p>
            <a:pPr algn="just"/>
            <a:r>
              <a:rPr lang="en-US" sz="3600" b="1" dirty="0"/>
              <a:t>Funding</a:t>
            </a:r>
            <a:endParaRPr lang="en-US" sz="3600" dirty="0"/>
          </a:p>
          <a:p>
            <a:pPr marL="571500" indent="-571500" algn="just">
              <a:buFont typeface="Wingdings" pitchFamily="2" charset="2"/>
              <a:buChar char="Ø"/>
            </a:pPr>
            <a:r>
              <a:rPr lang="en-US" sz="3600" dirty="0"/>
              <a:t>McNair Scholars Program </a:t>
            </a:r>
          </a:p>
        </p:txBody>
      </p:sp>
      <p:grpSp>
        <p:nvGrpSpPr>
          <p:cNvPr id="17" name="Group 16">
            <a:extLst>
              <a:ext uri="{FF2B5EF4-FFF2-40B4-BE49-F238E27FC236}">
                <a16:creationId xmlns:a16="http://schemas.microsoft.com/office/drawing/2014/main" id="{6DBE7F8D-978D-C40D-E9B0-574580A2B71E}"/>
              </a:ext>
            </a:extLst>
          </p:cNvPr>
          <p:cNvGrpSpPr/>
          <p:nvPr/>
        </p:nvGrpSpPr>
        <p:grpSpPr>
          <a:xfrm>
            <a:off x="1111118" y="18204769"/>
            <a:ext cx="13285733" cy="5400225"/>
            <a:chOff x="1054099" y="18282124"/>
            <a:chExt cx="13285733" cy="5400225"/>
          </a:xfrm>
        </p:grpSpPr>
        <p:sp>
          <p:nvSpPr>
            <p:cNvPr id="16" name="TextBox 15">
              <a:extLst>
                <a:ext uri="{FF2B5EF4-FFF2-40B4-BE49-F238E27FC236}">
                  <a16:creationId xmlns:a16="http://schemas.microsoft.com/office/drawing/2014/main" id="{82174939-4951-9C48-92B0-C1D8B0EA47DF}"/>
                </a:ext>
              </a:extLst>
            </p:cNvPr>
            <p:cNvSpPr txBox="1"/>
            <p:nvPr/>
          </p:nvSpPr>
          <p:spPr>
            <a:xfrm>
              <a:off x="1054099" y="21004693"/>
              <a:ext cx="13285733" cy="2677656"/>
            </a:xfrm>
            <a:prstGeom prst="rect">
              <a:avLst/>
            </a:prstGeom>
            <a:noFill/>
            <a:ln>
              <a:solidFill>
                <a:schemeClr val="tx1"/>
              </a:solidFill>
            </a:ln>
          </p:spPr>
          <p:txBody>
            <a:bodyPr wrap="square" rtlCol="0">
              <a:spAutoFit/>
            </a:bodyPr>
            <a:lstStyle/>
            <a:p>
              <a:pPr algn="just"/>
              <a:r>
                <a:rPr lang="en-US" sz="2800" b="1" dirty="0"/>
                <a:t>Figure 1. What is diabetes mellitus?</a:t>
              </a:r>
              <a:r>
                <a:rPr lang="en-US" sz="2800" dirty="0"/>
                <a:t> Diabetes mellitus is a metabolic disorder that impairs insulin’s ability to remove glycated hemoglobin from the bloodstream. Type one diabetes is characterized by an autoimmune attack on insulin-producing Beta cells (</a:t>
              </a:r>
              <a:r>
                <a:rPr lang="en-US" sz="2800" dirty="0">
                  <a:solidFill>
                    <a:srgbClr val="000000"/>
                  </a:solidFill>
                  <a:ea typeface="Times New Roman" panose="02020603050405020304" pitchFamily="18" charset="0"/>
                </a:rPr>
                <a:t>β</a:t>
              </a:r>
              <a:r>
                <a:rPr lang="en-US" sz="2800" dirty="0"/>
                <a:t>-cells), leading to insulin deficiency. Type two diabetes, the most common type of diabetes, is characterized by insulin resistance and deficiency and involve inflammatory pathways. Type two diabetes is the focus of this </a:t>
              </a:r>
              <a:r>
                <a:rPr lang="en-US" sz="2800"/>
                <a:t>project.</a:t>
              </a:r>
              <a:endParaRPr lang="en-US" sz="2800" dirty="0"/>
            </a:p>
          </p:txBody>
        </p:sp>
        <p:grpSp>
          <p:nvGrpSpPr>
            <p:cNvPr id="14" name="Group 13">
              <a:extLst>
                <a:ext uri="{FF2B5EF4-FFF2-40B4-BE49-F238E27FC236}">
                  <a16:creationId xmlns:a16="http://schemas.microsoft.com/office/drawing/2014/main" id="{844A821A-8DED-7014-4D0C-BF5A75A99C54}"/>
                </a:ext>
              </a:extLst>
            </p:cNvPr>
            <p:cNvGrpSpPr/>
            <p:nvPr/>
          </p:nvGrpSpPr>
          <p:grpSpPr>
            <a:xfrm>
              <a:off x="1769261" y="18282124"/>
              <a:ext cx="11742799" cy="2555477"/>
              <a:chOff x="1319125" y="16103612"/>
              <a:chExt cx="11742799" cy="2555477"/>
            </a:xfrm>
          </p:grpSpPr>
          <p:grpSp>
            <p:nvGrpSpPr>
              <p:cNvPr id="25" name="Group 24">
                <a:extLst>
                  <a:ext uri="{FF2B5EF4-FFF2-40B4-BE49-F238E27FC236}">
                    <a16:creationId xmlns:a16="http://schemas.microsoft.com/office/drawing/2014/main" id="{C6797CF3-D918-642D-3224-9ECEAFC44130}"/>
                  </a:ext>
                </a:extLst>
              </p:cNvPr>
              <p:cNvGrpSpPr/>
              <p:nvPr/>
            </p:nvGrpSpPr>
            <p:grpSpPr>
              <a:xfrm>
                <a:off x="3218309" y="16103612"/>
                <a:ext cx="9843615" cy="2555477"/>
                <a:chOff x="1871751" y="349495"/>
                <a:chExt cx="9102738" cy="3599794"/>
              </a:xfrm>
            </p:grpSpPr>
            <p:sp>
              <p:nvSpPr>
                <p:cNvPr id="28" name="Rectangle 27">
                  <a:extLst>
                    <a:ext uri="{FF2B5EF4-FFF2-40B4-BE49-F238E27FC236}">
                      <a16:creationId xmlns:a16="http://schemas.microsoft.com/office/drawing/2014/main" id="{EB1276CC-F7A6-362B-D1C2-5FD84F8ACC55}"/>
                    </a:ext>
                  </a:extLst>
                </p:cNvPr>
                <p:cNvSpPr/>
                <p:nvPr/>
              </p:nvSpPr>
              <p:spPr>
                <a:xfrm>
                  <a:off x="9541474" y="349495"/>
                  <a:ext cx="1433015" cy="129379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Normal Metabolic Function</a:t>
                  </a:r>
                </a:p>
              </p:txBody>
            </p:sp>
            <p:sp>
              <p:nvSpPr>
                <p:cNvPr id="30" name="Arrow: Right 29">
                  <a:extLst>
                    <a:ext uri="{FF2B5EF4-FFF2-40B4-BE49-F238E27FC236}">
                      <a16:creationId xmlns:a16="http://schemas.microsoft.com/office/drawing/2014/main" id="{324BA6C2-DC02-ABB4-504B-BE0E4DFE6E8C}"/>
                    </a:ext>
                  </a:extLst>
                </p:cNvPr>
                <p:cNvSpPr/>
                <p:nvPr/>
              </p:nvSpPr>
              <p:spPr>
                <a:xfrm rot="10800000">
                  <a:off x="1871751" y="2469248"/>
                  <a:ext cx="2823380" cy="1480041"/>
                </a:xfrm>
                <a:prstGeom prst="rightArrow">
                  <a:avLst/>
                </a:prstGeom>
                <a:solidFill>
                  <a:schemeClr val="accent4">
                    <a:lumMod val="60000"/>
                    <a:lumOff val="40000"/>
                  </a:schemeClr>
                </a:solidFill>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1" name="TextBox 30">
                  <a:extLst>
                    <a:ext uri="{FF2B5EF4-FFF2-40B4-BE49-F238E27FC236}">
                      <a16:creationId xmlns:a16="http://schemas.microsoft.com/office/drawing/2014/main" id="{814F8826-F302-2FD9-4F0A-14848D6A2102}"/>
                    </a:ext>
                  </a:extLst>
                </p:cNvPr>
                <p:cNvSpPr txBox="1"/>
                <p:nvPr/>
              </p:nvSpPr>
              <p:spPr>
                <a:xfrm>
                  <a:off x="2474667" y="2931180"/>
                  <a:ext cx="1955280" cy="520263"/>
                </a:xfrm>
                <a:prstGeom prst="rect">
                  <a:avLst/>
                </a:prstGeom>
                <a:noFill/>
              </p:spPr>
              <p:txBody>
                <a:bodyPr wrap="square" rtlCol="0">
                  <a:spAutoFit/>
                </a:bodyPr>
                <a:lstStyle/>
                <a:p>
                  <a:pPr algn="ctr"/>
                  <a:r>
                    <a:rPr lang="en-US" b="1" dirty="0"/>
                    <a:t>Insulin Deficiency</a:t>
                  </a:r>
                </a:p>
              </p:txBody>
            </p:sp>
            <p:sp>
              <p:nvSpPr>
                <p:cNvPr id="32" name="Arrow: Right 31">
                  <a:extLst>
                    <a:ext uri="{FF2B5EF4-FFF2-40B4-BE49-F238E27FC236}">
                      <a16:creationId xmlns:a16="http://schemas.microsoft.com/office/drawing/2014/main" id="{98FEC7ED-724A-EFBF-68DC-28C75E66451F}"/>
                    </a:ext>
                  </a:extLst>
                </p:cNvPr>
                <p:cNvSpPr/>
                <p:nvPr/>
              </p:nvSpPr>
              <p:spPr>
                <a:xfrm>
                  <a:off x="6477337" y="2473883"/>
                  <a:ext cx="2673250" cy="1475406"/>
                </a:xfrm>
                <a:prstGeom prst="rightArrow">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Insulin Resistance </a:t>
                  </a:r>
                </a:p>
                <a:p>
                  <a:pPr algn="ctr"/>
                  <a:r>
                    <a:rPr lang="en-US" b="1" dirty="0"/>
                    <a:t>and Deficiency</a:t>
                  </a:r>
                </a:p>
              </p:txBody>
            </p:sp>
            <p:sp>
              <p:nvSpPr>
                <p:cNvPr id="42" name="Arrow: Bent 41">
                  <a:extLst>
                    <a:ext uri="{FF2B5EF4-FFF2-40B4-BE49-F238E27FC236}">
                      <a16:creationId xmlns:a16="http://schemas.microsoft.com/office/drawing/2014/main" id="{A0BB081B-E36B-FB14-05B0-FA4248AF90D4}"/>
                    </a:ext>
                  </a:extLst>
                </p:cNvPr>
                <p:cNvSpPr/>
                <p:nvPr/>
              </p:nvSpPr>
              <p:spPr>
                <a:xfrm rot="5400000" flipV="1">
                  <a:off x="6288163" y="-680126"/>
                  <a:ext cx="2125826" cy="4293409"/>
                </a:xfrm>
                <a:prstGeom prst="bentArrow">
                  <a:avLst/>
                </a:prstGeom>
                <a:solidFill>
                  <a:schemeClr val="accent1">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chemeClr val="tx1"/>
                    </a:solidFill>
                  </a:endParaRPr>
                </a:p>
              </p:txBody>
            </p:sp>
          </p:grpSp>
          <p:sp>
            <p:nvSpPr>
              <p:cNvPr id="23" name="TextBox 22">
                <a:extLst>
                  <a:ext uri="{FF2B5EF4-FFF2-40B4-BE49-F238E27FC236}">
                    <a16:creationId xmlns:a16="http://schemas.microsoft.com/office/drawing/2014/main" id="{923AC9EE-0535-9C8C-11B5-4B1981BDBC56}"/>
                  </a:ext>
                </a:extLst>
              </p:cNvPr>
              <p:cNvSpPr txBox="1"/>
              <p:nvPr/>
            </p:nvSpPr>
            <p:spPr>
              <a:xfrm>
                <a:off x="8832942" y="16152857"/>
                <a:ext cx="1608663" cy="369332"/>
              </a:xfrm>
              <a:prstGeom prst="rect">
                <a:avLst/>
              </a:prstGeom>
              <a:noFill/>
            </p:spPr>
            <p:txBody>
              <a:bodyPr wrap="square" rtlCol="0">
                <a:spAutoFit/>
              </a:bodyPr>
              <a:lstStyle/>
              <a:p>
                <a:r>
                  <a:rPr lang="en-US" b="1" dirty="0"/>
                  <a:t>Hyperglycemia</a:t>
                </a:r>
              </a:p>
            </p:txBody>
          </p:sp>
          <p:sp>
            <p:nvSpPr>
              <p:cNvPr id="6" name="Oval 5">
                <a:extLst>
                  <a:ext uri="{FF2B5EF4-FFF2-40B4-BE49-F238E27FC236}">
                    <a16:creationId xmlns:a16="http://schemas.microsoft.com/office/drawing/2014/main" id="{FCC54AC2-F177-7BD0-5365-35E0A81877BF}"/>
                  </a:ext>
                </a:extLst>
              </p:cNvPr>
              <p:cNvSpPr/>
              <p:nvPr/>
            </p:nvSpPr>
            <p:spPr>
              <a:xfrm>
                <a:off x="6391913" y="17733537"/>
                <a:ext cx="1693544" cy="803719"/>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Diabetes Mellitus</a:t>
                </a:r>
              </a:p>
            </p:txBody>
          </p:sp>
          <p:sp>
            <p:nvSpPr>
              <p:cNvPr id="7" name="Oval 6">
                <a:extLst>
                  <a:ext uri="{FF2B5EF4-FFF2-40B4-BE49-F238E27FC236}">
                    <a16:creationId xmlns:a16="http://schemas.microsoft.com/office/drawing/2014/main" id="{813ADDC0-9B92-4061-0D88-7EA4256B9CF0}"/>
                  </a:ext>
                </a:extLst>
              </p:cNvPr>
              <p:cNvSpPr/>
              <p:nvPr/>
            </p:nvSpPr>
            <p:spPr>
              <a:xfrm>
                <a:off x="1319125" y="17733537"/>
                <a:ext cx="1693544" cy="803719"/>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Type One Diabetes</a:t>
                </a:r>
              </a:p>
            </p:txBody>
          </p:sp>
          <p:sp>
            <p:nvSpPr>
              <p:cNvPr id="8" name="Oval 7">
                <a:extLst>
                  <a:ext uri="{FF2B5EF4-FFF2-40B4-BE49-F238E27FC236}">
                    <a16:creationId xmlns:a16="http://schemas.microsoft.com/office/drawing/2014/main" id="{00A8BB4C-F9D1-D14A-D6E9-16C43DE3B6BF}"/>
                  </a:ext>
                </a:extLst>
              </p:cNvPr>
              <p:cNvSpPr/>
              <p:nvPr/>
            </p:nvSpPr>
            <p:spPr>
              <a:xfrm>
                <a:off x="11295487" y="17733537"/>
                <a:ext cx="1693544" cy="803719"/>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Type Two Diabetes</a:t>
                </a:r>
              </a:p>
            </p:txBody>
          </p:sp>
        </p:grpSp>
      </p:grpSp>
      <p:grpSp>
        <p:nvGrpSpPr>
          <p:cNvPr id="497" name="Group 496">
            <a:extLst>
              <a:ext uri="{FF2B5EF4-FFF2-40B4-BE49-F238E27FC236}">
                <a16:creationId xmlns:a16="http://schemas.microsoft.com/office/drawing/2014/main" id="{C1D8F5C2-4315-C581-4708-CFA56AB8CEFB}"/>
              </a:ext>
            </a:extLst>
          </p:cNvPr>
          <p:cNvGrpSpPr/>
          <p:nvPr/>
        </p:nvGrpSpPr>
        <p:grpSpPr>
          <a:xfrm>
            <a:off x="16166834" y="7743356"/>
            <a:ext cx="12161520" cy="8464618"/>
            <a:chOff x="15966808" y="6256353"/>
            <a:chExt cx="12161520" cy="8464618"/>
          </a:xfrm>
        </p:grpSpPr>
        <p:sp>
          <p:nvSpPr>
            <p:cNvPr id="342" name="TextBox 341">
              <a:extLst>
                <a:ext uri="{FF2B5EF4-FFF2-40B4-BE49-F238E27FC236}">
                  <a16:creationId xmlns:a16="http://schemas.microsoft.com/office/drawing/2014/main" id="{C8ABFA6A-FD68-471A-A99C-563A57430C22}"/>
                </a:ext>
              </a:extLst>
            </p:cNvPr>
            <p:cNvSpPr txBox="1"/>
            <p:nvPr/>
          </p:nvSpPr>
          <p:spPr>
            <a:xfrm>
              <a:off x="15966808" y="12905089"/>
              <a:ext cx="12161520" cy="1815882"/>
            </a:xfrm>
            <a:prstGeom prst="rect">
              <a:avLst/>
            </a:prstGeom>
            <a:noFill/>
            <a:ln>
              <a:solidFill>
                <a:schemeClr val="tx1"/>
              </a:solidFill>
            </a:ln>
          </p:spPr>
          <p:txBody>
            <a:bodyPr wrap="square" rtlCol="0">
              <a:spAutoFit/>
            </a:bodyPr>
            <a:lstStyle/>
            <a:p>
              <a:r>
                <a:rPr lang="en-US" sz="2800" b="1" dirty="0"/>
                <a:t>Figure 3. Diet-derived fatty acids contribute to pancreatic islet inflammation. </a:t>
              </a:r>
              <a:r>
                <a:rPr lang="en-US" sz="2800" dirty="0"/>
                <a:t>During hyperglycemia and in the context of high fatty acid intake, bacterial produced lipopolysaccharides (LPS) can translocate and trigger immune activation and inflammation of the pancreatic islet. </a:t>
              </a:r>
            </a:p>
          </p:txBody>
        </p:sp>
        <p:grpSp>
          <p:nvGrpSpPr>
            <p:cNvPr id="496" name="Group 495">
              <a:extLst>
                <a:ext uri="{FF2B5EF4-FFF2-40B4-BE49-F238E27FC236}">
                  <a16:creationId xmlns:a16="http://schemas.microsoft.com/office/drawing/2014/main" id="{4EC19C82-25B6-FA2A-D5D7-DA636011F27E}"/>
                </a:ext>
              </a:extLst>
            </p:cNvPr>
            <p:cNvGrpSpPr/>
            <p:nvPr/>
          </p:nvGrpSpPr>
          <p:grpSpPr>
            <a:xfrm>
              <a:off x="16017296" y="6256353"/>
              <a:ext cx="11637495" cy="6458579"/>
              <a:chOff x="16017296" y="6256353"/>
              <a:chExt cx="11637495" cy="6458579"/>
            </a:xfrm>
          </p:grpSpPr>
          <p:sp>
            <p:nvSpPr>
              <p:cNvPr id="490" name="Rectangle 489">
                <a:extLst>
                  <a:ext uri="{FF2B5EF4-FFF2-40B4-BE49-F238E27FC236}">
                    <a16:creationId xmlns:a16="http://schemas.microsoft.com/office/drawing/2014/main" id="{7428954A-8864-D3DA-BB78-458F4007D8A4}"/>
                  </a:ext>
                </a:extLst>
              </p:cNvPr>
              <p:cNvSpPr/>
              <p:nvPr/>
            </p:nvSpPr>
            <p:spPr>
              <a:xfrm>
                <a:off x="20572894" y="8882930"/>
                <a:ext cx="723869" cy="31349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TLR-2</a:t>
                </a:r>
              </a:p>
            </p:txBody>
          </p:sp>
          <p:sp>
            <p:nvSpPr>
              <p:cNvPr id="491" name="Rectangle 490">
                <a:extLst>
                  <a:ext uri="{FF2B5EF4-FFF2-40B4-BE49-F238E27FC236}">
                    <a16:creationId xmlns:a16="http://schemas.microsoft.com/office/drawing/2014/main" id="{DFE6A4AB-6E22-1524-6F19-B6552F92DC1F}"/>
                  </a:ext>
                </a:extLst>
              </p:cNvPr>
              <p:cNvSpPr/>
              <p:nvPr/>
            </p:nvSpPr>
            <p:spPr>
              <a:xfrm>
                <a:off x="19049005" y="8883044"/>
                <a:ext cx="723869" cy="31349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TLR-6</a:t>
                </a:r>
              </a:p>
            </p:txBody>
          </p:sp>
          <p:sp>
            <p:nvSpPr>
              <p:cNvPr id="489" name="Rectangle 488">
                <a:extLst>
                  <a:ext uri="{FF2B5EF4-FFF2-40B4-BE49-F238E27FC236}">
                    <a16:creationId xmlns:a16="http://schemas.microsoft.com/office/drawing/2014/main" id="{C7B21FE5-3B06-E278-B6BA-65FBC2D163E2}"/>
                  </a:ext>
                </a:extLst>
              </p:cNvPr>
              <p:cNvSpPr/>
              <p:nvPr/>
            </p:nvSpPr>
            <p:spPr>
              <a:xfrm>
                <a:off x="21954227" y="8882930"/>
                <a:ext cx="723869" cy="31349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TLR-4</a:t>
                </a:r>
              </a:p>
            </p:txBody>
          </p:sp>
          <p:sp>
            <p:nvSpPr>
              <p:cNvPr id="216" name="Explosion: 8 Points 215">
                <a:extLst>
                  <a:ext uri="{FF2B5EF4-FFF2-40B4-BE49-F238E27FC236}">
                    <a16:creationId xmlns:a16="http://schemas.microsoft.com/office/drawing/2014/main" id="{8660F101-3E40-024F-0F46-3F075D6FCCD5}"/>
                  </a:ext>
                </a:extLst>
              </p:cNvPr>
              <p:cNvSpPr/>
              <p:nvPr/>
            </p:nvSpPr>
            <p:spPr>
              <a:xfrm>
                <a:off x="24406411" y="9642193"/>
                <a:ext cx="3248380" cy="2392212"/>
              </a:xfrm>
              <a:prstGeom prst="irregularSeal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Pancreatic Islet Inflammation</a:t>
                </a:r>
              </a:p>
            </p:txBody>
          </p:sp>
          <p:grpSp>
            <p:nvGrpSpPr>
              <p:cNvPr id="266" name="Group 265">
                <a:extLst>
                  <a:ext uri="{FF2B5EF4-FFF2-40B4-BE49-F238E27FC236}">
                    <a16:creationId xmlns:a16="http://schemas.microsoft.com/office/drawing/2014/main" id="{92C22B03-2406-D8B6-B83A-C593B2FF969E}"/>
                  </a:ext>
                </a:extLst>
              </p:cNvPr>
              <p:cNvGrpSpPr/>
              <p:nvPr/>
            </p:nvGrpSpPr>
            <p:grpSpPr>
              <a:xfrm>
                <a:off x="19100663" y="9462125"/>
                <a:ext cx="4064862" cy="676918"/>
                <a:chOff x="616249" y="1328258"/>
                <a:chExt cx="8098117" cy="1600871"/>
              </a:xfrm>
            </p:grpSpPr>
            <p:cxnSp>
              <p:nvCxnSpPr>
                <p:cNvPr id="269" name="Straight Connector 268">
                  <a:extLst>
                    <a:ext uri="{FF2B5EF4-FFF2-40B4-BE49-F238E27FC236}">
                      <a16:creationId xmlns:a16="http://schemas.microsoft.com/office/drawing/2014/main" id="{5F53B54E-2B6B-CF2A-454F-7D8047C4F3DC}"/>
                    </a:ext>
                  </a:extLst>
                </p:cNvPr>
                <p:cNvCxnSpPr>
                  <a:cxnSpLocks/>
                </p:cNvCxnSpPr>
                <p:nvPr/>
              </p:nvCxnSpPr>
              <p:spPr>
                <a:xfrm>
                  <a:off x="1088251" y="1770909"/>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00B37AA9-8EFA-F785-F96D-03F5FD1C8736}"/>
                    </a:ext>
                  </a:extLst>
                </p:cNvPr>
                <p:cNvCxnSpPr>
                  <a:cxnSpLocks/>
                </p:cNvCxnSpPr>
                <p:nvPr/>
              </p:nvCxnSpPr>
              <p:spPr>
                <a:xfrm>
                  <a:off x="815954" y="1778354"/>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656D8F07-B274-8B03-B45A-514C4FB94D64}"/>
                    </a:ext>
                  </a:extLst>
                </p:cNvPr>
                <p:cNvCxnSpPr>
                  <a:cxnSpLocks/>
                </p:cNvCxnSpPr>
                <p:nvPr/>
              </p:nvCxnSpPr>
              <p:spPr>
                <a:xfrm>
                  <a:off x="1660288" y="1772593"/>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BDB1FBAD-DFA0-4B54-1C09-63C7465DEE37}"/>
                    </a:ext>
                  </a:extLst>
                </p:cNvPr>
                <p:cNvCxnSpPr>
                  <a:cxnSpLocks/>
                </p:cNvCxnSpPr>
                <p:nvPr/>
              </p:nvCxnSpPr>
              <p:spPr>
                <a:xfrm>
                  <a:off x="1387991" y="1780035"/>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4CE58F79-D48C-0050-DC56-78133AC73C33}"/>
                    </a:ext>
                  </a:extLst>
                </p:cNvPr>
                <p:cNvCxnSpPr>
                  <a:cxnSpLocks/>
                </p:cNvCxnSpPr>
                <p:nvPr/>
              </p:nvCxnSpPr>
              <p:spPr>
                <a:xfrm>
                  <a:off x="2235053" y="1762847"/>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150F3156-5E5A-E4CA-19C1-B4AF87DDBD3B}"/>
                    </a:ext>
                  </a:extLst>
                </p:cNvPr>
                <p:cNvCxnSpPr>
                  <a:cxnSpLocks/>
                </p:cNvCxnSpPr>
                <p:nvPr/>
              </p:nvCxnSpPr>
              <p:spPr>
                <a:xfrm>
                  <a:off x="1962756" y="1770289"/>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B3529331-68CD-BCC2-CE3C-4CA38BCB8242}"/>
                    </a:ext>
                  </a:extLst>
                </p:cNvPr>
                <p:cNvCxnSpPr>
                  <a:cxnSpLocks/>
                </p:cNvCxnSpPr>
                <p:nvPr/>
              </p:nvCxnSpPr>
              <p:spPr>
                <a:xfrm>
                  <a:off x="2824297" y="1761938"/>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1EA7A134-657A-9C3D-AE55-480CE9808F39}"/>
                    </a:ext>
                  </a:extLst>
                </p:cNvPr>
                <p:cNvCxnSpPr>
                  <a:cxnSpLocks/>
                </p:cNvCxnSpPr>
                <p:nvPr/>
              </p:nvCxnSpPr>
              <p:spPr>
                <a:xfrm>
                  <a:off x="2552000" y="1769381"/>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896A618F-6F68-DD07-6AEC-2ACBA292B484}"/>
                    </a:ext>
                  </a:extLst>
                </p:cNvPr>
                <p:cNvCxnSpPr>
                  <a:cxnSpLocks/>
                </p:cNvCxnSpPr>
                <p:nvPr/>
              </p:nvCxnSpPr>
              <p:spPr>
                <a:xfrm>
                  <a:off x="1076174" y="2144319"/>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FE50E17B-1FF2-6FBC-593D-4DCDACDE336A}"/>
                    </a:ext>
                  </a:extLst>
                </p:cNvPr>
                <p:cNvCxnSpPr>
                  <a:cxnSpLocks/>
                </p:cNvCxnSpPr>
                <p:nvPr/>
              </p:nvCxnSpPr>
              <p:spPr>
                <a:xfrm>
                  <a:off x="803877" y="2151763"/>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945B91BE-2B22-DEF7-0BBA-69E5E5120C4F}"/>
                    </a:ext>
                  </a:extLst>
                </p:cNvPr>
                <p:cNvCxnSpPr>
                  <a:cxnSpLocks/>
                </p:cNvCxnSpPr>
                <p:nvPr/>
              </p:nvCxnSpPr>
              <p:spPr>
                <a:xfrm>
                  <a:off x="1648213" y="2146003"/>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F12FCA3F-7EB8-79BA-4E31-C91A97E78E9E}"/>
                    </a:ext>
                  </a:extLst>
                </p:cNvPr>
                <p:cNvCxnSpPr>
                  <a:cxnSpLocks/>
                </p:cNvCxnSpPr>
                <p:nvPr/>
              </p:nvCxnSpPr>
              <p:spPr>
                <a:xfrm>
                  <a:off x="1375914" y="2153445"/>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D6C4270A-42F0-E12C-64CA-6A4DB199A149}"/>
                    </a:ext>
                  </a:extLst>
                </p:cNvPr>
                <p:cNvCxnSpPr>
                  <a:cxnSpLocks/>
                </p:cNvCxnSpPr>
                <p:nvPr/>
              </p:nvCxnSpPr>
              <p:spPr>
                <a:xfrm>
                  <a:off x="2222978" y="2136257"/>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014C4D05-9830-4735-AB5B-1BCAAEB3F88C}"/>
                    </a:ext>
                  </a:extLst>
                </p:cNvPr>
                <p:cNvCxnSpPr>
                  <a:cxnSpLocks/>
                </p:cNvCxnSpPr>
                <p:nvPr/>
              </p:nvCxnSpPr>
              <p:spPr>
                <a:xfrm>
                  <a:off x="1950679" y="2143699"/>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C376BC4C-4D9A-DBF1-A188-923153C2A923}"/>
                    </a:ext>
                  </a:extLst>
                </p:cNvPr>
                <p:cNvCxnSpPr>
                  <a:cxnSpLocks/>
                </p:cNvCxnSpPr>
                <p:nvPr/>
              </p:nvCxnSpPr>
              <p:spPr>
                <a:xfrm>
                  <a:off x="2812222" y="2135348"/>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56D2F9FC-0865-3FF6-5C5E-464DC6EF6389}"/>
                    </a:ext>
                  </a:extLst>
                </p:cNvPr>
                <p:cNvCxnSpPr>
                  <a:cxnSpLocks/>
                </p:cNvCxnSpPr>
                <p:nvPr/>
              </p:nvCxnSpPr>
              <p:spPr>
                <a:xfrm>
                  <a:off x="2539923" y="2142791"/>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2122160F-28D9-E95F-2839-FEE66190D76D}"/>
                    </a:ext>
                  </a:extLst>
                </p:cNvPr>
                <p:cNvCxnSpPr>
                  <a:cxnSpLocks/>
                </p:cNvCxnSpPr>
                <p:nvPr/>
              </p:nvCxnSpPr>
              <p:spPr>
                <a:xfrm>
                  <a:off x="3931912" y="1773174"/>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EFD46FC1-513A-B1BB-98AF-F4104CFAE79D}"/>
                    </a:ext>
                  </a:extLst>
                </p:cNvPr>
                <p:cNvCxnSpPr>
                  <a:cxnSpLocks/>
                </p:cNvCxnSpPr>
                <p:nvPr/>
              </p:nvCxnSpPr>
              <p:spPr>
                <a:xfrm>
                  <a:off x="3659613" y="1780617"/>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32C338E2-5628-2CD9-31CC-B3CA9AB7AB54}"/>
                    </a:ext>
                  </a:extLst>
                </p:cNvPr>
                <p:cNvCxnSpPr>
                  <a:cxnSpLocks/>
                </p:cNvCxnSpPr>
                <p:nvPr/>
              </p:nvCxnSpPr>
              <p:spPr>
                <a:xfrm>
                  <a:off x="4533311" y="1772841"/>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69BA8770-E880-E19A-7341-04AB2129EB54}"/>
                    </a:ext>
                  </a:extLst>
                </p:cNvPr>
                <p:cNvCxnSpPr>
                  <a:cxnSpLocks/>
                </p:cNvCxnSpPr>
                <p:nvPr/>
              </p:nvCxnSpPr>
              <p:spPr>
                <a:xfrm>
                  <a:off x="4261013" y="1780286"/>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1CC2037C-B9B2-7F67-B2CF-8DDD333ECFF4}"/>
                    </a:ext>
                  </a:extLst>
                </p:cNvPr>
                <p:cNvCxnSpPr>
                  <a:cxnSpLocks/>
                </p:cNvCxnSpPr>
                <p:nvPr/>
              </p:nvCxnSpPr>
              <p:spPr>
                <a:xfrm>
                  <a:off x="5105348" y="1774525"/>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94EEA25-33F3-3964-26C3-9A4750FCE341}"/>
                    </a:ext>
                  </a:extLst>
                </p:cNvPr>
                <p:cNvCxnSpPr>
                  <a:cxnSpLocks/>
                </p:cNvCxnSpPr>
                <p:nvPr/>
              </p:nvCxnSpPr>
              <p:spPr>
                <a:xfrm>
                  <a:off x="4833051" y="1781967"/>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FC2A3A54-A9A5-A994-9E84-3B4AE7786638}"/>
                    </a:ext>
                  </a:extLst>
                </p:cNvPr>
                <p:cNvCxnSpPr>
                  <a:cxnSpLocks/>
                </p:cNvCxnSpPr>
                <p:nvPr/>
              </p:nvCxnSpPr>
              <p:spPr>
                <a:xfrm>
                  <a:off x="5680113" y="1764779"/>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10740444-B7E0-97F3-C626-25BA2C6F39BF}"/>
                    </a:ext>
                  </a:extLst>
                </p:cNvPr>
                <p:cNvCxnSpPr>
                  <a:cxnSpLocks/>
                </p:cNvCxnSpPr>
                <p:nvPr/>
              </p:nvCxnSpPr>
              <p:spPr>
                <a:xfrm>
                  <a:off x="5407815" y="1772221"/>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93" name="Straight Connector 292">
                  <a:extLst>
                    <a:ext uri="{FF2B5EF4-FFF2-40B4-BE49-F238E27FC236}">
                      <a16:creationId xmlns:a16="http://schemas.microsoft.com/office/drawing/2014/main" id="{4FACBCCD-68CE-0D8F-1B04-C83172272A3D}"/>
                    </a:ext>
                  </a:extLst>
                </p:cNvPr>
                <p:cNvCxnSpPr>
                  <a:cxnSpLocks/>
                </p:cNvCxnSpPr>
                <p:nvPr/>
              </p:nvCxnSpPr>
              <p:spPr>
                <a:xfrm>
                  <a:off x="3949521" y="2155857"/>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94" name="Straight Connector 293">
                  <a:extLst>
                    <a:ext uri="{FF2B5EF4-FFF2-40B4-BE49-F238E27FC236}">
                      <a16:creationId xmlns:a16="http://schemas.microsoft.com/office/drawing/2014/main" id="{96F4B94B-82A4-113D-374B-6D96D5F81210}"/>
                    </a:ext>
                  </a:extLst>
                </p:cNvPr>
                <p:cNvCxnSpPr>
                  <a:cxnSpLocks/>
                </p:cNvCxnSpPr>
                <p:nvPr/>
              </p:nvCxnSpPr>
              <p:spPr>
                <a:xfrm>
                  <a:off x="3677224" y="2163300"/>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95" name="Straight Connector 294">
                  <a:extLst>
                    <a:ext uri="{FF2B5EF4-FFF2-40B4-BE49-F238E27FC236}">
                      <a16:creationId xmlns:a16="http://schemas.microsoft.com/office/drawing/2014/main" id="{C321E43B-B2EA-1724-3804-2D8B48F5298F}"/>
                    </a:ext>
                  </a:extLst>
                </p:cNvPr>
                <p:cNvCxnSpPr>
                  <a:cxnSpLocks/>
                </p:cNvCxnSpPr>
                <p:nvPr/>
              </p:nvCxnSpPr>
              <p:spPr>
                <a:xfrm>
                  <a:off x="4550920" y="2155526"/>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56EA2DF8-514F-90FE-5DEF-7C7015C51185}"/>
                    </a:ext>
                  </a:extLst>
                </p:cNvPr>
                <p:cNvCxnSpPr>
                  <a:cxnSpLocks/>
                </p:cNvCxnSpPr>
                <p:nvPr/>
              </p:nvCxnSpPr>
              <p:spPr>
                <a:xfrm>
                  <a:off x="4278623" y="2162969"/>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97" name="Straight Connector 296">
                  <a:extLst>
                    <a:ext uri="{FF2B5EF4-FFF2-40B4-BE49-F238E27FC236}">
                      <a16:creationId xmlns:a16="http://schemas.microsoft.com/office/drawing/2014/main" id="{2B6B7399-69F7-D3AF-2E86-F8F8D7721641}"/>
                    </a:ext>
                  </a:extLst>
                </p:cNvPr>
                <p:cNvCxnSpPr>
                  <a:cxnSpLocks/>
                </p:cNvCxnSpPr>
                <p:nvPr/>
              </p:nvCxnSpPr>
              <p:spPr>
                <a:xfrm>
                  <a:off x="5122957" y="2157208"/>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A4A08841-83A6-1D4A-63C5-D13EFF81DFD2}"/>
                    </a:ext>
                  </a:extLst>
                </p:cNvPr>
                <p:cNvCxnSpPr>
                  <a:cxnSpLocks/>
                </p:cNvCxnSpPr>
                <p:nvPr/>
              </p:nvCxnSpPr>
              <p:spPr>
                <a:xfrm>
                  <a:off x="4850660" y="2164652"/>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64ACC708-D05F-F1DF-C752-B6753693B91D}"/>
                    </a:ext>
                  </a:extLst>
                </p:cNvPr>
                <p:cNvCxnSpPr>
                  <a:cxnSpLocks/>
                </p:cNvCxnSpPr>
                <p:nvPr/>
              </p:nvCxnSpPr>
              <p:spPr>
                <a:xfrm>
                  <a:off x="5697722" y="2147462"/>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42685C58-48FC-A4BB-ACE6-6F73D3B41F16}"/>
                    </a:ext>
                  </a:extLst>
                </p:cNvPr>
                <p:cNvCxnSpPr>
                  <a:cxnSpLocks/>
                </p:cNvCxnSpPr>
                <p:nvPr/>
              </p:nvCxnSpPr>
              <p:spPr>
                <a:xfrm>
                  <a:off x="5425425" y="2154907"/>
                  <a:ext cx="15623" cy="352714"/>
                </a:xfrm>
                <a:prstGeom prst="line">
                  <a:avLst/>
                </a:prstGeom>
              </p:spPr>
              <p:style>
                <a:lnRef idx="1">
                  <a:schemeClr val="dk1"/>
                </a:lnRef>
                <a:fillRef idx="0">
                  <a:schemeClr val="dk1"/>
                </a:fillRef>
                <a:effectRef idx="0">
                  <a:schemeClr val="dk1"/>
                </a:effectRef>
                <a:fontRef idx="minor">
                  <a:schemeClr val="tx1"/>
                </a:fontRef>
              </p:style>
            </p:cxnSp>
            <p:sp>
              <p:nvSpPr>
                <p:cNvPr id="301" name="Oval 300">
                  <a:extLst>
                    <a:ext uri="{FF2B5EF4-FFF2-40B4-BE49-F238E27FC236}">
                      <a16:creationId xmlns:a16="http://schemas.microsoft.com/office/drawing/2014/main" id="{A5A147BC-5957-ED03-523C-BBFA6089BDB4}"/>
                    </a:ext>
                  </a:extLst>
                </p:cNvPr>
                <p:cNvSpPr/>
                <p:nvPr/>
              </p:nvSpPr>
              <p:spPr>
                <a:xfrm>
                  <a:off x="3506160" y="2412290"/>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2" name="Oval 301">
                  <a:extLst>
                    <a:ext uri="{FF2B5EF4-FFF2-40B4-BE49-F238E27FC236}">
                      <a16:creationId xmlns:a16="http://schemas.microsoft.com/office/drawing/2014/main" id="{C66F3475-FCAE-992F-B60E-FEF2C4CAB9BD}"/>
                    </a:ext>
                  </a:extLst>
                </p:cNvPr>
                <p:cNvSpPr/>
                <p:nvPr/>
              </p:nvSpPr>
              <p:spPr>
                <a:xfrm>
                  <a:off x="4090738" y="2412290"/>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3" name="Oval 302">
                  <a:extLst>
                    <a:ext uri="{FF2B5EF4-FFF2-40B4-BE49-F238E27FC236}">
                      <a16:creationId xmlns:a16="http://schemas.microsoft.com/office/drawing/2014/main" id="{DC8A80CA-9836-01CB-5B5D-6201E6A62277}"/>
                    </a:ext>
                  </a:extLst>
                </p:cNvPr>
                <p:cNvSpPr/>
                <p:nvPr/>
              </p:nvSpPr>
              <p:spPr>
                <a:xfrm>
                  <a:off x="4675316" y="2412288"/>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4" name="Oval 303">
                  <a:extLst>
                    <a:ext uri="{FF2B5EF4-FFF2-40B4-BE49-F238E27FC236}">
                      <a16:creationId xmlns:a16="http://schemas.microsoft.com/office/drawing/2014/main" id="{DE46E217-71AE-322D-9F41-19EC1FEC279F}"/>
                    </a:ext>
                  </a:extLst>
                </p:cNvPr>
                <p:cNvSpPr/>
                <p:nvPr/>
              </p:nvSpPr>
              <p:spPr>
                <a:xfrm>
                  <a:off x="5234874" y="2412288"/>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5" name="Oval 304">
                  <a:extLst>
                    <a:ext uri="{FF2B5EF4-FFF2-40B4-BE49-F238E27FC236}">
                      <a16:creationId xmlns:a16="http://schemas.microsoft.com/office/drawing/2014/main" id="{6A8BBAA9-7BBB-38DC-8F28-992FBEF796A7}"/>
                    </a:ext>
                  </a:extLst>
                </p:cNvPr>
                <p:cNvSpPr/>
                <p:nvPr/>
              </p:nvSpPr>
              <p:spPr>
                <a:xfrm>
                  <a:off x="5234874" y="1340894"/>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6" name="Oval 305">
                  <a:extLst>
                    <a:ext uri="{FF2B5EF4-FFF2-40B4-BE49-F238E27FC236}">
                      <a16:creationId xmlns:a16="http://schemas.microsoft.com/office/drawing/2014/main" id="{3CCD41B8-12F2-BBED-190E-BA693EB7DEA7}"/>
                    </a:ext>
                  </a:extLst>
                </p:cNvPr>
                <p:cNvSpPr/>
                <p:nvPr/>
              </p:nvSpPr>
              <p:spPr>
                <a:xfrm>
                  <a:off x="4650296" y="1340894"/>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7" name="Oval 306">
                  <a:extLst>
                    <a:ext uri="{FF2B5EF4-FFF2-40B4-BE49-F238E27FC236}">
                      <a16:creationId xmlns:a16="http://schemas.microsoft.com/office/drawing/2014/main" id="{DDDC04B0-37C5-E6F7-15EF-7083FDC4B8E8}"/>
                    </a:ext>
                  </a:extLst>
                </p:cNvPr>
                <p:cNvSpPr/>
                <p:nvPr/>
              </p:nvSpPr>
              <p:spPr>
                <a:xfrm>
                  <a:off x="4065718" y="1340894"/>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8" name="Oval 307">
                  <a:extLst>
                    <a:ext uri="{FF2B5EF4-FFF2-40B4-BE49-F238E27FC236}">
                      <a16:creationId xmlns:a16="http://schemas.microsoft.com/office/drawing/2014/main" id="{FEE2C38A-708F-9972-95E0-9D194A445CBD}"/>
                    </a:ext>
                  </a:extLst>
                </p:cNvPr>
                <p:cNvSpPr/>
                <p:nvPr/>
              </p:nvSpPr>
              <p:spPr>
                <a:xfrm>
                  <a:off x="3481137" y="1340894"/>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09" name="Oval 308">
                  <a:extLst>
                    <a:ext uri="{FF2B5EF4-FFF2-40B4-BE49-F238E27FC236}">
                      <a16:creationId xmlns:a16="http://schemas.microsoft.com/office/drawing/2014/main" id="{4BE6ECF4-2A20-D42A-C89B-36DF23E42779}"/>
                    </a:ext>
                  </a:extLst>
                </p:cNvPr>
                <p:cNvSpPr/>
                <p:nvPr/>
              </p:nvSpPr>
              <p:spPr>
                <a:xfrm>
                  <a:off x="2380220" y="1337481"/>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0" name="Oval 309">
                  <a:extLst>
                    <a:ext uri="{FF2B5EF4-FFF2-40B4-BE49-F238E27FC236}">
                      <a16:creationId xmlns:a16="http://schemas.microsoft.com/office/drawing/2014/main" id="{7119E52B-E335-A913-A073-D2BC0DFEC1AF}"/>
                    </a:ext>
                  </a:extLst>
                </p:cNvPr>
                <p:cNvSpPr/>
                <p:nvPr/>
              </p:nvSpPr>
              <p:spPr>
                <a:xfrm>
                  <a:off x="1795642" y="1337481"/>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1" name="Oval 310">
                  <a:extLst>
                    <a:ext uri="{FF2B5EF4-FFF2-40B4-BE49-F238E27FC236}">
                      <a16:creationId xmlns:a16="http://schemas.microsoft.com/office/drawing/2014/main" id="{9F4CD1CD-F66E-18FF-C0AC-D962B58F7A65}"/>
                    </a:ext>
                  </a:extLst>
                </p:cNvPr>
                <p:cNvSpPr/>
                <p:nvPr/>
              </p:nvSpPr>
              <p:spPr>
                <a:xfrm>
                  <a:off x="1211063" y="1337481"/>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2" name="Oval 311">
                  <a:extLst>
                    <a:ext uri="{FF2B5EF4-FFF2-40B4-BE49-F238E27FC236}">
                      <a16:creationId xmlns:a16="http://schemas.microsoft.com/office/drawing/2014/main" id="{87AA7C41-D3DD-3C93-6836-E3993110D5D8}"/>
                    </a:ext>
                  </a:extLst>
                </p:cNvPr>
                <p:cNvSpPr/>
                <p:nvPr/>
              </p:nvSpPr>
              <p:spPr>
                <a:xfrm>
                  <a:off x="626483" y="1337481"/>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3" name="Oval 312">
                  <a:extLst>
                    <a:ext uri="{FF2B5EF4-FFF2-40B4-BE49-F238E27FC236}">
                      <a16:creationId xmlns:a16="http://schemas.microsoft.com/office/drawing/2014/main" id="{10148398-B819-EA87-BF50-FFECA16F598C}"/>
                    </a:ext>
                  </a:extLst>
                </p:cNvPr>
                <p:cNvSpPr/>
                <p:nvPr/>
              </p:nvSpPr>
              <p:spPr>
                <a:xfrm>
                  <a:off x="616249" y="2408875"/>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4" name="Oval 313">
                  <a:extLst>
                    <a:ext uri="{FF2B5EF4-FFF2-40B4-BE49-F238E27FC236}">
                      <a16:creationId xmlns:a16="http://schemas.microsoft.com/office/drawing/2014/main" id="{31056D0F-5EF6-552A-0703-0A68951CA6FF}"/>
                    </a:ext>
                  </a:extLst>
                </p:cNvPr>
                <p:cNvSpPr/>
                <p:nvPr/>
              </p:nvSpPr>
              <p:spPr>
                <a:xfrm>
                  <a:off x="1213339" y="2408875"/>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5" name="Oval 314">
                  <a:extLst>
                    <a:ext uri="{FF2B5EF4-FFF2-40B4-BE49-F238E27FC236}">
                      <a16:creationId xmlns:a16="http://schemas.microsoft.com/office/drawing/2014/main" id="{CE73556B-E18C-3DFB-400E-CF43DAD22340}"/>
                    </a:ext>
                  </a:extLst>
                </p:cNvPr>
                <p:cNvSpPr/>
                <p:nvPr/>
              </p:nvSpPr>
              <p:spPr>
                <a:xfrm>
                  <a:off x="1770620" y="2408875"/>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16" name="Oval 315">
                  <a:extLst>
                    <a:ext uri="{FF2B5EF4-FFF2-40B4-BE49-F238E27FC236}">
                      <a16:creationId xmlns:a16="http://schemas.microsoft.com/office/drawing/2014/main" id="{1AAF5F77-A06C-71C1-A62D-1A6A29967DCE}"/>
                    </a:ext>
                  </a:extLst>
                </p:cNvPr>
                <p:cNvSpPr/>
                <p:nvPr/>
              </p:nvSpPr>
              <p:spPr>
                <a:xfrm>
                  <a:off x="2355200" y="2408875"/>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317" name="Straight Connector 316">
                  <a:extLst>
                    <a:ext uri="{FF2B5EF4-FFF2-40B4-BE49-F238E27FC236}">
                      <a16:creationId xmlns:a16="http://schemas.microsoft.com/office/drawing/2014/main" id="{F3836E2A-640B-E7B8-E137-B71438D6532B}"/>
                    </a:ext>
                  </a:extLst>
                </p:cNvPr>
                <p:cNvCxnSpPr>
                  <a:cxnSpLocks/>
                </p:cNvCxnSpPr>
                <p:nvPr/>
              </p:nvCxnSpPr>
              <p:spPr>
                <a:xfrm>
                  <a:off x="6811941" y="1765384"/>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18" name="Straight Connector 317">
                  <a:extLst>
                    <a:ext uri="{FF2B5EF4-FFF2-40B4-BE49-F238E27FC236}">
                      <a16:creationId xmlns:a16="http://schemas.microsoft.com/office/drawing/2014/main" id="{2ED9971C-9862-BED9-4BFE-EA458516BDFB}"/>
                    </a:ext>
                  </a:extLst>
                </p:cNvPr>
                <p:cNvCxnSpPr>
                  <a:cxnSpLocks/>
                </p:cNvCxnSpPr>
                <p:nvPr/>
              </p:nvCxnSpPr>
              <p:spPr>
                <a:xfrm>
                  <a:off x="6539644" y="1772827"/>
                  <a:ext cx="15623" cy="352714"/>
                </a:xfrm>
                <a:prstGeom prst="line">
                  <a:avLst/>
                </a:prstGeom>
              </p:spPr>
              <p:style>
                <a:lnRef idx="1">
                  <a:schemeClr val="dk1"/>
                </a:lnRef>
                <a:fillRef idx="0">
                  <a:schemeClr val="dk1"/>
                </a:fillRef>
                <a:effectRef idx="0">
                  <a:schemeClr val="dk1"/>
                </a:effectRef>
                <a:fontRef idx="minor">
                  <a:schemeClr val="tx1"/>
                </a:fontRef>
              </p:style>
            </p:cxnSp>
            <p:sp>
              <p:nvSpPr>
                <p:cNvPr id="319" name="Oval 318">
                  <a:extLst>
                    <a:ext uri="{FF2B5EF4-FFF2-40B4-BE49-F238E27FC236}">
                      <a16:creationId xmlns:a16="http://schemas.microsoft.com/office/drawing/2014/main" id="{5C8E946F-0D24-F02E-584A-4458E630759A}"/>
                    </a:ext>
                  </a:extLst>
                </p:cNvPr>
                <p:cNvSpPr/>
                <p:nvPr/>
              </p:nvSpPr>
              <p:spPr>
                <a:xfrm>
                  <a:off x="6379507" y="1328258"/>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320" name="Straight Connector 319">
                  <a:extLst>
                    <a:ext uri="{FF2B5EF4-FFF2-40B4-BE49-F238E27FC236}">
                      <a16:creationId xmlns:a16="http://schemas.microsoft.com/office/drawing/2014/main" id="{8A9E19F5-D0D9-4BE3-BE66-3FF11309F8B2}"/>
                    </a:ext>
                  </a:extLst>
                </p:cNvPr>
                <p:cNvCxnSpPr>
                  <a:cxnSpLocks/>
                </p:cNvCxnSpPr>
                <p:nvPr/>
              </p:nvCxnSpPr>
              <p:spPr>
                <a:xfrm>
                  <a:off x="7413340" y="1765050"/>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E84E7CF0-112F-73BE-72F2-AE89F1FD4888}"/>
                    </a:ext>
                  </a:extLst>
                </p:cNvPr>
                <p:cNvCxnSpPr>
                  <a:cxnSpLocks/>
                </p:cNvCxnSpPr>
                <p:nvPr/>
              </p:nvCxnSpPr>
              <p:spPr>
                <a:xfrm>
                  <a:off x="7141043" y="1772495"/>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2829B70D-F96B-8147-8AE1-6D03C78538F7}"/>
                    </a:ext>
                  </a:extLst>
                </p:cNvPr>
                <p:cNvCxnSpPr>
                  <a:cxnSpLocks/>
                </p:cNvCxnSpPr>
                <p:nvPr/>
              </p:nvCxnSpPr>
              <p:spPr>
                <a:xfrm>
                  <a:off x="7985379" y="1766734"/>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23" name="Straight Connector 322">
                  <a:extLst>
                    <a:ext uri="{FF2B5EF4-FFF2-40B4-BE49-F238E27FC236}">
                      <a16:creationId xmlns:a16="http://schemas.microsoft.com/office/drawing/2014/main" id="{E5CDE382-5438-8226-8C73-3DA0C8262FF6}"/>
                    </a:ext>
                  </a:extLst>
                </p:cNvPr>
                <p:cNvCxnSpPr>
                  <a:cxnSpLocks/>
                </p:cNvCxnSpPr>
                <p:nvPr/>
              </p:nvCxnSpPr>
              <p:spPr>
                <a:xfrm>
                  <a:off x="7713080" y="1774177"/>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24" name="Straight Connector 323">
                  <a:extLst>
                    <a:ext uri="{FF2B5EF4-FFF2-40B4-BE49-F238E27FC236}">
                      <a16:creationId xmlns:a16="http://schemas.microsoft.com/office/drawing/2014/main" id="{C391C0B5-8B86-FCEA-1EDC-847465B62CFA}"/>
                    </a:ext>
                  </a:extLst>
                </p:cNvPr>
                <p:cNvCxnSpPr>
                  <a:cxnSpLocks/>
                </p:cNvCxnSpPr>
                <p:nvPr/>
              </p:nvCxnSpPr>
              <p:spPr>
                <a:xfrm>
                  <a:off x="8560144" y="1756988"/>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B23C67E9-1E6E-5468-6132-8A8CC13F89EC}"/>
                    </a:ext>
                  </a:extLst>
                </p:cNvPr>
                <p:cNvCxnSpPr>
                  <a:cxnSpLocks/>
                </p:cNvCxnSpPr>
                <p:nvPr/>
              </p:nvCxnSpPr>
              <p:spPr>
                <a:xfrm>
                  <a:off x="8287845" y="1764431"/>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26" name="Straight Connector 325">
                  <a:extLst>
                    <a:ext uri="{FF2B5EF4-FFF2-40B4-BE49-F238E27FC236}">
                      <a16:creationId xmlns:a16="http://schemas.microsoft.com/office/drawing/2014/main" id="{9D2F3BC1-17E3-685A-0CD2-8F5D275BC10A}"/>
                    </a:ext>
                  </a:extLst>
                </p:cNvPr>
                <p:cNvCxnSpPr>
                  <a:cxnSpLocks/>
                </p:cNvCxnSpPr>
                <p:nvPr/>
              </p:nvCxnSpPr>
              <p:spPr>
                <a:xfrm>
                  <a:off x="6799864" y="2138794"/>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52F06267-3AE0-2758-0C0E-4502BAC80FAD}"/>
                    </a:ext>
                  </a:extLst>
                </p:cNvPr>
                <p:cNvCxnSpPr>
                  <a:cxnSpLocks/>
                </p:cNvCxnSpPr>
                <p:nvPr/>
              </p:nvCxnSpPr>
              <p:spPr>
                <a:xfrm>
                  <a:off x="6527567" y="2146236"/>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28" name="Straight Connector 327">
                  <a:extLst>
                    <a:ext uri="{FF2B5EF4-FFF2-40B4-BE49-F238E27FC236}">
                      <a16:creationId xmlns:a16="http://schemas.microsoft.com/office/drawing/2014/main" id="{436AA597-04CE-5D3E-24C5-EEAADD9F2F7A}"/>
                    </a:ext>
                  </a:extLst>
                </p:cNvPr>
                <p:cNvCxnSpPr>
                  <a:cxnSpLocks/>
                </p:cNvCxnSpPr>
                <p:nvPr/>
              </p:nvCxnSpPr>
              <p:spPr>
                <a:xfrm>
                  <a:off x="7401265" y="2138461"/>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29" name="Straight Connector 328">
                  <a:extLst>
                    <a:ext uri="{FF2B5EF4-FFF2-40B4-BE49-F238E27FC236}">
                      <a16:creationId xmlns:a16="http://schemas.microsoft.com/office/drawing/2014/main" id="{91977D2B-15DD-F1E0-A965-887091B688D5}"/>
                    </a:ext>
                  </a:extLst>
                </p:cNvPr>
                <p:cNvCxnSpPr>
                  <a:cxnSpLocks/>
                </p:cNvCxnSpPr>
                <p:nvPr/>
              </p:nvCxnSpPr>
              <p:spPr>
                <a:xfrm>
                  <a:off x="7128968" y="2145905"/>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30" name="Straight Connector 329">
                  <a:extLst>
                    <a:ext uri="{FF2B5EF4-FFF2-40B4-BE49-F238E27FC236}">
                      <a16:creationId xmlns:a16="http://schemas.microsoft.com/office/drawing/2014/main" id="{B17B58E0-49D4-0D04-9C7C-7AED1EAF52C1}"/>
                    </a:ext>
                  </a:extLst>
                </p:cNvPr>
                <p:cNvCxnSpPr>
                  <a:cxnSpLocks/>
                </p:cNvCxnSpPr>
                <p:nvPr/>
              </p:nvCxnSpPr>
              <p:spPr>
                <a:xfrm>
                  <a:off x="7973302" y="2140144"/>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31" name="Straight Connector 330">
                  <a:extLst>
                    <a:ext uri="{FF2B5EF4-FFF2-40B4-BE49-F238E27FC236}">
                      <a16:creationId xmlns:a16="http://schemas.microsoft.com/office/drawing/2014/main" id="{38B07D96-A226-B13D-A4BB-5EA903AA971A}"/>
                    </a:ext>
                  </a:extLst>
                </p:cNvPr>
                <p:cNvCxnSpPr>
                  <a:cxnSpLocks/>
                </p:cNvCxnSpPr>
                <p:nvPr/>
              </p:nvCxnSpPr>
              <p:spPr>
                <a:xfrm>
                  <a:off x="7701005" y="2147587"/>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32" name="Straight Connector 331">
                  <a:extLst>
                    <a:ext uri="{FF2B5EF4-FFF2-40B4-BE49-F238E27FC236}">
                      <a16:creationId xmlns:a16="http://schemas.microsoft.com/office/drawing/2014/main" id="{3566AE13-7731-B99B-864B-C35255045636}"/>
                    </a:ext>
                  </a:extLst>
                </p:cNvPr>
                <p:cNvCxnSpPr>
                  <a:cxnSpLocks/>
                </p:cNvCxnSpPr>
                <p:nvPr/>
              </p:nvCxnSpPr>
              <p:spPr>
                <a:xfrm>
                  <a:off x="8548067" y="2130398"/>
                  <a:ext cx="15623" cy="352714"/>
                </a:xfrm>
                <a:prstGeom prst="line">
                  <a:avLst/>
                </a:prstGeom>
              </p:spPr>
              <p:style>
                <a:lnRef idx="1">
                  <a:schemeClr val="dk1"/>
                </a:lnRef>
                <a:fillRef idx="0">
                  <a:schemeClr val="dk1"/>
                </a:fillRef>
                <a:effectRef idx="0">
                  <a:schemeClr val="dk1"/>
                </a:effectRef>
                <a:fontRef idx="minor">
                  <a:schemeClr val="tx1"/>
                </a:fontRef>
              </p:style>
            </p:cxnSp>
            <p:cxnSp>
              <p:nvCxnSpPr>
                <p:cNvPr id="333" name="Straight Connector 332">
                  <a:extLst>
                    <a:ext uri="{FF2B5EF4-FFF2-40B4-BE49-F238E27FC236}">
                      <a16:creationId xmlns:a16="http://schemas.microsoft.com/office/drawing/2014/main" id="{80B63B06-66C2-D0ED-829D-19DECDEB2B56}"/>
                    </a:ext>
                  </a:extLst>
                </p:cNvPr>
                <p:cNvCxnSpPr>
                  <a:cxnSpLocks/>
                </p:cNvCxnSpPr>
                <p:nvPr/>
              </p:nvCxnSpPr>
              <p:spPr>
                <a:xfrm>
                  <a:off x="8275770" y="2137841"/>
                  <a:ext cx="15623" cy="352714"/>
                </a:xfrm>
                <a:prstGeom prst="line">
                  <a:avLst/>
                </a:prstGeom>
              </p:spPr>
              <p:style>
                <a:lnRef idx="1">
                  <a:schemeClr val="dk1"/>
                </a:lnRef>
                <a:fillRef idx="0">
                  <a:schemeClr val="dk1"/>
                </a:fillRef>
                <a:effectRef idx="0">
                  <a:schemeClr val="dk1"/>
                </a:effectRef>
                <a:fontRef idx="minor">
                  <a:schemeClr val="tx1"/>
                </a:fontRef>
              </p:style>
            </p:cxnSp>
            <p:sp>
              <p:nvSpPr>
                <p:cNvPr id="334" name="Oval 333">
                  <a:extLst>
                    <a:ext uri="{FF2B5EF4-FFF2-40B4-BE49-F238E27FC236}">
                      <a16:creationId xmlns:a16="http://schemas.microsoft.com/office/drawing/2014/main" id="{D55DBE72-043D-5F0E-A732-A82B9EBDE5B7}"/>
                    </a:ext>
                  </a:extLst>
                </p:cNvPr>
                <p:cNvSpPr/>
                <p:nvPr/>
              </p:nvSpPr>
              <p:spPr>
                <a:xfrm>
                  <a:off x="8120731" y="1331623"/>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5" name="Oval 334">
                  <a:extLst>
                    <a:ext uri="{FF2B5EF4-FFF2-40B4-BE49-F238E27FC236}">
                      <a16:creationId xmlns:a16="http://schemas.microsoft.com/office/drawing/2014/main" id="{FF994C08-4E0D-4F18-33A5-3BFC0FA4BB17}"/>
                    </a:ext>
                  </a:extLst>
                </p:cNvPr>
                <p:cNvSpPr/>
                <p:nvPr/>
              </p:nvSpPr>
              <p:spPr>
                <a:xfrm>
                  <a:off x="7536153" y="1331623"/>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6" name="Oval 335">
                  <a:extLst>
                    <a:ext uri="{FF2B5EF4-FFF2-40B4-BE49-F238E27FC236}">
                      <a16:creationId xmlns:a16="http://schemas.microsoft.com/office/drawing/2014/main" id="{E1C1F664-CD05-E2AE-53A1-41BAA1D1EB2C}"/>
                    </a:ext>
                  </a:extLst>
                </p:cNvPr>
                <p:cNvSpPr/>
                <p:nvPr/>
              </p:nvSpPr>
              <p:spPr>
                <a:xfrm>
                  <a:off x="6951574" y="1331623"/>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7" name="Oval 336">
                  <a:extLst>
                    <a:ext uri="{FF2B5EF4-FFF2-40B4-BE49-F238E27FC236}">
                      <a16:creationId xmlns:a16="http://schemas.microsoft.com/office/drawing/2014/main" id="{B7A6DC00-E30D-E2B5-9970-AABABBD20CA8}"/>
                    </a:ext>
                  </a:extLst>
                </p:cNvPr>
                <p:cNvSpPr/>
                <p:nvPr/>
              </p:nvSpPr>
              <p:spPr>
                <a:xfrm>
                  <a:off x="6381782" y="2403017"/>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8" name="Oval 337">
                  <a:extLst>
                    <a:ext uri="{FF2B5EF4-FFF2-40B4-BE49-F238E27FC236}">
                      <a16:creationId xmlns:a16="http://schemas.microsoft.com/office/drawing/2014/main" id="{EAC99B88-1214-24C1-AF08-F62785C0423A}"/>
                    </a:ext>
                  </a:extLst>
                </p:cNvPr>
                <p:cNvSpPr/>
                <p:nvPr/>
              </p:nvSpPr>
              <p:spPr>
                <a:xfrm>
                  <a:off x="6941336" y="2403017"/>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39" name="Oval 338">
                  <a:extLst>
                    <a:ext uri="{FF2B5EF4-FFF2-40B4-BE49-F238E27FC236}">
                      <a16:creationId xmlns:a16="http://schemas.microsoft.com/office/drawing/2014/main" id="{901908E4-3D03-F23B-379C-BEFE63467717}"/>
                    </a:ext>
                  </a:extLst>
                </p:cNvPr>
                <p:cNvSpPr/>
                <p:nvPr/>
              </p:nvSpPr>
              <p:spPr>
                <a:xfrm>
                  <a:off x="7538424" y="2403017"/>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40" name="Oval 339">
                  <a:extLst>
                    <a:ext uri="{FF2B5EF4-FFF2-40B4-BE49-F238E27FC236}">
                      <a16:creationId xmlns:a16="http://schemas.microsoft.com/office/drawing/2014/main" id="{87330258-95BA-E7A5-6507-466983C7D7E9}"/>
                    </a:ext>
                  </a:extLst>
                </p:cNvPr>
                <p:cNvSpPr/>
                <p:nvPr/>
              </p:nvSpPr>
              <p:spPr>
                <a:xfrm>
                  <a:off x="8095713" y="2403017"/>
                  <a:ext cx="593635" cy="5168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267" name="Oval 266">
                <a:extLst>
                  <a:ext uri="{FF2B5EF4-FFF2-40B4-BE49-F238E27FC236}">
                    <a16:creationId xmlns:a16="http://schemas.microsoft.com/office/drawing/2014/main" id="{15560F7D-AEA5-A985-86ED-3FE812A91C0E}"/>
                  </a:ext>
                </a:extLst>
              </p:cNvPr>
              <p:cNvSpPr/>
              <p:nvPr/>
            </p:nvSpPr>
            <p:spPr>
              <a:xfrm>
                <a:off x="20253260" y="8975349"/>
                <a:ext cx="359712" cy="123511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8" name="Oval 267">
                <a:extLst>
                  <a:ext uri="{FF2B5EF4-FFF2-40B4-BE49-F238E27FC236}">
                    <a16:creationId xmlns:a16="http://schemas.microsoft.com/office/drawing/2014/main" id="{F788F07A-3AE2-A248-C206-9FB1E173C16E}"/>
                  </a:ext>
                </a:extLst>
              </p:cNvPr>
              <p:cNvSpPr/>
              <p:nvPr/>
            </p:nvSpPr>
            <p:spPr>
              <a:xfrm>
                <a:off x="21630108" y="8955427"/>
                <a:ext cx="390008" cy="123820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4" name="Arrow: Down 263">
                <a:extLst>
                  <a:ext uri="{FF2B5EF4-FFF2-40B4-BE49-F238E27FC236}">
                    <a16:creationId xmlns:a16="http://schemas.microsoft.com/office/drawing/2014/main" id="{A325BE52-C3DE-8C4B-51AE-249467D993CD}"/>
                  </a:ext>
                </a:extLst>
              </p:cNvPr>
              <p:cNvSpPr/>
              <p:nvPr/>
            </p:nvSpPr>
            <p:spPr>
              <a:xfrm>
                <a:off x="19348969" y="11452907"/>
                <a:ext cx="357479" cy="57290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0" name="Oval 219">
                <a:extLst>
                  <a:ext uri="{FF2B5EF4-FFF2-40B4-BE49-F238E27FC236}">
                    <a16:creationId xmlns:a16="http://schemas.microsoft.com/office/drawing/2014/main" id="{928EEEB4-DDF5-015E-231A-CD92426CF46F}"/>
                  </a:ext>
                </a:extLst>
              </p:cNvPr>
              <p:cNvSpPr/>
              <p:nvPr/>
            </p:nvSpPr>
            <p:spPr>
              <a:xfrm>
                <a:off x="18784930" y="8970819"/>
                <a:ext cx="315733" cy="123511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nvGrpSpPr>
              <p:cNvPr id="221" name="Group 220">
                <a:extLst>
                  <a:ext uri="{FF2B5EF4-FFF2-40B4-BE49-F238E27FC236}">
                    <a16:creationId xmlns:a16="http://schemas.microsoft.com/office/drawing/2014/main" id="{C39A85D1-58EF-1314-040D-650E9B3177F6}"/>
                  </a:ext>
                </a:extLst>
              </p:cNvPr>
              <p:cNvGrpSpPr/>
              <p:nvPr/>
            </p:nvGrpSpPr>
            <p:grpSpPr>
              <a:xfrm>
                <a:off x="17523308" y="9461898"/>
                <a:ext cx="1278071" cy="679363"/>
                <a:chOff x="1714469" y="840794"/>
                <a:chExt cx="1504672" cy="1067071"/>
              </a:xfrm>
            </p:grpSpPr>
            <p:grpSp>
              <p:nvGrpSpPr>
                <p:cNvPr id="237" name="Group 236">
                  <a:extLst>
                    <a:ext uri="{FF2B5EF4-FFF2-40B4-BE49-F238E27FC236}">
                      <a16:creationId xmlns:a16="http://schemas.microsoft.com/office/drawing/2014/main" id="{413B65F6-1705-4A99-0F63-2B836FB12FA6}"/>
                    </a:ext>
                  </a:extLst>
                </p:cNvPr>
                <p:cNvGrpSpPr/>
                <p:nvPr/>
              </p:nvGrpSpPr>
              <p:grpSpPr>
                <a:xfrm>
                  <a:off x="1714469" y="863006"/>
                  <a:ext cx="1412651" cy="1044859"/>
                  <a:chOff x="1343827" y="1326681"/>
                  <a:chExt cx="2162184" cy="1596739"/>
                </a:xfrm>
              </p:grpSpPr>
              <p:cxnSp>
                <p:nvCxnSpPr>
                  <p:cNvPr id="240" name="Straight Connector 239">
                    <a:extLst>
                      <a:ext uri="{FF2B5EF4-FFF2-40B4-BE49-F238E27FC236}">
                        <a16:creationId xmlns:a16="http://schemas.microsoft.com/office/drawing/2014/main" id="{40F132F4-3FE2-5F08-34F6-E1B7C7E02A28}"/>
                      </a:ext>
                    </a:extLst>
                  </p:cNvPr>
                  <p:cNvCxnSpPr>
                    <a:cxnSpLocks/>
                  </p:cNvCxnSpPr>
                  <p:nvPr/>
                </p:nvCxnSpPr>
                <p:spPr>
                  <a:xfrm>
                    <a:off x="1743082" y="1765439"/>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241" name="Straight Connector 240">
                    <a:extLst>
                      <a:ext uri="{FF2B5EF4-FFF2-40B4-BE49-F238E27FC236}">
                        <a16:creationId xmlns:a16="http://schemas.microsoft.com/office/drawing/2014/main" id="{51652DDF-FAEF-6F9A-C020-CDCC9D548970}"/>
                      </a:ext>
                    </a:extLst>
                  </p:cNvPr>
                  <p:cNvCxnSpPr>
                    <a:cxnSpLocks/>
                  </p:cNvCxnSpPr>
                  <p:nvPr/>
                </p:nvCxnSpPr>
                <p:spPr>
                  <a:xfrm>
                    <a:off x="1470784" y="1772882"/>
                    <a:ext cx="14726" cy="356222"/>
                  </a:xfrm>
                  <a:prstGeom prst="line">
                    <a:avLst/>
                  </a:prstGeom>
                </p:spPr>
                <p:style>
                  <a:lnRef idx="1">
                    <a:schemeClr val="dk1"/>
                  </a:lnRef>
                  <a:fillRef idx="0">
                    <a:schemeClr val="dk1"/>
                  </a:fillRef>
                  <a:effectRef idx="0">
                    <a:schemeClr val="dk1"/>
                  </a:effectRef>
                  <a:fontRef idx="minor">
                    <a:schemeClr val="tx1"/>
                  </a:fontRef>
                </p:style>
              </p:cxnSp>
              <p:sp>
                <p:nvSpPr>
                  <p:cNvPr id="242" name="Oval 241">
                    <a:extLst>
                      <a:ext uri="{FF2B5EF4-FFF2-40B4-BE49-F238E27FC236}">
                        <a16:creationId xmlns:a16="http://schemas.microsoft.com/office/drawing/2014/main" id="{B889C257-8919-8F06-6F64-E34B947F63C6}"/>
                      </a:ext>
                    </a:extLst>
                  </p:cNvPr>
                  <p:cNvSpPr/>
                  <p:nvPr/>
                </p:nvSpPr>
                <p:spPr>
                  <a:xfrm>
                    <a:off x="1343827" y="1326681"/>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243" name="Straight Connector 242">
                    <a:extLst>
                      <a:ext uri="{FF2B5EF4-FFF2-40B4-BE49-F238E27FC236}">
                        <a16:creationId xmlns:a16="http://schemas.microsoft.com/office/drawing/2014/main" id="{E4BCCD70-616E-8887-2E0F-EC6AE9DD7864}"/>
                      </a:ext>
                    </a:extLst>
                  </p:cNvPr>
                  <p:cNvCxnSpPr>
                    <a:cxnSpLocks/>
                  </p:cNvCxnSpPr>
                  <p:nvPr/>
                </p:nvCxnSpPr>
                <p:spPr>
                  <a:xfrm>
                    <a:off x="2344482" y="1765107"/>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111AFB47-7B91-196E-72D7-577E955FE3E2}"/>
                      </a:ext>
                    </a:extLst>
                  </p:cNvPr>
                  <p:cNvCxnSpPr>
                    <a:cxnSpLocks/>
                  </p:cNvCxnSpPr>
                  <p:nvPr/>
                </p:nvCxnSpPr>
                <p:spPr>
                  <a:xfrm>
                    <a:off x="2072184" y="1772550"/>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245" name="Straight Connector 244">
                    <a:extLst>
                      <a:ext uri="{FF2B5EF4-FFF2-40B4-BE49-F238E27FC236}">
                        <a16:creationId xmlns:a16="http://schemas.microsoft.com/office/drawing/2014/main" id="{E3467E82-E62C-5F87-16D1-13A5995E6851}"/>
                      </a:ext>
                    </a:extLst>
                  </p:cNvPr>
                  <p:cNvCxnSpPr>
                    <a:cxnSpLocks/>
                  </p:cNvCxnSpPr>
                  <p:nvPr/>
                </p:nvCxnSpPr>
                <p:spPr>
                  <a:xfrm>
                    <a:off x="2916520" y="1766790"/>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68C97C0D-3876-9ABF-8DE8-5E86D5046E72}"/>
                      </a:ext>
                    </a:extLst>
                  </p:cNvPr>
                  <p:cNvCxnSpPr>
                    <a:cxnSpLocks/>
                  </p:cNvCxnSpPr>
                  <p:nvPr/>
                </p:nvCxnSpPr>
                <p:spPr>
                  <a:xfrm>
                    <a:off x="2644222" y="1774233"/>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8B90365A-094E-971B-BADA-A8C8A317EE08}"/>
                      </a:ext>
                    </a:extLst>
                  </p:cNvPr>
                  <p:cNvCxnSpPr>
                    <a:cxnSpLocks/>
                  </p:cNvCxnSpPr>
                  <p:nvPr/>
                </p:nvCxnSpPr>
                <p:spPr>
                  <a:xfrm>
                    <a:off x="3491285" y="1757044"/>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899A806-9876-E64D-B91E-E7D2905CDB25}"/>
                      </a:ext>
                    </a:extLst>
                  </p:cNvPr>
                  <p:cNvCxnSpPr>
                    <a:cxnSpLocks/>
                  </p:cNvCxnSpPr>
                  <p:nvPr/>
                </p:nvCxnSpPr>
                <p:spPr>
                  <a:xfrm>
                    <a:off x="3218987" y="1764487"/>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5B711226-7DEA-B33E-61C5-1F5EBADF353A}"/>
                      </a:ext>
                    </a:extLst>
                  </p:cNvPr>
                  <p:cNvCxnSpPr>
                    <a:cxnSpLocks/>
                  </p:cNvCxnSpPr>
                  <p:nvPr/>
                </p:nvCxnSpPr>
                <p:spPr>
                  <a:xfrm>
                    <a:off x="1731006" y="2138849"/>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72E56536-4841-4473-197F-B8D4EFB733CD}"/>
                      </a:ext>
                    </a:extLst>
                  </p:cNvPr>
                  <p:cNvCxnSpPr>
                    <a:cxnSpLocks/>
                  </p:cNvCxnSpPr>
                  <p:nvPr/>
                </p:nvCxnSpPr>
                <p:spPr>
                  <a:xfrm>
                    <a:off x="1458708" y="2146292"/>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74F5B703-3DB0-4345-E814-21D762FA0BA4}"/>
                      </a:ext>
                    </a:extLst>
                  </p:cNvPr>
                  <p:cNvCxnSpPr>
                    <a:cxnSpLocks/>
                  </p:cNvCxnSpPr>
                  <p:nvPr/>
                </p:nvCxnSpPr>
                <p:spPr>
                  <a:xfrm>
                    <a:off x="2332406" y="2138517"/>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CC183335-3E27-5D86-AD3F-7CB152A9BF20}"/>
                      </a:ext>
                    </a:extLst>
                  </p:cNvPr>
                  <p:cNvCxnSpPr>
                    <a:cxnSpLocks/>
                  </p:cNvCxnSpPr>
                  <p:nvPr/>
                </p:nvCxnSpPr>
                <p:spPr>
                  <a:xfrm>
                    <a:off x="2060108" y="2145960"/>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1696E229-05DF-DDC6-3063-C02D79CFF3AB}"/>
                      </a:ext>
                    </a:extLst>
                  </p:cNvPr>
                  <p:cNvCxnSpPr>
                    <a:cxnSpLocks/>
                  </p:cNvCxnSpPr>
                  <p:nvPr/>
                </p:nvCxnSpPr>
                <p:spPr>
                  <a:xfrm>
                    <a:off x="2904444" y="2140200"/>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869B039E-5AFB-D5C1-7962-956615958CC2}"/>
                      </a:ext>
                    </a:extLst>
                  </p:cNvPr>
                  <p:cNvCxnSpPr>
                    <a:cxnSpLocks/>
                  </p:cNvCxnSpPr>
                  <p:nvPr/>
                </p:nvCxnSpPr>
                <p:spPr>
                  <a:xfrm>
                    <a:off x="2632146" y="2147643"/>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79869FE4-E5AA-BB5F-C674-0EC578C0F2D3}"/>
                      </a:ext>
                    </a:extLst>
                  </p:cNvPr>
                  <p:cNvCxnSpPr>
                    <a:cxnSpLocks/>
                  </p:cNvCxnSpPr>
                  <p:nvPr/>
                </p:nvCxnSpPr>
                <p:spPr>
                  <a:xfrm>
                    <a:off x="3479209" y="2130454"/>
                    <a:ext cx="14726" cy="356222"/>
                  </a:xfrm>
                  <a:prstGeom prst="line">
                    <a:avLst/>
                  </a:prstGeom>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E674A01A-1506-E18F-B5BA-2C36C97EB02F}"/>
                      </a:ext>
                    </a:extLst>
                  </p:cNvPr>
                  <p:cNvCxnSpPr>
                    <a:cxnSpLocks/>
                  </p:cNvCxnSpPr>
                  <p:nvPr/>
                </p:nvCxnSpPr>
                <p:spPr>
                  <a:xfrm>
                    <a:off x="3206911" y="2137897"/>
                    <a:ext cx="14726" cy="356222"/>
                  </a:xfrm>
                  <a:prstGeom prst="line">
                    <a:avLst/>
                  </a:prstGeom>
                </p:spPr>
                <p:style>
                  <a:lnRef idx="1">
                    <a:schemeClr val="dk1"/>
                  </a:lnRef>
                  <a:fillRef idx="0">
                    <a:schemeClr val="dk1"/>
                  </a:fillRef>
                  <a:effectRef idx="0">
                    <a:schemeClr val="dk1"/>
                  </a:effectRef>
                  <a:fontRef idx="minor">
                    <a:schemeClr val="tx1"/>
                  </a:fontRef>
                </p:style>
              </p:cxnSp>
              <p:sp>
                <p:nvSpPr>
                  <p:cNvPr id="257" name="Oval 256">
                    <a:extLst>
                      <a:ext uri="{FF2B5EF4-FFF2-40B4-BE49-F238E27FC236}">
                        <a16:creationId xmlns:a16="http://schemas.microsoft.com/office/drawing/2014/main" id="{5065F6DB-2B57-85F2-CC1B-D93864069059}"/>
                      </a:ext>
                    </a:extLst>
                  </p:cNvPr>
                  <p:cNvSpPr/>
                  <p:nvPr/>
                </p:nvSpPr>
                <p:spPr>
                  <a:xfrm>
                    <a:off x="2500474" y="1330047"/>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8" name="Oval 257">
                    <a:extLst>
                      <a:ext uri="{FF2B5EF4-FFF2-40B4-BE49-F238E27FC236}">
                        <a16:creationId xmlns:a16="http://schemas.microsoft.com/office/drawing/2014/main" id="{F2EB5541-A0EF-AE41-EA2B-D1C575C1445F}"/>
                      </a:ext>
                    </a:extLst>
                  </p:cNvPr>
                  <p:cNvSpPr/>
                  <p:nvPr/>
                </p:nvSpPr>
                <p:spPr>
                  <a:xfrm>
                    <a:off x="1915895" y="1330047"/>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9" name="Oval 258">
                    <a:extLst>
                      <a:ext uri="{FF2B5EF4-FFF2-40B4-BE49-F238E27FC236}">
                        <a16:creationId xmlns:a16="http://schemas.microsoft.com/office/drawing/2014/main" id="{DD6EC0D7-9F98-02EB-2CE1-8E7F2AA2D5E8}"/>
                      </a:ext>
                    </a:extLst>
                  </p:cNvPr>
                  <p:cNvSpPr/>
                  <p:nvPr/>
                </p:nvSpPr>
                <p:spPr>
                  <a:xfrm>
                    <a:off x="1346102" y="2401441"/>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0" name="Oval 259">
                    <a:extLst>
                      <a:ext uri="{FF2B5EF4-FFF2-40B4-BE49-F238E27FC236}">
                        <a16:creationId xmlns:a16="http://schemas.microsoft.com/office/drawing/2014/main" id="{97F29C9C-04C8-25D7-112B-7FA9160116DC}"/>
                      </a:ext>
                    </a:extLst>
                  </p:cNvPr>
                  <p:cNvSpPr/>
                  <p:nvPr/>
                </p:nvSpPr>
                <p:spPr>
                  <a:xfrm>
                    <a:off x="1905660" y="2401441"/>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61" name="Oval 260">
                    <a:extLst>
                      <a:ext uri="{FF2B5EF4-FFF2-40B4-BE49-F238E27FC236}">
                        <a16:creationId xmlns:a16="http://schemas.microsoft.com/office/drawing/2014/main" id="{069E0534-2AAC-E3C6-0EBC-872111E74066}"/>
                      </a:ext>
                    </a:extLst>
                  </p:cNvPr>
                  <p:cNvSpPr/>
                  <p:nvPr/>
                </p:nvSpPr>
                <p:spPr>
                  <a:xfrm>
                    <a:off x="2502749" y="2401441"/>
                    <a:ext cx="559558" cy="5219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238" name="Oval 237">
                  <a:extLst>
                    <a:ext uri="{FF2B5EF4-FFF2-40B4-BE49-F238E27FC236}">
                      <a16:creationId xmlns:a16="http://schemas.microsoft.com/office/drawing/2014/main" id="{2C840FDE-1CBE-23E9-10AA-8E0BF964AE05}"/>
                    </a:ext>
                  </a:extLst>
                </p:cNvPr>
                <p:cNvSpPr/>
                <p:nvPr/>
              </p:nvSpPr>
              <p:spPr>
                <a:xfrm>
                  <a:off x="2840860" y="840794"/>
                  <a:ext cx="365584" cy="341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9" name="Oval 238">
                  <a:extLst>
                    <a:ext uri="{FF2B5EF4-FFF2-40B4-BE49-F238E27FC236}">
                      <a16:creationId xmlns:a16="http://schemas.microsoft.com/office/drawing/2014/main" id="{5E8623C0-E0E4-0C89-03AE-B52753F3B9AB}"/>
                    </a:ext>
                  </a:extLst>
                </p:cNvPr>
                <p:cNvSpPr/>
                <p:nvPr/>
              </p:nvSpPr>
              <p:spPr>
                <a:xfrm>
                  <a:off x="2853557" y="1566297"/>
                  <a:ext cx="365584" cy="341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sp>
            <p:nvSpPr>
              <p:cNvPr id="222" name="Freeform: Shape 221">
                <a:extLst>
                  <a:ext uri="{FF2B5EF4-FFF2-40B4-BE49-F238E27FC236}">
                    <a16:creationId xmlns:a16="http://schemas.microsoft.com/office/drawing/2014/main" id="{F43C3612-C721-CDBD-7EEF-6E616043B22D}"/>
                  </a:ext>
                </a:extLst>
              </p:cNvPr>
              <p:cNvSpPr/>
              <p:nvPr/>
            </p:nvSpPr>
            <p:spPr>
              <a:xfrm rot="10800000" flipH="1">
                <a:off x="19049005" y="10295660"/>
                <a:ext cx="1106560" cy="372499"/>
              </a:xfrm>
              <a:custGeom>
                <a:avLst/>
                <a:gdLst>
                  <a:gd name="connsiteX0" fmla="*/ 0 w 1329449"/>
                  <a:gd name="connsiteY0" fmla="*/ 731520 h 731520"/>
                  <a:gd name="connsiteX1" fmla="*/ 570497 w 1329449"/>
                  <a:gd name="connsiteY1" fmla="*/ 731520 h 731520"/>
                  <a:gd name="connsiteX2" fmla="*/ 758953 w 1329449"/>
                  <a:gd name="connsiteY2" fmla="*/ 731520 h 731520"/>
                  <a:gd name="connsiteX3" fmla="*/ 1329449 w 1329449"/>
                  <a:gd name="connsiteY3" fmla="*/ 731520 h 731520"/>
                  <a:gd name="connsiteX4" fmla="*/ 1329449 w 1329449"/>
                  <a:gd name="connsiteY4" fmla="*/ 548640 h 731520"/>
                  <a:gd name="connsiteX5" fmla="*/ 758953 w 1329449"/>
                  <a:gd name="connsiteY5" fmla="*/ 548640 h 731520"/>
                  <a:gd name="connsiteX6" fmla="*/ 758953 w 1329449"/>
                  <a:gd name="connsiteY6" fmla="*/ 182880 h 731520"/>
                  <a:gd name="connsiteX7" fmla="*/ 844817 w 1329449"/>
                  <a:gd name="connsiteY7" fmla="*/ 182880 h 731520"/>
                  <a:gd name="connsiteX8" fmla="*/ 850393 w 1329449"/>
                  <a:gd name="connsiteY8" fmla="*/ 182880 h 731520"/>
                  <a:gd name="connsiteX9" fmla="*/ 667513 w 1329449"/>
                  <a:gd name="connsiteY9" fmla="*/ 0 h 731520"/>
                  <a:gd name="connsiteX10" fmla="*/ 664725 w 1329449"/>
                  <a:gd name="connsiteY10" fmla="*/ 2788 h 731520"/>
                  <a:gd name="connsiteX11" fmla="*/ 661937 w 1329449"/>
                  <a:gd name="connsiteY11" fmla="*/ 0 h 731520"/>
                  <a:gd name="connsiteX12" fmla="*/ 479057 w 1329449"/>
                  <a:gd name="connsiteY12" fmla="*/ 182880 h 731520"/>
                  <a:gd name="connsiteX13" fmla="*/ 484633 w 1329449"/>
                  <a:gd name="connsiteY13" fmla="*/ 182880 h 731520"/>
                  <a:gd name="connsiteX14" fmla="*/ 570497 w 1329449"/>
                  <a:gd name="connsiteY14" fmla="*/ 182880 h 731520"/>
                  <a:gd name="connsiteX15" fmla="*/ 570497 w 1329449"/>
                  <a:gd name="connsiteY15" fmla="*/ 548640 h 731520"/>
                  <a:gd name="connsiteX16" fmla="*/ 0 w 1329449"/>
                  <a:gd name="connsiteY16" fmla="*/ 54864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9449" h="731520">
                    <a:moveTo>
                      <a:pt x="0" y="731520"/>
                    </a:moveTo>
                    <a:lnTo>
                      <a:pt x="570497" y="731520"/>
                    </a:lnTo>
                    <a:lnTo>
                      <a:pt x="758953" y="731520"/>
                    </a:lnTo>
                    <a:lnTo>
                      <a:pt x="1329449" y="731520"/>
                    </a:lnTo>
                    <a:lnTo>
                      <a:pt x="1329449" y="548640"/>
                    </a:lnTo>
                    <a:lnTo>
                      <a:pt x="758953" y="548640"/>
                    </a:lnTo>
                    <a:lnTo>
                      <a:pt x="758953" y="182880"/>
                    </a:lnTo>
                    <a:lnTo>
                      <a:pt x="844817" y="182880"/>
                    </a:lnTo>
                    <a:lnTo>
                      <a:pt x="850393" y="182880"/>
                    </a:lnTo>
                    <a:lnTo>
                      <a:pt x="667513" y="0"/>
                    </a:lnTo>
                    <a:lnTo>
                      <a:pt x="664725" y="2788"/>
                    </a:lnTo>
                    <a:lnTo>
                      <a:pt x="661937" y="0"/>
                    </a:lnTo>
                    <a:lnTo>
                      <a:pt x="479057" y="182880"/>
                    </a:lnTo>
                    <a:lnTo>
                      <a:pt x="484633" y="182880"/>
                    </a:lnTo>
                    <a:lnTo>
                      <a:pt x="570497" y="182880"/>
                    </a:lnTo>
                    <a:lnTo>
                      <a:pt x="570497" y="548640"/>
                    </a:lnTo>
                    <a:lnTo>
                      <a:pt x="0" y="548640"/>
                    </a:lnTo>
                    <a:close/>
                  </a:path>
                </a:pathLst>
              </a:cu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p>
            </p:txBody>
          </p:sp>
          <p:sp>
            <p:nvSpPr>
              <p:cNvPr id="228" name="Oval 227">
                <a:extLst>
                  <a:ext uri="{FF2B5EF4-FFF2-40B4-BE49-F238E27FC236}">
                    <a16:creationId xmlns:a16="http://schemas.microsoft.com/office/drawing/2014/main" id="{FE2C9425-E23C-F37A-1FB6-746FDA8272E0}"/>
                  </a:ext>
                </a:extLst>
              </p:cNvPr>
              <p:cNvSpPr/>
              <p:nvPr/>
            </p:nvSpPr>
            <p:spPr>
              <a:xfrm>
                <a:off x="18415199" y="10766105"/>
                <a:ext cx="2343674" cy="61919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000000"/>
                    </a:solidFill>
                    <a:ea typeface="Times New Roman" panose="02020603050405020304" pitchFamily="18" charset="0"/>
                  </a:rPr>
                  <a:t>MYD88 Signaling</a:t>
                </a:r>
                <a:endParaRPr lang="en-US" b="1" dirty="0"/>
              </a:p>
            </p:txBody>
          </p:sp>
          <mc:AlternateContent xmlns:mc="http://schemas.openxmlformats.org/markup-compatibility/2006" xmlns:p14="http://schemas.microsoft.com/office/powerpoint/2010/main">
            <mc:Choice Requires="p14">
              <p:contentPart p14:bwMode="auto" r:id="rId4">
                <p14:nvContentPartPr>
                  <p14:cNvPr id="232" name="Ink 231">
                    <a:extLst>
                      <a:ext uri="{FF2B5EF4-FFF2-40B4-BE49-F238E27FC236}">
                        <a16:creationId xmlns:a16="http://schemas.microsoft.com/office/drawing/2014/main" id="{9A4928B5-A29A-032C-D6D2-2A92A8629A6C}"/>
                      </a:ext>
                    </a:extLst>
                  </p14:cNvPr>
                  <p14:cNvContentPartPr/>
                  <p14:nvPr/>
                </p14:nvContentPartPr>
                <p14:xfrm>
                  <a:off x="17677089" y="12102105"/>
                  <a:ext cx="39752" cy="229"/>
                </p14:xfrm>
              </p:contentPart>
            </mc:Choice>
            <mc:Fallback xmlns="">
              <p:pic>
                <p:nvPicPr>
                  <p:cNvPr id="232" name="Ink 231">
                    <a:extLst>
                      <a:ext uri="{FF2B5EF4-FFF2-40B4-BE49-F238E27FC236}">
                        <a16:creationId xmlns:a16="http://schemas.microsoft.com/office/drawing/2014/main" id="{9A4928B5-A29A-032C-D6D2-2A92A8629A6C}"/>
                      </a:ext>
                    </a:extLst>
                  </p:cNvPr>
                  <p:cNvPicPr/>
                  <p:nvPr/>
                </p:nvPicPr>
                <p:blipFill>
                  <a:blip r:embed="rId5"/>
                  <a:stretch>
                    <a:fillRect/>
                  </a:stretch>
                </p:blipFill>
                <p:spPr>
                  <a:xfrm>
                    <a:off x="17668136" y="12096380"/>
                    <a:ext cx="57300" cy="1145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3" name="Ink 232">
                    <a:extLst>
                      <a:ext uri="{FF2B5EF4-FFF2-40B4-BE49-F238E27FC236}">
                        <a16:creationId xmlns:a16="http://schemas.microsoft.com/office/drawing/2014/main" id="{841CB0B4-CCB6-74D2-50AC-37A65EF45908}"/>
                      </a:ext>
                    </a:extLst>
                  </p14:cNvPr>
                  <p14:cNvContentPartPr/>
                  <p14:nvPr/>
                </p14:nvContentPartPr>
                <p14:xfrm>
                  <a:off x="17624800" y="12300591"/>
                  <a:ext cx="244934" cy="99014"/>
                </p14:xfrm>
              </p:contentPart>
            </mc:Choice>
            <mc:Fallback xmlns="">
              <p:pic>
                <p:nvPicPr>
                  <p:cNvPr id="233" name="Ink 232">
                    <a:extLst>
                      <a:ext uri="{FF2B5EF4-FFF2-40B4-BE49-F238E27FC236}">
                        <a16:creationId xmlns:a16="http://schemas.microsoft.com/office/drawing/2014/main" id="{841CB0B4-CCB6-74D2-50AC-37A65EF45908}"/>
                      </a:ext>
                    </a:extLst>
                  </p:cNvPr>
                  <p:cNvPicPr/>
                  <p:nvPr/>
                </p:nvPicPr>
                <p:blipFill>
                  <a:blip r:embed="rId7"/>
                  <a:stretch>
                    <a:fillRect/>
                  </a:stretch>
                </p:blipFill>
                <p:spPr>
                  <a:xfrm>
                    <a:off x="17615795" y="12291590"/>
                    <a:ext cx="262584" cy="116656"/>
                  </a:xfrm>
                  <a:prstGeom prst="rect">
                    <a:avLst/>
                  </a:prstGeom>
                </p:spPr>
              </p:pic>
            </mc:Fallback>
          </mc:AlternateContent>
          <p:sp>
            <p:nvSpPr>
              <p:cNvPr id="234" name="Half Frame 233">
                <a:extLst>
                  <a:ext uri="{FF2B5EF4-FFF2-40B4-BE49-F238E27FC236}">
                    <a16:creationId xmlns:a16="http://schemas.microsoft.com/office/drawing/2014/main" id="{C71AB302-9D8D-B0C2-58B2-87CA72E15B81}"/>
                  </a:ext>
                </a:extLst>
              </p:cNvPr>
              <p:cNvSpPr/>
              <p:nvPr/>
            </p:nvSpPr>
            <p:spPr>
              <a:xfrm rot="13476582">
                <a:off x="18808356" y="8745597"/>
                <a:ext cx="234598" cy="181802"/>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35" name="Half Frame 234">
                <a:extLst>
                  <a:ext uri="{FF2B5EF4-FFF2-40B4-BE49-F238E27FC236}">
                    <a16:creationId xmlns:a16="http://schemas.microsoft.com/office/drawing/2014/main" id="{77F41C2D-D413-CB0F-3B94-A99FBC34D183}"/>
                  </a:ext>
                </a:extLst>
              </p:cNvPr>
              <p:cNvSpPr/>
              <p:nvPr/>
            </p:nvSpPr>
            <p:spPr>
              <a:xfrm rot="13551689">
                <a:off x="20374617" y="8723063"/>
                <a:ext cx="175843" cy="242552"/>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36" name="Half Frame 235">
                <a:extLst>
                  <a:ext uri="{FF2B5EF4-FFF2-40B4-BE49-F238E27FC236}">
                    <a16:creationId xmlns:a16="http://schemas.microsoft.com/office/drawing/2014/main" id="{503383EE-494F-4BB1-503A-4B1F11E4933A}"/>
                  </a:ext>
                </a:extLst>
              </p:cNvPr>
              <p:cNvSpPr/>
              <p:nvPr/>
            </p:nvSpPr>
            <p:spPr>
              <a:xfrm rot="13551689">
                <a:off x="21743692" y="8701988"/>
                <a:ext cx="175842" cy="242552"/>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211" name="Diamond 210">
                <a:extLst>
                  <a:ext uri="{FF2B5EF4-FFF2-40B4-BE49-F238E27FC236}">
                    <a16:creationId xmlns:a16="http://schemas.microsoft.com/office/drawing/2014/main" id="{06F4C608-9334-4BF4-AF3B-3024416F3252}"/>
                  </a:ext>
                </a:extLst>
              </p:cNvPr>
              <p:cNvSpPr/>
              <p:nvPr/>
            </p:nvSpPr>
            <p:spPr>
              <a:xfrm>
                <a:off x="20353043" y="8385187"/>
                <a:ext cx="233390" cy="189363"/>
              </a:xfrm>
              <a:prstGeom prst="diamon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2" name="Oval 211">
                <a:extLst>
                  <a:ext uri="{FF2B5EF4-FFF2-40B4-BE49-F238E27FC236}">
                    <a16:creationId xmlns:a16="http://schemas.microsoft.com/office/drawing/2014/main" id="{A09B710F-337E-13D9-7227-220EB2D4BFF5}"/>
                  </a:ext>
                </a:extLst>
              </p:cNvPr>
              <p:cNvSpPr/>
              <p:nvPr/>
            </p:nvSpPr>
            <p:spPr>
              <a:xfrm>
                <a:off x="18397057" y="7583176"/>
                <a:ext cx="3944514" cy="706353"/>
              </a:xfrm>
              <a:prstGeom prst="ellipse">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Triglyceride Incorporated LPS</a:t>
                </a:r>
              </a:p>
            </p:txBody>
          </p:sp>
          <p:cxnSp>
            <p:nvCxnSpPr>
              <p:cNvPr id="213" name="Connector: Elbow 212">
                <a:extLst>
                  <a:ext uri="{FF2B5EF4-FFF2-40B4-BE49-F238E27FC236}">
                    <a16:creationId xmlns:a16="http://schemas.microsoft.com/office/drawing/2014/main" id="{A12B4EBA-A66B-5F0B-E334-16802C605215}"/>
                  </a:ext>
                </a:extLst>
              </p:cNvPr>
              <p:cNvCxnSpPr>
                <a:cxnSpLocks/>
                <a:endCxn id="235" idx="0"/>
              </p:cNvCxnSpPr>
              <p:nvPr/>
            </p:nvCxnSpPr>
            <p:spPr>
              <a:xfrm rot="5400000">
                <a:off x="20310757" y="8609459"/>
                <a:ext cx="292330" cy="21312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14" name="Connector: Elbow 213">
                <a:extLst>
                  <a:ext uri="{FF2B5EF4-FFF2-40B4-BE49-F238E27FC236}">
                    <a16:creationId xmlns:a16="http://schemas.microsoft.com/office/drawing/2014/main" id="{A706B7D6-27CB-0664-2FD7-561F8E46A25A}"/>
                  </a:ext>
                </a:extLst>
              </p:cNvPr>
              <p:cNvCxnSpPr>
                <a:cxnSpLocks/>
                <a:stCxn id="211" idx="3"/>
                <a:endCxn id="236" idx="0"/>
              </p:cNvCxnSpPr>
              <p:nvPr/>
            </p:nvCxnSpPr>
            <p:spPr>
              <a:xfrm>
                <a:off x="20586433" y="8479869"/>
                <a:ext cx="1132746" cy="35959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15" name="Connector: Elbow 214">
                <a:extLst>
                  <a:ext uri="{FF2B5EF4-FFF2-40B4-BE49-F238E27FC236}">
                    <a16:creationId xmlns:a16="http://schemas.microsoft.com/office/drawing/2014/main" id="{6D146850-7800-48C9-F4B9-B6BFF020C20A}"/>
                  </a:ext>
                </a:extLst>
              </p:cNvPr>
              <p:cNvCxnSpPr>
                <a:cxnSpLocks/>
                <a:stCxn id="211" idx="2"/>
                <a:endCxn id="234" idx="1"/>
              </p:cNvCxnSpPr>
              <p:nvPr/>
            </p:nvCxnSpPr>
            <p:spPr>
              <a:xfrm rot="5400000">
                <a:off x="19613918" y="7995346"/>
                <a:ext cx="276617" cy="143502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04" name="Rectangle 203">
                <a:extLst>
                  <a:ext uri="{FF2B5EF4-FFF2-40B4-BE49-F238E27FC236}">
                    <a16:creationId xmlns:a16="http://schemas.microsoft.com/office/drawing/2014/main" id="{DDE9C4AC-3DE0-0643-3BD7-1099FA81A749}"/>
                  </a:ext>
                </a:extLst>
              </p:cNvPr>
              <p:cNvSpPr/>
              <p:nvPr/>
            </p:nvSpPr>
            <p:spPr>
              <a:xfrm>
                <a:off x="16017296" y="6301199"/>
                <a:ext cx="3464681" cy="5438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High Dietary Intake of Fatty Acids, Proteins, And Triglycerides</a:t>
                </a:r>
              </a:p>
            </p:txBody>
          </p:sp>
          <p:sp>
            <p:nvSpPr>
              <p:cNvPr id="205" name="Rectangle 204">
                <a:extLst>
                  <a:ext uri="{FF2B5EF4-FFF2-40B4-BE49-F238E27FC236}">
                    <a16:creationId xmlns:a16="http://schemas.microsoft.com/office/drawing/2014/main" id="{1E9C9ADE-0B85-A654-6D49-9C94557C29D3}"/>
                  </a:ext>
                </a:extLst>
              </p:cNvPr>
              <p:cNvSpPr/>
              <p:nvPr/>
            </p:nvSpPr>
            <p:spPr>
              <a:xfrm>
                <a:off x="20642446" y="6295985"/>
                <a:ext cx="3791737" cy="549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Triglycerides Interact With Bacterial-LPS During Intestinal Digestion </a:t>
                </a:r>
              </a:p>
            </p:txBody>
          </p:sp>
          <p:sp>
            <p:nvSpPr>
              <p:cNvPr id="207" name="Arrow: Right 206">
                <a:extLst>
                  <a:ext uri="{FF2B5EF4-FFF2-40B4-BE49-F238E27FC236}">
                    <a16:creationId xmlns:a16="http://schemas.microsoft.com/office/drawing/2014/main" id="{D849280E-1211-FA0A-1D6F-DAD1E544FD75}"/>
                  </a:ext>
                </a:extLst>
              </p:cNvPr>
              <p:cNvSpPr/>
              <p:nvPr/>
            </p:nvSpPr>
            <p:spPr>
              <a:xfrm>
                <a:off x="19488730" y="6256353"/>
                <a:ext cx="804403" cy="633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Arrow: Right 206">
                <a:extLst>
                  <a:ext uri="{FF2B5EF4-FFF2-40B4-BE49-F238E27FC236}">
                    <a16:creationId xmlns:a16="http://schemas.microsoft.com/office/drawing/2014/main" id="{C9ACCE93-13EF-F6DE-8FE1-A47747210CB4}"/>
                  </a:ext>
                </a:extLst>
              </p:cNvPr>
              <p:cNvSpPr/>
              <p:nvPr/>
            </p:nvSpPr>
            <p:spPr>
              <a:xfrm rot="7681758">
                <a:off x="21207878" y="6953119"/>
                <a:ext cx="804403" cy="633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92" name="Oval 491">
                <a:extLst>
                  <a:ext uri="{FF2B5EF4-FFF2-40B4-BE49-F238E27FC236}">
                    <a16:creationId xmlns:a16="http://schemas.microsoft.com/office/drawing/2014/main" id="{0B152175-8337-153F-567D-B53EED9F000D}"/>
                  </a:ext>
                </a:extLst>
              </p:cNvPr>
              <p:cNvSpPr/>
              <p:nvPr/>
            </p:nvSpPr>
            <p:spPr>
              <a:xfrm>
                <a:off x="18415199" y="12083136"/>
                <a:ext cx="2343674" cy="61919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NF-kB</a:t>
                </a:r>
              </a:p>
            </p:txBody>
          </p:sp>
          <p:sp>
            <p:nvSpPr>
              <p:cNvPr id="493" name="Arrow: Down 263">
                <a:extLst>
                  <a:ext uri="{FF2B5EF4-FFF2-40B4-BE49-F238E27FC236}">
                    <a16:creationId xmlns:a16="http://schemas.microsoft.com/office/drawing/2014/main" id="{E2C37D58-0D1F-0C47-1F42-B818D636BA46}"/>
                  </a:ext>
                </a:extLst>
              </p:cNvPr>
              <p:cNvSpPr/>
              <p:nvPr/>
            </p:nvSpPr>
            <p:spPr>
              <a:xfrm rot="16200000">
                <a:off x="21015817" y="12117041"/>
                <a:ext cx="357479" cy="57290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94" name="Oval 493">
                <a:extLst>
                  <a:ext uri="{FF2B5EF4-FFF2-40B4-BE49-F238E27FC236}">
                    <a16:creationId xmlns:a16="http://schemas.microsoft.com/office/drawing/2014/main" id="{09EBE345-46CD-87EF-3D55-D8D8D92899A7}"/>
                  </a:ext>
                </a:extLst>
              </p:cNvPr>
              <p:cNvSpPr/>
              <p:nvPr/>
            </p:nvSpPr>
            <p:spPr>
              <a:xfrm>
                <a:off x="21701398" y="12095737"/>
                <a:ext cx="2343674" cy="61919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IL-6</a:t>
                </a:r>
              </a:p>
            </p:txBody>
          </p:sp>
          <p:sp>
            <p:nvSpPr>
              <p:cNvPr id="495" name="Arrow: Down 263">
                <a:extLst>
                  <a:ext uri="{FF2B5EF4-FFF2-40B4-BE49-F238E27FC236}">
                    <a16:creationId xmlns:a16="http://schemas.microsoft.com/office/drawing/2014/main" id="{95DF0A29-D33E-9103-45B8-207C45422C52}"/>
                  </a:ext>
                </a:extLst>
              </p:cNvPr>
              <p:cNvSpPr/>
              <p:nvPr/>
            </p:nvSpPr>
            <p:spPr>
              <a:xfrm rot="14486796">
                <a:off x="24174224" y="11890616"/>
                <a:ext cx="357479" cy="572905"/>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grpSp>
      </p:grpSp>
      <p:grpSp>
        <p:nvGrpSpPr>
          <p:cNvPr id="651" name="Group 650">
            <a:extLst>
              <a:ext uri="{FF2B5EF4-FFF2-40B4-BE49-F238E27FC236}">
                <a16:creationId xmlns:a16="http://schemas.microsoft.com/office/drawing/2014/main" id="{A2F3F817-0950-ABCC-70CA-9015ACD8DAA8}"/>
              </a:ext>
            </a:extLst>
          </p:cNvPr>
          <p:cNvGrpSpPr/>
          <p:nvPr/>
        </p:nvGrpSpPr>
        <p:grpSpPr>
          <a:xfrm>
            <a:off x="16310547" y="18197805"/>
            <a:ext cx="12203717" cy="5061493"/>
            <a:chOff x="16331157" y="16711954"/>
            <a:chExt cx="12203717" cy="5061493"/>
          </a:xfrm>
        </p:grpSpPr>
        <p:grpSp>
          <p:nvGrpSpPr>
            <p:cNvPr id="646" name="Group 645">
              <a:extLst>
                <a:ext uri="{FF2B5EF4-FFF2-40B4-BE49-F238E27FC236}">
                  <a16:creationId xmlns:a16="http://schemas.microsoft.com/office/drawing/2014/main" id="{FD1B8293-39D9-E3F2-4BA2-EE7A4AEE80DC}"/>
                </a:ext>
              </a:extLst>
            </p:cNvPr>
            <p:cNvGrpSpPr/>
            <p:nvPr/>
          </p:nvGrpSpPr>
          <p:grpSpPr>
            <a:xfrm>
              <a:off x="20795841" y="17069127"/>
              <a:ext cx="1119261" cy="798132"/>
              <a:chOff x="19137150" y="17380699"/>
              <a:chExt cx="1119261" cy="798132"/>
            </a:xfrm>
          </p:grpSpPr>
          <p:sp>
            <p:nvSpPr>
              <p:cNvPr id="629" name="TextBox 628">
                <a:extLst>
                  <a:ext uri="{FF2B5EF4-FFF2-40B4-BE49-F238E27FC236}">
                    <a16:creationId xmlns:a16="http://schemas.microsoft.com/office/drawing/2014/main" id="{58F722FF-EE76-EF9F-D9AE-F6D2C56BC646}"/>
                  </a:ext>
                </a:extLst>
              </p:cNvPr>
              <p:cNvSpPr txBox="1"/>
              <p:nvPr/>
            </p:nvSpPr>
            <p:spPr>
              <a:xfrm>
                <a:off x="19198728" y="17614692"/>
                <a:ext cx="1057683" cy="352058"/>
              </a:xfrm>
              <a:prstGeom prst="rect">
                <a:avLst/>
              </a:prstGeom>
              <a:noFill/>
            </p:spPr>
            <p:txBody>
              <a:bodyPr wrap="square" rtlCol="0">
                <a:spAutoFit/>
              </a:bodyPr>
              <a:lstStyle/>
              <a:p>
                <a:r>
                  <a:rPr lang="en-US" dirty="0"/>
                  <a:t>miRNA</a:t>
                </a:r>
              </a:p>
            </p:txBody>
          </p:sp>
          <p:sp>
            <p:nvSpPr>
              <p:cNvPr id="631" name="Freeform: Shape 375">
                <a:extLst>
                  <a:ext uri="{FF2B5EF4-FFF2-40B4-BE49-F238E27FC236}">
                    <a16:creationId xmlns:a16="http://schemas.microsoft.com/office/drawing/2014/main" id="{CBD1177C-E30A-EDDB-0025-524CBC463689}"/>
                  </a:ext>
                </a:extLst>
              </p:cNvPr>
              <p:cNvSpPr/>
              <p:nvPr/>
            </p:nvSpPr>
            <p:spPr>
              <a:xfrm>
                <a:off x="19137150" y="17380699"/>
                <a:ext cx="942437" cy="798132"/>
              </a:xfrm>
              <a:custGeom>
                <a:avLst/>
                <a:gdLst>
                  <a:gd name="connsiteX0" fmla="*/ 1323833 w 2647666"/>
                  <a:gd name="connsiteY0" fmla="*/ 235423 h 2429302"/>
                  <a:gd name="connsiteX1" fmla="*/ 279779 w 2647666"/>
                  <a:gd name="connsiteY1" fmla="*/ 1214651 h 2429302"/>
                  <a:gd name="connsiteX2" fmla="*/ 1323833 w 2647666"/>
                  <a:gd name="connsiteY2" fmla="*/ 2193879 h 2429302"/>
                  <a:gd name="connsiteX3" fmla="*/ 2367887 w 2647666"/>
                  <a:gd name="connsiteY3" fmla="*/ 1214651 h 2429302"/>
                  <a:gd name="connsiteX4" fmla="*/ 1323833 w 2647666"/>
                  <a:gd name="connsiteY4" fmla="*/ 235423 h 2429302"/>
                  <a:gd name="connsiteX5" fmla="*/ 1323833 w 2647666"/>
                  <a:gd name="connsiteY5" fmla="*/ 0 h 2429302"/>
                  <a:gd name="connsiteX6" fmla="*/ 2647666 w 2647666"/>
                  <a:gd name="connsiteY6" fmla="*/ 1214651 h 2429302"/>
                  <a:gd name="connsiteX7" fmla="*/ 1323833 w 2647666"/>
                  <a:gd name="connsiteY7" fmla="*/ 2429302 h 2429302"/>
                  <a:gd name="connsiteX8" fmla="*/ 0 w 2647666"/>
                  <a:gd name="connsiteY8" fmla="*/ 1214651 h 2429302"/>
                  <a:gd name="connsiteX9" fmla="*/ 1323833 w 2647666"/>
                  <a:gd name="connsiteY9" fmla="*/ 0 h 242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7666" h="2429302">
                    <a:moveTo>
                      <a:pt x="1323833" y="235423"/>
                    </a:moveTo>
                    <a:cubicBezTo>
                      <a:pt x="747218" y="235423"/>
                      <a:pt x="279779" y="673838"/>
                      <a:pt x="279779" y="1214651"/>
                    </a:cubicBezTo>
                    <a:cubicBezTo>
                      <a:pt x="279779" y="1755464"/>
                      <a:pt x="747218" y="2193879"/>
                      <a:pt x="1323833" y="2193879"/>
                    </a:cubicBezTo>
                    <a:cubicBezTo>
                      <a:pt x="1900448" y="2193879"/>
                      <a:pt x="2367887" y="1755464"/>
                      <a:pt x="2367887" y="1214651"/>
                    </a:cubicBezTo>
                    <a:cubicBezTo>
                      <a:pt x="2367887" y="673838"/>
                      <a:pt x="1900448" y="235423"/>
                      <a:pt x="1323833" y="235423"/>
                    </a:cubicBezTo>
                    <a:close/>
                    <a:moveTo>
                      <a:pt x="1323833" y="0"/>
                    </a:moveTo>
                    <a:cubicBezTo>
                      <a:pt x="2054966" y="0"/>
                      <a:pt x="2647666" y="543818"/>
                      <a:pt x="2647666" y="1214651"/>
                    </a:cubicBezTo>
                    <a:cubicBezTo>
                      <a:pt x="2647666" y="1885484"/>
                      <a:pt x="2054966" y="2429302"/>
                      <a:pt x="1323833" y="2429302"/>
                    </a:cubicBezTo>
                    <a:cubicBezTo>
                      <a:pt x="592700" y="2429302"/>
                      <a:pt x="0" y="1885484"/>
                      <a:pt x="0" y="1214651"/>
                    </a:cubicBezTo>
                    <a:cubicBezTo>
                      <a:pt x="0" y="543818"/>
                      <a:pt x="592700" y="0"/>
                      <a:pt x="1323833" y="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647" name="Group 646">
              <a:extLst>
                <a:ext uri="{FF2B5EF4-FFF2-40B4-BE49-F238E27FC236}">
                  <a16:creationId xmlns:a16="http://schemas.microsoft.com/office/drawing/2014/main" id="{49126F36-6FAB-2FF4-7A70-FD602027319C}"/>
                </a:ext>
              </a:extLst>
            </p:cNvPr>
            <p:cNvGrpSpPr/>
            <p:nvPr/>
          </p:nvGrpSpPr>
          <p:grpSpPr>
            <a:xfrm>
              <a:off x="21360882" y="18196733"/>
              <a:ext cx="1059975" cy="904287"/>
              <a:chOff x="23002891" y="17093451"/>
              <a:chExt cx="1059975" cy="904287"/>
            </a:xfrm>
          </p:grpSpPr>
          <p:sp>
            <p:nvSpPr>
              <p:cNvPr id="632" name="TextBox 631">
                <a:extLst>
                  <a:ext uri="{FF2B5EF4-FFF2-40B4-BE49-F238E27FC236}">
                    <a16:creationId xmlns:a16="http://schemas.microsoft.com/office/drawing/2014/main" id="{4BC3485F-A65A-2E26-91AC-D87BD6BB15A9}"/>
                  </a:ext>
                </a:extLst>
              </p:cNvPr>
              <p:cNvSpPr txBox="1"/>
              <p:nvPr/>
            </p:nvSpPr>
            <p:spPr>
              <a:xfrm>
                <a:off x="23048249" y="17380697"/>
                <a:ext cx="1007672" cy="352058"/>
              </a:xfrm>
              <a:prstGeom prst="rect">
                <a:avLst/>
              </a:prstGeom>
              <a:noFill/>
            </p:spPr>
            <p:txBody>
              <a:bodyPr wrap="square" rtlCol="0">
                <a:spAutoFit/>
              </a:bodyPr>
              <a:lstStyle/>
              <a:p>
                <a:r>
                  <a:rPr lang="en-US" dirty="0"/>
                  <a:t>Proteins</a:t>
                </a:r>
              </a:p>
            </p:txBody>
          </p:sp>
          <p:sp>
            <p:nvSpPr>
              <p:cNvPr id="636" name="Freeform: Shape 380">
                <a:extLst>
                  <a:ext uri="{FF2B5EF4-FFF2-40B4-BE49-F238E27FC236}">
                    <a16:creationId xmlns:a16="http://schemas.microsoft.com/office/drawing/2014/main" id="{730C9D76-54B7-94E2-B7D0-120FEEBF7A68}"/>
                  </a:ext>
                </a:extLst>
              </p:cNvPr>
              <p:cNvSpPr/>
              <p:nvPr/>
            </p:nvSpPr>
            <p:spPr>
              <a:xfrm>
                <a:off x="23002891" y="17093451"/>
                <a:ext cx="1059975" cy="904287"/>
              </a:xfrm>
              <a:custGeom>
                <a:avLst/>
                <a:gdLst>
                  <a:gd name="connsiteX0" fmla="*/ 1323833 w 2647666"/>
                  <a:gd name="connsiteY0" fmla="*/ 235423 h 2429302"/>
                  <a:gd name="connsiteX1" fmla="*/ 279779 w 2647666"/>
                  <a:gd name="connsiteY1" fmla="*/ 1214651 h 2429302"/>
                  <a:gd name="connsiteX2" fmla="*/ 1323833 w 2647666"/>
                  <a:gd name="connsiteY2" fmla="*/ 2193879 h 2429302"/>
                  <a:gd name="connsiteX3" fmla="*/ 2367887 w 2647666"/>
                  <a:gd name="connsiteY3" fmla="*/ 1214651 h 2429302"/>
                  <a:gd name="connsiteX4" fmla="*/ 1323833 w 2647666"/>
                  <a:gd name="connsiteY4" fmla="*/ 235423 h 2429302"/>
                  <a:gd name="connsiteX5" fmla="*/ 1323833 w 2647666"/>
                  <a:gd name="connsiteY5" fmla="*/ 0 h 2429302"/>
                  <a:gd name="connsiteX6" fmla="*/ 2647666 w 2647666"/>
                  <a:gd name="connsiteY6" fmla="*/ 1214651 h 2429302"/>
                  <a:gd name="connsiteX7" fmla="*/ 1323833 w 2647666"/>
                  <a:gd name="connsiteY7" fmla="*/ 2429302 h 2429302"/>
                  <a:gd name="connsiteX8" fmla="*/ 0 w 2647666"/>
                  <a:gd name="connsiteY8" fmla="*/ 1214651 h 2429302"/>
                  <a:gd name="connsiteX9" fmla="*/ 1323833 w 2647666"/>
                  <a:gd name="connsiteY9" fmla="*/ 0 h 242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7666" h="2429302">
                    <a:moveTo>
                      <a:pt x="1323833" y="235423"/>
                    </a:moveTo>
                    <a:cubicBezTo>
                      <a:pt x="747218" y="235423"/>
                      <a:pt x="279779" y="673838"/>
                      <a:pt x="279779" y="1214651"/>
                    </a:cubicBezTo>
                    <a:cubicBezTo>
                      <a:pt x="279779" y="1755464"/>
                      <a:pt x="747218" y="2193879"/>
                      <a:pt x="1323833" y="2193879"/>
                    </a:cubicBezTo>
                    <a:cubicBezTo>
                      <a:pt x="1900448" y="2193879"/>
                      <a:pt x="2367887" y="1755464"/>
                      <a:pt x="2367887" y="1214651"/>
                    </a:cubicBezTo>
                    <a:cubicBezTo>
                      <a:pt x="2367887" y="673838"/>
                      <a:pt x="1900448" y="235423"/>
                      <a:pt x="1323833" y="235423"/>
                    </a:cubicBezTo>
                    <a:close/>
                    <a:moveTo>
                      <a:pt x="1323833" y="0"/>
                    </a:moveTo>
                    <a:cubicBezTo>
                      <a:pt x="2054966" y="0"/>
                      <a:pt x="2647666" y="543818"/>
                      <a:pt x="2647666" y="1214651"/>
                    </a:cubicBezTo>
                    <a:cubicBezTo>
                      <a:pt x="2647666" y="1885484"/>
                      <a:pt x="2054966" y="2429302"/>
                      <a:pt x="1323833" y="2429302"/>
                    </a:cubicBezTo>
                    <a:cubicBezTo>
                      <a:pt x="592700" y="2429302"/>
                      <a:pt x="0" y="1885484"/>
                      <a:pt x="0" y="1214651"/>
                    </a:cubicBezTo>
                    <a:cubicBezTo>
                      <a:pt x="0" y="543818"/>
                      <a:pt x="592700" y="0"/>
                      <a:pt x="1323833" y="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648" name="Group 647">
              <a:extLst>
                <a:ext uri="{FF2B5EF4-FFF2-40B4-BE49-F238E27FC236}">
                  <a16:creationId xmlns:a16="http://schemas.microsoft.com/office/drawing/2014/main" id="{EA65BBA7-D898-CA92-0DB6-F8BB01276A61}"/>
                </a:ext>
              </a:extLst>
            </p:cNvPr>
            <p:cNvGrpSpPr/>
            <p:nvPr/>
          </p:nvGrpSpPr>
          <p:grpSpPr>
            <a:xfrm>
              <a:off x="21920793" y="17215840"/>
              <a:ext cx="1114063" cy="980893"/>
              <a:chOff x="22968492" y="18053651"/>
              <a:chExt cx="1114063" cy="980893"/>
            </a:xfrm>
          </p:grpSpPr>
          <p:sp>
            <p:nvSpPr>
              <p:cNvPr id="637" name="Freeform: Shape 381">
                <a:extLst>
                  <a:ext uri="{FF2B5EF4-FFF2-40B4-BE49-F238E27FC236}">
                    <a16:creationId xmlns:a16="http://schemas.microsoft.com/office/drawing/2014/main" id="{FD0846F9-4FB7-38EE-2FD5-908B7EEC1F74}"/>
                  </a:ext>
                </a:extLst>
              </p:cNvPr>
              <p:cNvSpPr/>
              <p:nvPr/>
            </p:nvSpPr>
            <p:spPr>
              <a:xfrm>
                <a:off x="22968492" y="18053651"/>
                <a:ext cx="1094374" cy="980893"/>
              </a:xfrm>
              <a:custGeom>
                <a:avLst/>
                <a:gdLst>
                  <a:gd name="connsiteX0" fmla="*/ 1323833 w 2647666"/>
                  <a:gd name="connsiteY0" fmla="*/ 235423 h 2429302"/>
                  <a:gd name="connsiteX1" fmla="*/ 279779 w 2647666"/>
                  <a:gd name="connsiteY1" fmla="*/ 1214651 h 2429302"/>
                  <a:gd name="connsiteX2" fmla="*/ 1323833 w 2647666"/>
                  <a:gd name="connsiteY2" fmla="*/ 2193879 h 2429302"/>
                  <a:gd name="connsiteX3" fmla="*/ 2367887 w 2647666"/>
                  <a:gd name="connsiteY3" fmla="*/ 1214651 h 2429302"/>
                  <a:gd name="connsiteX4" fmla="*/ 1323833 w 2647666"/>
                  <a:gd name="connsiteY4" fmla="*/ 235423 h 2429302"/>
                  <a:gd name="connsiteX5" fmla="*/ 1323833 w 2647666"/>
                  <a:gd name="connsiteY5" fmla="*/ 0 h 2429302"/>
                  <a:gd name="connsiteX6" fmla="*/ 2647666 w 2647666"/>
                  <a:gd name="connsiteY6" fmla="*/ 1214651 h 2429302"/>
                  <a:gd name="connsiteX7" fmla="*/ 1323833 w 2647666"/>
                  <a:gd name="connsiteY7" fmla="*/ 2429302 h 2429302"/>
                  <a:gd name="connsiteX8" fmla="*/ 0 w 2647666"/>
                  <a:gd name="connsiteY8" fmla="*/ 1214651 h 2429302"/>
                  <a:gd name="connsiteX9" fmla="*/ 1323833 w 2647666"/>
                  <a:gd name="connsiteY9" fmla="*/ 0 h 2429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7666" h="2429302">
                    <a:moveTo>
                      <a:pt x="1323833" y="235423"/>
                    </a:moveTo>
                    <a:cubicBezTo>
                      <a:pt x="747218" y="235423"/>
                      <a:pt x="279779" y="673838"/>
                      <a:pt x="279779" y="1214651"/>
                    </a:cubicBezTo>
                    <a:cubicBezTo>
                      <a:pt x="279779" y="1755464"/>
                      <a:pt x="747218" y="2193879"/>
                      <a:pt x="1323833" y="2193879"/>
                    </a:cubicBezTo>
                    <a:cubicBezTo>
                      <a:pt x="1900448" y="2193879"/>
                      <a:pt x="2367887" y="1755464"/>
                      <a:pt x="2367887" y="1214651"/>
                    </a:cubicBezTo>
                    <a:cubicBezTo>
                      <a:pt x="2367887" y="673838"/>
                      <a:pt x="1900448" y="235423"/>
                      <a:pt x="1323833" y="235423"/>
                    </a:cubicBezTo>
                    <a:close/>
                    <a:moveTo>
                      <a:pt x="1323833" y="0"/>
                    </a:moveTo>
                    <a:cubicBezTo>
                      <a:pt x="2054966" y="0"/>
                      <a:pt x="2647666" y="543818"/>
                      <a:pt x="2647666" y="1214651"/>
                    </a:cubicBezTo>
                    <a:cubicBezTo>
                      <a:pt x="2647666" y="1885484"/>
                      <a:pt x="2054966" y="2429302"/>
                      <a:pt x="1323833" y="2429302"/>
                    </a:cubicBezTo>
                    <a:cubicBezTo>
                      <a:pt x="592700" y="2429302"/>
                      <a:pt x="0" y="1885484"/>
                      <a:pt x="0" y="1214651"/>
                    </a:cubicBezTo>
                    <a:cubicBezTo>
                      <a:pt x="0" y="543818"/>
                      <a:pt x="592700" y="0"/>
                      <a:pt x="1323833" y="0"/>
                    </a:cubicBez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38" name="TextBox 637">
                <a:extLst>
                  <a:ext uri="{FF2B5EF4-FFF2-40B4-BE49-F238E27FC236}">
                    <a16:creationId xmlns:a16="http://schemas.microsoft.com/office/drawing/2014/main" id="{FD0F5015-791A-EC9B-3334-89FF7BB14CCF}"/>
                  </a:ext>
                </a:extLst>
              </p:cNvPr>
              <p:cNvSpPr txBox="1"/>
              <p:nvPr/>
            </p:nvSpPr>
            <p:spPr>
              <a:xfrm>
                <a:off x="23154523" y="18219290"/>
                <a:ext cx="928032" cy="616101"/>
              </a:xfrm>
              <a:prstGeom prst="rect">
                <a:avLst/>
              </a:prstGeom>
              <a:noFill/>
            </p:spPr>
            <p:txBody>
              <a:bodyPr wrap="square" rtlCol="0">
                <a:spAutoFit/>
              </a:bodyPr>
              <a:lstStyle/>
              <a:p>
                <a:r>
                  <a:rPr lang="en-US" dirty="0"/>
                  <a:t>Amino </a:t>
                </a:r>
              </a:p>
              <a:p>
                <a:r>
                  <a:rPr lang="en-US" dirty="0"/>
                  <a:t>Acids</a:t>
                </a:r>
              </a:p>
            </p:txBody>
          </p:sp>
        </p:grpSp>
        <p:sp>
          <p:nvSpPr>
            <p:cNvPr id="639" name="Freeform: Shape 383">
              <a:extLst>
                <a:ext uri="{FF2B5EF4-FFF2-40B4-BE49-F238E27FC236}">
                  <a16:creationId xmlns:a16="http://schemas.microsoft.com/office/drawing/2014/main" id="{3771D8B1-F301-3FCA-3921-75543B3A6888}"/>
                </a:ext>
              </a:extLst>
            </p:cNvPr>
            <p:cNvSpPr/>
            <p:nvPr/>
          </p:nvSpPr>
          <p:spPr>
            <a:xfrm rot="5400000" flipH="1">
              <a:off x="22398473" y="17760106"/>
              <a:ext cx="2649228" cy="552923"/>
            </a:xfrm>
            <a:custGeom>
              <a:avLst/>
              <a:gdLst>
                <a:gd name="connsiteX0" fmla="*/ 0 w 1329449"/>
                <a:gd name="connsiteY0" fmla="*/ 731520 h 731520"/>
                <a:gd name="connsiteX1" fmla="*/ 570497 w 1329449"/>
                <a:gd name="connsiteY1" fmla="*/ 731520 h 731520"/>
                <a:gd name="connsiteX2" fmla="*/ 758953 w 1329449"/>
                <a:gd name="connsiteY2" fmla="*/ 731520 h 731520"/>
                <a:gd name="connsiteX3" fmla="*/ 1329449 w 1329449"/>
                <a:gd name="connsiteY3" fmla="*/ 731520 h 731520"/>
                <a:gd name="connsiteX4" fmla="*/ 1329449 w 1329449"/>
                <a:gd name="connsiteY4" fmla="*/ 548640 h 731520"/>
                <a:gd name="connsiteX5" fmla="*/ 758953 w 1329449"/>
                <a:gd name="connsiteY5" fmla="*/ 548640 h 731520"/>
                <a:gd name="connsiteX6" fmla="*/ 758953 w 1329449"/>
                <a:gd name="connsiteY6" fmla="*/ 182880 h 731520"/>
                <a:gd name="connsiteX7" fmla="*/ 844817 w 1329449"/>
                <a:gd name="connsiteY7" fmla="*/ 182880 h 731520"/>
                <a:gd name="connsiteX8" fmla="*/ 850393 w 1329449"/>
                <a:gd name="connsiteY8" fmla="*/ 182880 h 731520"/>
                <a:gd name="connsiteX9" fmla="*/ 667513 w 1329449"/>
                <a:gd name="connsiteY9" fmla="*/ 0 h 731520"/>
                <a:gd name="connsiteX10" fmla="*/ 664725 w 1329449"/>
                <a:gd name="connsiteY10" fmla="*/ 2788 h 731520"/>
                <a:gd name="connsiteX11" fmla="*/ 661937 w 1329449"/>
                <a:gd name="connsiteY11" fmla="*/ 0 h 731520"/>
                <a:gd name="connsiteX12" fmla="*/ 479057 w 1329449"/>
                <a:gd name="connsiteY12" fmla="*/ 182880 h 731520"/>
                <a:gd name="connsiteX13" fmla="*/ 484633 w 1329449"/>
                <a:gd name="connsiteY13" fmla="*/ 182880 h 731520"/>
                <a:gd name="connsiteX14" fmla="*/ 570497 w 1329449"/>
                <a:gd name="connsiteY14" fmla="*/ 182880 h 731520"/>
                <a:gd name="connsiteX15" fmla="*/ 570497 w 1329449"/>
                <a:gd name="connsiteY15" fmla="*/ 548640 h 731520"/>
                <a:gd name="connsiteX16" fmla="*/ 0 w 1329449"/>
                <a:gd name="connsiteY16" fmla="*/ 54864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9449" h="731520">
                  <a:moveTo>
                    <a:pt x="0" y="731520"/>
                  </a:moveTo>
                  <a:lnTo>
                    <a:pt x="570497" y="731520"/>
                  </a:lnTo>
                  <a:lnTo>
                    <a:pt x="758953" y="731520"/>
                  </a:lnTo>
                  <a:lnTo>
                    <a:pt x="1329449" y="731520"/>
                  </a:lnTo>
                  <a:lnTo>
                    <a:pt x="1329449" y="548640"/>
                  </a:lnTo>
                  <a:lnTo>
                    <a:pt x="758953" y="548640"/>
                  </a:lnTo>
                  <a:lnTo>
                    <a:pt x="758953" y="182880"/>
                  </a:lnTo>
                  <a:lnTo>
                    <a:pt x="844817" y="182880"/>
                  </a:lnTo>
                  <a:lnTo>
                    <a:pt x="850393" y="182880"/>
                  </a:lnTo>
                  <a:lnTo>
                    <a:pt x="667513" y="0"/>
                  </a:lnTo>
                  <a:lnTo>
                    <a:pt x="664725" y="2788"/>
                  </a:lnTo>
                  <a:lnTo>
                    <a:pt x="661937" y="0"/>
                  </a:lnTo>
                  <a:lnTo>
                    <a:pt x="479057" y="182880"/>
                  </a:lnTo>
                  <a:lnTo>
                    <a:pt x="484633" y="182880"/>
                  </a:lnTo>
                  <a:lnTo>
                    <a:pt x="570497" y="182880"/>
                  </a:lnTo>
                  <a:lnTo>
                    <a:pt x="570497" y="548640"/>
                  </a:lnTo>
                  <a:lnTo>
                    <a:pt x="0" y="548640"/>
                  </a:ln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44" name="Star: 7 Points 384">
              <a:extLst>
                <a:ext uri="{FF2B5EF4-FFF2-40B4-BE49-F238E27FC236}">
                  <a16:creationId xmlns:a16="http://schemas.microsoft.com/office/drawing/2014/main" id="{8C022F9B-6258-BCCE-DC5B-0EF0309B5EAE}"/>
                </a:ext>
              </a:extLst>
            </p:cNvPr>
            <p:cNvSpPr/>
            <p:nvPr/>
          </p:nvSpPr>
          <p:spPr>
            <a:xfrm>
              <a:off x="16334851" y="16711956"/>
              <a:ext cx="4830330" cy="2649227"/>
            </a:xfrm>
            <a:prstGeom prst="star7">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t>M1 Macrophages</a:t>
              </a:r>
            </a:p>
          </p:txBody>
        </p:sp>
        <p:sp>
          <p:nvSpPr>
            <p:cNvPr id="649" name="TextBox 648">
              <a:extLst>
                <a:ext uri="{FF2B5EF4-FFF2-40B4-BE49-F238E27FC236}">
                  <a16:creationId xmlns:a16="http://schemas.microsoft.com/office/drawing/2014/main" id="{C2F3AB98-A50B-029D-42F0-FC74B63D2CF4}"/>
                </a:ext>
              </a:extLst>
            </p:cNvPr>
            <p:cNvSpPr txBox="1"/>
            <p:nvPr/>
          </p:nvSpPr>
          <p:spPr>
            <a:xfrm>
              <a:off x="24411318" y="17558312"/>
              <a:ext cx="2574446" cy="923330"/>
            </a:xfrm>
            <a:prstGeom prst="rect">
              <a:avLst/>
            </a:prstGeom>
            <a:noFill/>
            <a:ln>
              <a:solidFill>
                <a:schemeClr val="tx1"/>
              </a:solidFill>
            </a:ln>
          </p:spPr>
          <p:txBody>
            <a:bodyPr wrap="square" rtlCol="0">
              <a:spAutoFit/>
            </a:bodyPr>
            <a:lstStyle/>
            <a:p>
              <a:pPr marL="457200" indent="-457200">
                <a:buFont typeface="Wingdings" pitchFamily="2" charset="2"/>
                <a:buChar char="Ø"/>
              </a:pPr>
              <a:r>
                <a:rPr lang="en-US" dirty="0"/>
                <a:t>Inflammation</a:t>
              </a:r>
            </a:p>
            <a:p>
              <a:pPr marL="457200" indent="-457200">
                <a:buFont typeface="Wingdings" pitchFamily="2" charset="2"/>
                <a:buChar char="Ø"/>
              </a:pPr>
              <a:r>
                <a:rPr lang="en-US" dirty="0"/>
                <a:t>Glucose Intolerance</a:t>
              </a:r>
            </a:p>
            <a:p>
              <a:pPr marL="457200" indent="-457200">
                <a:buFont typeface="Wingdings" pitchFamily="2" charset="2"/>
                <a:buChar char="Ø"/>
              </a:pPr>
              <a:r>
                <a:rPr lang="en-US" dirty="0"/>
                <a:t>Insulin Resistance</a:t>
              </a:r>
            </a:p>
          </p:txBody>
        </p:sp>
        <p:sp>
          <p:nvSpPr>
            <p:cNvPr id="650" name="TextBox 649">
              <a:extLst>
                <a:ext uri="{FF2B5EF4-FFF2-40B4-BE49-F238E27FC236}">
                  <a16:creationId xmlns:a16="http://schemas.microsoft.com/office/drawing/2014/main" id="{7DA89A0F-692B-213B-A705-444CA0E27785}"/>
                </a:ext>
              </a:extLst>
            </p:cNvPr>
            <p:cNvSpPr txBox="1"/>
            <p:nvPr/>
          </p:nvSpPr>
          <p:spPr>
            <a:xfrm>
              <a:off x="16331157" y="19526678"/>
              <a:ext cx="12203717" cy="2246769"/>
            </a:xfrm>
            <a:prstGeom prst="rect">
              <a:avLst/>
            </a:prstGeom>
            <a:noFill/>
            <a:ln>
              <a:solidFill>
                <a:schemeClr val="tx1"/>
              </a:solidFill>
            </a:ln>
          </p:spPr>
          <p:txBody>
            <a:bodyPr wrap="square" rtlCol="0">
              <a:spAutoFit/>
            </a:bodyPr>
            <a:lstStyle/>
            <a:p>
              <a:pPr algn="just"/>
              <a:r>
                <a:rPr lang="en-US" sz="2800" b="1" dirty="0">
                  <a:cs typeface="Calibri" panose="020F0502020204030204" pitchFamily="34" charset="0"/>
                </a:rPr>
                <a:t>Figure 4. In hyperglycemia, extracellular vesicles cargo contributes to inflammation. </a:t>
              </a:r>
              <a:r>
                <a:rPr lang="en-US" sz="2800" dirty="0">
                  <a:cs typeface="Calibri" panose="020F0502020204030204" pitchFamily="34" charset="0"/>
                </a:rPr>
                <a:t>Inflammatory signals contribute to the polarization of homeostatic M2 macrophages into inflammatory M1 macrophages. M1 macrophages release extracellular vesicles (EVs) containing miRNAs, proteins and amino acids, further contributing to inflammation and to insulin resistance.</a:t>
              </a:r>
            </a:p>
          </p:txBody>
        </p:sp>
      </p:grpSp>
      <p:grpSp>
        <p:nvGrpSpPr>
          <p:cNvPr id="2" name="Group 1">
            <a:extLst>
              <a:ext uri="{FF2B5EF4-FFF2-40B4-BE49-F238E27FC236}">
                <a16:creationId xmlns:a16="http://schemas.microsoft.com/office/drawing/2014/main" id="{31ABCD0A-4833-3FF5-8C1E-50362D6FEF63}"/>
              </a:ext>
            </a:extLst>
          </p:cNvPr>
          <p:cNvGrpSpPr/>
          <p:nvPr/>
        </p:nvGrpSpPr>
        <p:grpSpPr>
          <a:xfrm>
            <a:off x="30460136" y="28374436"/>
            <a:ext cx="12200037" cy="5877764"/>
            <a:chOff x="30460136" y="28374436"/>
            <a:chExt cx="12200037" cy="5877764"/>
          </a:xfrm>
        </p:grpSpPr>
        <p:pic>
          <p:nvPicPr>
            <p:cNvPr id="653" name="Picture 652" descr="Qr code&#10;&#10;Description automatically generated">
              <a:extLst>
                <a:ext uri="{FF2B5EF4-FFF2-40B4-BE49-F238E27FC236}">
                  <a16:creationId xmlns:a16="http://schemas.microsoft.com/office/drawing/2014/main" id="{8EB25D9F-78A3-7423-B4E4-E7F92F59F489}"/>
                </a:ext>
              </a:extLst>
            </p:cNvPr>
            <p:cNvPicPr>
              <a:picLocks noChangeAspect="1"/>
            </p:cNvPicPr>
            <p:nvPr/>
          </p:nvPicPr>
          <p:blipFill>
            <a:blip r:embed="rId8"/>
            <a:stretch>
              <a:fillRect/>
            </a:stretch>
          </p:blipFill>
          <p:spPr>
            <a:xfrm>
              <a:off x="36782409" y="28374436"/>
              <a:ext cx="5877764" cy="5877764"/>
            </a:xfrm>
            <a:prstGeom prst="rect">
              <a:avLst/>
            </a:prstGeom>
          </p:spPr>
        </p:pic>
        <p:sp>
          <p:nvSpPr>
            <p:cNvPr id="655" name="TextBox 654">
              <a:extLst>
                <a:ext uri="{FF2B5EF4-FFF2-40B4-BE49-F238E27FC236}">
                  <a16:creationId xmlns:a16="http://schemas.microsoft.com/office/drawing/2014/main" id="{F57E515C-0718-4768-4A70-76809DA13919}"/>
                </a:ext>
              </a:extLst>
            </p:cNvPr>
            <p:cNvSpPr txBox="1"/>
            <p:nvPr/>
          </p:nvSpPr>
          <p:spPr>
            <a:xfrm rot="10800000" flipV="1">
              <a:off x="30460136" y="30413023"/>
              <a:ext cx="5289946" cy="1754326"/>
            </a:xfrm>
            <a:prstGeom prst="rect">
              <a:avLst/>
            </a:prstGeom>
            <a:noFill/>
          </p:spPr>
          <p:txBody>
            <a:bodyPr wrap="square">
              <a:spAutoFit/>
            </a:bodyPr>
            <a:lstStyle/>
            <a:p>
              <a:pPr algn="just"/>
              <a:r>
                <a:rPr lang="en-US" sz="3600" b="1" dirty="0"/>
                <a:t>Find more information and resources at the American Diabetes Association.</a:t>
              </a:r>
              <a:endParaRPr lang="en-US" sz="3600" dirty="0"/>
            </a:p>
          </p:txBody>
        </p:sp>
      </p:grpSp>
    </p:spTree>
    <p:extLst>
      <p:ext uri="{BB962C8B-B14F-4D97-AF65-F5344CB8AC3E}">
        <p14:creationId xmlns:p14="http://schemas.microsoft.com/office/powerpoint/2010/main" val="727715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b4e9d0b-f9d3-403c-8fe0-510fe50ea4ad" xsi:nil="true"/>
    <ReferenceId xmlns="ddf46971-5edb-427c-a72a-4ded87e46d6a" xsi:nil="true"/>
    <lcf76f155ced4ddcb4097134ff3c332f xmlns="ddf46971-5edb-427c-a72a-4ded87e46d6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6349D2FFEC0F4B9E65560F38E5982C" ma:contentTypeVersion="13" ma:contentTypeDescription="Create a new document." ma:contentTypeScope="" ma:versionID="7d67aaf099e4adf8ec5be1265f61119a">
  <xsd:schema xmlns:xsd="http://www.w3.org/2001/XMLSchema" xmlns:xs="http://www.w3.org/2001/XMLSchema" xmlns:p="http://schemas.microsoft.com/office/2006/metadata/properties" xmlns:ns2="ddf46971-5edb-427c-a72a-4ded87e46d6a" xmlns:ns3="8b4e9d0b-f9d3-403c-8fe0-510fe50ea4ad" targetNamespace="http://schemas.microsoft.com/office/2006/metadata/properties" ma:root="true" ma:fieldsID="8aa1d7941230125d0c2dcfe0fba2261d" ns2:_="" ns3:_="">
    <xsd:import namespace="ddf46971-5edb-427c-a72a-4ded87e46d6a"/>
    <xsd:import namespace="8b4e9d0b-f9d3-403c-8fe0-510fe50ea4ad"/>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f46971-5edb-427c-a72a-4ded87e46d6a"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3a5f808-a50d-45e1-928e-312ee63f93f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4e9d0b-f9d3-403c-8fe0-510fe50ea4a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8960901-c315-401f-8038-cad39219b5aa}" ma:internalName="TaxCatchAll" ma:showField="CatchAllData" ma:web="8b4e9d0b-f9d3-403c-8fe0-510fe50ea4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A7A84A-A808-4326-923D-8B17A6C4821E}">
  <ds:schemaRefs>
    <ds:schemaRef ds:uri="http://schemas.microsoft.com/office/2006/documentManagement/types"/>
    <ds:schemaRef ds:uri="664c44d6-3013-4388-bb0c-c36544d73056"/>
    <ds:schemaRef ds:uri="07200fc6-c7e5-4997-aca2-b4618d6ce697"/>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7F13E81-AF89-4E7F-90B2-912D0C99B0D3}">
  <ds:schemaRefs>
    <ds:schemaRef ds:uri="http://schemas.microsoft.com/sharepoint/v3/contenttype/forms"/>
  </ds:schemaRefs>
</ds:datastoreItem>
</file>

<file path=customXml/itemProps3.xml><?xml version="1.0" encoding="utf-8"?>
<ds:datastoreItem xmlns:ds="http://schemas.openxmlformats.org/officeDocument/2006/customXml" ds:itemID="{1F1FD45E-8B8F-41AC-AD8B-EFDF11583545}"/>
</file>

<file path=docProps/app.xml><?xml version="1.0" encoding="utf-8"?>
<Properties xmlns="http://schemas.openxmlformats.org/officeDocument/2006/extended-properties" xmlns:vt="http://schemas.openxmlformats.org/officeDocument/2006/docPropsVTypes">
  <Template>Office Theme</Template>
  <TotalTime>470</TotalTime>
  <Words>807</Words>
  <Application>Microsoft Office PowerPoint</Application>
  <PresentationFormat>Custom</PresentationFormat>
  <Paragraphs>90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 L Reyes-Rodriguez</dc:creator>
  <cp:lastModifiedBy>Anthony Graley</cp:lastModifiedBy>
  <cp:revision>20</cp:revision>
  <dcterms:created xsi:type="dcterms:W3CDTF">2020-07-13T15:01:39Z</dcterms:created>
  <dcterms:modified xsi:type="dcterms:W3CDTF">2022-08-03T06:30:46Z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0x010100906349D2FFEC0F4B9E65560F38E5982C</vt:lpwstr>
  </property>
</Properties>
</file>