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Lst>
  <p:sldIdLst>
    <p:sldId id="256" r:id="rId4"/>
  </p:sldIdLst>
  <p:sldSz cx="43891200" cy="351123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E1E749-BECE-F343-8A86-704DC78596C3}" v="18" dt="2022-08-05T18:45:35.7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64"/>
    <p:restoredTop sz="95735"/>
  </p:normalViewPr>
  <p:slideViewPr>
    <p:cSldViewPr snapToGrid="0" snapToObjects="1">
      <p:cViewPr>
        <p:scale>
          <a:sx n="45" d="100"/>
          <a:sy n="45" d="100"/>
        </p:scale>
        <p:origin x="3152" y="8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 L Reyes-Rodriguez" userId="9c18bec1-f793-4b97-ae27-970a203ca99e" providerId="ADAL" clId="{73E1E749-BECE-F343-8A86-704DC78596C3}"/>
    <pc:docChg chg="undo custSel modSld">
      <pc:chgData name="Angel L Reyes-Rodriguez" userId="9c18bec1-f793-4b97-ae27-970a203ca99e" providerId="ADAL" clId="{73E1E749-BECE-F343-8A86-704DC78596C3}" dt="2022-08-05T18:46:43.274" v="439" actId="255"/>
      <pc:docMkLst>
        <pc:docMk/>
      </pc:docMkLst>
      <pc:sldChg chg="addSp delSp modSp mod">
        <pc:chgData name="Angel L Reyes-Rodriguez" userId="9c18bec1-f793-4b97-ae27-970a203ca99e" providerId="ADAL" clId="{73E1E749-BECE-F343-8A86-704DC78596C3}" dt="2022-08-05T18:46:43.274" v="439" actId="255"/>
        <pc:sldMkLst>
          <pc:docMk/>
          <pc:sldMk cId="727715429" sldId="256"/>
        </pc:sldMkLst>
        <pc:spChg chg="add mod">
          <ac:chgData name="Angel L Reyes-Rodriguez" userId="9c18bec1-f793-4b97-ae27-970a203ca99e" providerId="ADAL" clId="{73E1E749-BECE-F343-8A86-704DC78596C3}" dt="2022-08-05T18:43:52.511" v="425" actId="164"/>
          <ac:spMkLst>
            <pc:docMk/>
            <pc:sldMk cId="727715429" sldId="256"/>
            <ac:spMk id="2" creationId="{F9CF4306-37A2-36F2-E6D8-87267919A204}"/>
          </ac:spMkLst>
        </pc:spChg>
        <pc:spChg chg="add mod">
          <ac:chgData name="Angel L Reyes-Rodriguez" userId="9c18bec1-f793-4b97-ae27-970a203ca99e" providerId="ADAL" clId="{73E1E749-BECE-F343-8A86-704DC78596C3}" dt="2022-08-05T18:44:21.620" v="430" actId="164"/>
          <ac:spMkLst>
            <pc:docMk/>
            <pc:sldMk cId="727715429" sldId="256"/>
            <ac:spMk id="3" creationId="{DA13F69F-326A-DFB3-625C-A90696AEA7EB}"/>
          </ac:spMkLst>
        </pc:spChg>
        <pc:spChg chg="add mod">
          <ac:chgData name="Angel L Reyes-Rodriguez" userId="9c18bec1-f793-4b97-ae27-970a203ca99e" providerId="ADAL" clId="{73E1E749-BECE-F343-8A86-704DC78596C3}" dt="2022-08-05T18:45:35.741" v="436" actId="164"/>
          <ac:spMkLst>
            <pc:docMk/>
            <pc:sldMk cId="727715429" sldId="256"/>
            <ac:spMk id="4" creationId="{C7874B1B-716D-B9DA-74EC-1DEC147AD966}"/>
          </ac:spMkLst>
        </pc:spChg>
        <pc:spChg chg="add mod">
          <ac:chgData name="Angel L Reyes-Rodriguez" userId="9c18bec1-f793-4b97-ae27-970a203ca99e" providerId="ADAL" clId="{73E1E749-BECE-F343-8A86-704DC78596C3}" dt="2022-08-05T18:44:32.144" v="431" actId="1076"/>
          <ac:spMkLst>
            <pc:docMk/>
            <pc:sldMk cId="727715429" sldId="256"/>
            <ac:spMk id="5" creationId="{AEF307D4-AD4E-6E39-6905-27DA9CA9A192}"/>
          </ac:spMkLst>
        </pc:spChg>
        <pc:spChg chg="add del mod">
          <ac:chgData name="Angel L Reyes-Rodriguez" userId="9c18bec1-f793-4b97-ae27-970a203ca99e" providerId="ADAL" clId="{73E1E749-BECE-F343-8A86-704DC78596C3}" dt="2022-08-05T18:31:57.897" v="174" actId="478"/>
          <ac:spMkLst>
            <pc:docMk/>
            <pc:sldMk cId="727715429" sldId="256"/>
            <ac:spMk id="6" creationId="{8A168AF2-ECEF-089B-00F2-3996BB9C7E69}"/>
          </ac:spMkLst>
        </pc:spChg>
        <pc:spChg chg="add mod">
          <ac:chgData name="Angel L Reyes-Rodriguez" userId="9c18bec1-f793-4b97-ae27-970a203ca99e" providerId="ADAL" clId="{73E1E749-BECE-F343-8A86-704DC78596C3}" dt="2022-08-05T18:41:45.550" v="405" actId="1076"/>
          <ac:spMkLst>
            <pc:docMk/>
            <pc:sldMk cId="727715429" sldId="256"/>
            <ac:spMk id="8" creationId="{D3296BB5-8B6C-7EC4-B5BD-748346197A05}"/>
          </ac:spMkLst>
        </pc:spChg>
        <pc:spChg chg="mod">
          <ac:chgData name="Angel L Reyes-Rodriguez" userId="9c18bec1-f793-4b97-ae27-970a203ca99e" providerId="ADAL" clId="{73E1E749-BECE-F343-8A86-704DC78596C3}" dt="2022-08-05T18:38:02.110" v="325" actId="2711"/>
          <ac:spMkLst>
            <pc:docMk/>
            <pc:sldMk cId="727715429" sldId="256"/>
            <ac:spMk id="9" creationId="{3D71022F-7930-A04D-BE29-7BA07E56EA3E}"/>
          </ac:spMkLst>
        </pc:spChg>
        <pc:spChg chg="mod">
          <ac:chgData name="Angel L Reyes-Rodriguez" userId="9c18bec1-f793-4b97-ae27-970a203ca99e" providerId="ADAL" clId="{73E1E749-BECE-F343-8A86-704DC78596C3}" dt="2022-08-05T18:38:02.110" v="325" actId="2711"/>
          <ac:spMkLst>
            <pc:docMk/>
            <pc:sldMk cId="727715429" sldId="256"/>
            <ac:spMk id="12" creationId="{93818E83-1460-7646-81F6-09587D02C1FF}"/>
          </ac:spMkLst>
        </pc:spChg>
        <pc:spChg chg="mod">
          <ac:chgData name="Angel L Reyes-Rodriguez" userId="9c18bec1-f793-4b97-ae27-970a203ca99e" providerId="ADAL" clId="{73E1E749-BECE-F343-8A86-704DC78596C3}" dt="2022-08-05T18:38:02.110" v="325" actId="2711"/>
          <ac:spMkLst>
            <pc:docMk/>
            <pc:sldMk cId="727715429" sldId="256"/>
            <ac:spMk id="13" creationId="{6537C941-2EAF-BF41-9408-AF06CA3886EC}"/>
          </ac:spMkLst>
        </pc:spChg>
        <pc:spChg chg="mod">
          <ac:chgData name="Angel L Reyes-Rodriguez" userId="9c18bec1-f793-4b97-ae27-970a203ca99e" providerId="ADAL" clId="{73E1E749-BECE-F343-8A86-704DC78596C3}" dt="2022-08-05T18:38:02.110" v="325" actId="2711"/>
          <ac:spMkLst>
            <pc:docMk/>
            <pc:sldMk cId="727715429" sldId="256"/>
            <ac:spMk id="15" creationId="{8205D896-8FD4-364F-8497-AA9D148220E6}"/>
          </ac:spMkLst>
        </pc:spChg>
        <pc:spChg chg="mod topLvl">
          <ac:chgData name="Angel L Reyes-Rodriguez" userId="9c18bec1-f793-4b97-ae27-970a203ca99e" providerId="ADAL" clId="{73E1E749-BECE-F343-8A86-704DC78596C3}" dt="2022-08-05T18:46:43.274" v="439" actId="255"/>
          <ac:spMkLst>
            <pc:docMk/>
            <pc:sldMk cId="727715429" sldId="256"/>
            <ac:spMk id="16" creationId="{82174939-4951-9C48-92B0-C1D8B0EA47DF}"/>
          </ac:spMkLst>
        </pc:spChg>
        <pc:spChg chg="add mod">
          <ac:chgData name="Angel L Reyes-Rodriguez" userId="9c18bec1-f793-4b97-ae27-970a203ca99e" providerId="ADAL" clId="{73E1E749-BECE-F343-8A86-704DC78596C3}" dt="2022-08-05T18:43:34.329" v="424" actId="1076"/>
          <ac:spMkLst>
            <pc:docMk/>
            <pc:sldMk cId="727715429" sldId="256"/>
            <ac:spMk id="19" creationId="{158E3A0D-EE41-3008-8243-AF785893FA44}"/>
          </ac:spMkLst>
        </pc:spChg>
        <pc:spChg chg="del mod">
          <ac:chgData name="Angel L Reyes-Rodriguez" userId="9c18bec1-f793-4b97-ae27-970a203ca99e" providerId="ADAL" clId="{73E1E749-BECE-F343-8A86-704DC78596C3}" dt="2022-08-05T18:27:19.191" v="116" actId="478"/>
          <ac:spMkLst>
            <pc:docMk/>
            <pc:sldMk cId="727715429" sldId="256"/>
            <ac:spMk id="29" creationId="{37A0A4CB-1457-8541-AFC0-C1020AB62167}"/>
          </ac:spMkLst>
        </pc:spChg>
        <pc:spChg chg="mod">
          <ac:chgData name="Angel L Reyes-Rodriguez" userId="9c18bec1-f793-4b97-ae27-970a203ca99e" providerId="ADAL" clId="{73E1E749-BECE-F343-8A86-704DC78596C3}" dt="2022-08-05T18:45:51.099" v="438" actId="1076"/>
          <ac:spMkLst>
            <pc:docMk/>
            <pc:sldMk cId="727715429" sldId="256"/>
            <ac:spMk id="49" creationId="{DD0D4111-4B70-2344-AA73-021B5920CB27}"/>
          </ac:spMkLst>
        </pc:spChg>
        <pc:grpChg chg="add del mod">
          <ac:chgData name="Angel L Reyes-Rodriguez" userId="9c18bec1-f793-4b97-ae27-970a203ca99e" providerId="ADAL" clId="{73E1E749-BECE-F343-8A86-704DC78596C3}" dt="2022-08-05T18:42:00.502" v="407" actId="165"/>
          <ac:grpSpMkLst>
            <pc:docMk/>
            <pc:sldMk cId="727715429" sldId="256"/>
            <ac:grpSpMk id="7" creationId="{07AD9A6F-F33B-C908-4484-6C4B91016F1A}"/>
          </ac:grpSpMkLst>
        </pc:grpChg>
        <pc:grpChg chg="add mod">
          <ac:chgData name="Angel L Reyes-Rodriguez" userId="9c18bec1-f793-4b97-ae27-970a203ca99e" providerId="ADAL" clId="{73E1E749-BECE-F343-8A86-704DC78596C3}" dt="2022-08-05T18:42:12.802" v="409" actId="164"/>
          <ac:grpSpMkLst>
            <pc:docMk/>
            <pc:sldMk cId="727715429" sldId="256"/>
            <ac:grpSpMk id="17" creationId="{534641AC-E4CD-68DC-4C1D-497083EFC9E8}"/>
          </ac:grpSpMkLst>
        </pc:grpChg>
        <pc:grpChg chg="add mod">
          <ac:chgData name="Angel L Reyes-Rodriguez" userId="9c18bec1-f793-4b97-ae27-970a203ca99e" providerId="ADAL" clId="{73E1E749-BECE-F343-8A86-704DC78596C3}" dt="2022-08-05T18:44:07.221" v="427" actId="1076"/>
          <ac:grpSpMkLst>
            <pc:docMk/>
            <pc:sldMk cId="727715429" sldId="256"/>
            <ac:grpSpMk id="21" creationId="{ED0B51C6-9D31-573A-19B3-7F1CE31D7997}"/>
          </ac:grpSpMkLst>
        </pc:grpChg>
        <pc:grpChg chg="add mod">
          <ac:chgData name="Angel L Reyes-Rodriguez" userId="9c18bec1-f793-4b97-ae27-970a203ca99e" providerId="ADAL" clId="{73E1E749-BECE-F343-8A86-704DC78596C3}" dt="2022-08-05T18:44:21.620" v="430" actId="164"/>
          <ac:grpSpMkLst>
            <pc:docMk/>
            <pc:sldMk cId="727715429" sldId="256"/>
            <ac:grpSpMk id="23" creationId="{32C6C97A-9D43-3101-3B82-42B9E79D0C84}"/>
          </ac:grpSpMkLst>
        </pc:grpChg>
        <pc:grpChg chg="add mod">
          <ac:chgData name="Angel L Reyes-Rodriguez" userId="9c18bec1-f793-4b97-ae27-970a203ca99e" providerId="ADAL" clId="{73E1E749-BECE-F343-8A86-704DC78596C3}" dt="2022-08-05T18:45:42.346" v="437" actId="1076"/>
          <ac:grpSpMkLst>
            <pc:docMk/>
            <pc:sldMk cId="727715429" sldId="256"/>
            <ac:grpSpMk id="24" creationId="{C613ADDD-02F6-A807-ECE0-7770C497EF5B}"/>
          </ac:grpSpMkLst>
        </pc:grpChg>
        <pc:picChg chg="mod">
          <ac:chgData name="Angel L Reyes-Rodriguez" userId="9c18bec1-f793-4b97-ae27-970a203ca99e" providerId="ADAL" clId="{73E1E749-BECE-F343-8A86-704DC78596C3}" dt="2022-08-05T18:38:02.110" v="325" actId="2711"/>
          <ac:picMkLst>
            <pc:docMk/>
            <pc:sldMk cId="727715429" sldId="256"/>
            <ac:picMk id="10" creationId="{B6D0C6EE-FAF1-9844-8288-533F2B8EF9FF}"/>
          </ac:picMkLst>
        </pc:picChg>
        <pc:picChg chg="mod">
          <ac:chgData name="Angel L Reyes-Rodriguez" userId="9c18bec1-f793-4b97-ae27-970a203ca99e" providerId="ADAL" clId="{73E1E749-BECE-F343-8A86-704DC78596C3}" dt="2022-08-05T18:38:02.110" v="325" actId="2711"/>
          <ac:picMkLst>
            <pc:docMk/>
            <pc:sldMk cId="727715429" sldId="256"/>
            <ac:picMk id="11" creationId="{FA22862B-4F9D-3444-BC11-8EC65EDDD52F}"/>
          </ac:picMkLst>
        </pc:picChg>
        <pc:picChg chg="mod">
          <ac:chgData name="Angel L Reyes-Rodriguez" userId="9c18bec1-f793-4b97-ae27-970a203ca99e" providerId="ADAL" clId="{73E1E749-BECE-F343-8A86-704DC78596C3}" dt="2022-08-05T18:45:35.741" v="436" actId="164"/>
          <ac:picMkLst>
            <pc:docMk/>
            <pc:sldMk cId="727715429" sldId="256"/>
            <ac:picMk id="14" creationId="{FF6D5F29-B34A-659B-12A3-49431F44E859}"/>
          </ac:picMkLst>
        </pc:picChg>
        <pc:picChg chg="mod">
          <ac:chgData name="Angel L Reyes-Rodriguez" userId="9c18bec1-f793-4b97-ae27-970a203ca99e" providerId="ADAL" clId="{73E1E749-BECE-F343-8A86-704DC78596C3}" dt="2022-08-05T18:44:21.620" v="430" actId="164"/>
          <ac:picMkLst>
            <pc:docMk/>
            <pc:sldMk cId="727715429" sldId="256"/>
            <ac:picMk id="18" creationId="{602B82AE-E8BC-EE6B-50D6-88B2CE12C781}"/>
          </ac:picMkLst>
        </pc:picChg>
        <pc:picChg chg="mod">
          <ac:chgData name="Angel L Reyes-Rodriguez" userId="9c18bec1-f793-4b97-ae27-970a203ca99e" providerId="ADAL" clId="{73E1E749-BECE-F343-8A86-704DC78596C3}" dt="2022-08-05T18:43:52.511" v="425" actId="164"/>
          <ac:picMkLst>
            <pc:docMk/>
            <pc:sldMk cId="727715429" sldId="256"/>
            <ac:picMk id="20" creationId="{B87D9897-9B56-7795-0893-030C34A13322}"/>
          </ac:picMkLst>
        </pc:picChg>
        <pc:picChg chg="mod topLvl">
          <ac:chgData name="Angel L Reyes-Rodriguez" userId="9c18bec1-f793-4b97-ae27-970a203ca99e" providerId="ADAL" clId="{73E1E749-BECE-F343-8A86-704DC78596C3}" dt="2022-08-05T18:42:12.802" v="409" actId="164"/>
          <ac:picMkLst>
            <pc:docMk/>
            <pc:sldMk cId="727715429" sldId="256"/>
            <ac:picMk id="22" creationId="{CA1BA43B-2887-2A64-2D91-F9B449F7383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746395"/>
            <a:ext cx="37307520" cy="12224291"/>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8442101"/>
            <a:ext cx="32918400" cy="847734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E0770A-D877-AA44-B7F7-827509D1D757}" type="datetimeFigureOut">
              <a:rPr lang="en-US" smtClean="0"/>
              <a:t>8/5/22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40719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E0770A-D877-AA44-B7F7-827509D1D757}" type="datetimeFigureOut">
              <a:rPr lang="en-US" smtClean="0"/>
              <a:t>8/5/22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74553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869406"/>
            <a:ext cx="9464040" cy="2975607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869406"/>
            <a:ext cx="27843480" cy="297560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E0770A-D877-AA44-B7F7-827509D1D757}" type="datetimeFigureOut">
              <a:rPr lang="en-US" smtClean="0"/>
              <a:t>8/5/22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1939653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E0770A-D877-AA44-B7F7-827509D1D757}" type="datetimeFigureOut">
              <a:rPr lang="en-US" smtClean="0"/>
              <a:t>8/5/22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3949639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753708"/>
            <a:ext cx="37856160" cy="14605749"/>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3497633"/>
            <a:ext cx="37856160" cy="7680819"/>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E0770A-D877-AA44-B7F7-827509D1D757}" type="datetimeFigureOut">
              <a:rPr lang="en-US" smtClean="0"/>
              <a:t>8/5/22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1162012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9347031"/>
            <a:ext cx="18653760" cy="2227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9347031"/>
            <a:ext cx="18653760" cy="2227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E0770A-D877-AA44-B7F7-827509D1D757}" type="datetimeFigureOut">
              <a:rPr lang="en-US" smtClean="0"/>
              <a:t>8/5/22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16726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869414"/>
            <a:ext cx="37856160" cy="6786760"/>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607399"/>
            <a:ext cx="18568032" cy="4218353"/>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825752"/>
            <a:ext cx="18568032" cy="18864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607399"/>
            <a:ext cx="18659477" cy="4218353"/>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825752"/>
            <a:ext cx="18659477" cy="18864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E0770A-D877-AA44-B7F7-827509D1D757}" type="datetimeFigureOut">
              <a:rPr lang="en-US" smtClean="0"/>
              <a:t>8/5/22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173609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E0770A-D877-AA44-B7F7-827509D1D757}" type="datetimeFigureOut">
              <a:rPr lang="en-US" smtClean="0"/>
              <a:t>8/5/22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232256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0770A-D877-AA44-B7F7-827509D1D757}" type="datetimeFigureOut">
              <a:rPr lang="en-US" smtClean="0"/>
              <a:t>8/5/22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303211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340822"/>
            <a:ext cx="14156054" cy="8192876"/>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5055532"/>
            <a:ext cx="22219920" cy="24952509"/>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10533697"/>
            <a:ext cx="14156054" cy="19514978"/>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81E0770A-D877-AA44-B7F7-827509D1D757}" type="datetimeFigureOut">
              <a:rPr lang="en-US" smtClean="0"/>
              <a:t>8/5/22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4053017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340822"/>
            <a:ext cx="14156054" cy="8192876"/>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5055532"/>
            <a:ext cx="22219920" cy="24952509"/>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10533697"/>
            <a:ext cx="14156054" cy="19514978"/>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81E0770A-D877-AA44-B7F7-827509D1D757}" type="datetimeFigureOut">
              <a:rPr lang="en-US" smtClean="0"/>
              <a:t>8/5/22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2037217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869414"/>
            <a:ext cx="37856160" cy="6786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9347031"/>
            <a:ext cx="37856160" cy="222784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2543931"/>
            <a:ext cx="9875520" cy="1869406"/>
          </a:xfrm>
          <a:prstGeom prst="rect">
            <a:avLst/>
          </a:prstGeom>
        </p:spPr>
        <p:txBody>
          <a:bodyPr vert="horz" lIns="91440" tIns="45720" rIns="91440" bIns="45720" rtlCol="0" anchor="ctr"/>
          <a:lstStyle>
            <a:lvl1pPr algn="l">
              <a:defRPr sz="5760">
                <a:solidFill>
                  <a:schemeClr val="tx1">
                    <a:tint val="75000"/>
                  </a:schemeClr>
                </a:solidFill>
              </a:defRPr>
            </a:lvl1pPr>
          </a:lstStyle>
          <a:p>
            <a:fld id="{81E0770A-D877-AA44-B7F7-827509D1D757}" type="datetimeFigureOut">
              <a:rPr lang="en-US" smtClean="0"/>
              <a:t>8/5/22</a:t>
            </a:fld>
            <a:endParaRPr lang="en-US"/>
          </a:p>
        </p:txBody>
      </p:sp>
      <p:sp>
        <p:nvSpPr>
          <p:cNvPr id="5" name="Footer Placeholder 4"/>
          <p:cNvSpPr>
            <a:spLocks noGrp="1"/>
          </p:cNvSpPr>
          <p:nvPr>
            <p:ph type="ftr" sz="quarter" idx="3"/>
          </p:nvPr>
        </p:nvSpPr>
        <p:spPr>
          <a:xfrm>
            <a:off x="14538960" y="32543931"/>
            <a:ext cx="14813280" cy="1869406"/>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2543931"/>
            <a:ext cx="9875520" cy="1869406"/>
          </a:xfrm>
          <a:prstGeom prst="rect">
            <a:avLst/>
          </a:prstGeom>
        </p:spPr>
        <p:txBody>
          <a:bodyPr vert="horz" lIns="91440" tIns="45720" rIns="91440" bIns="45720" rtlCol="0" anchor="ctr"/>
          <a:lstStyle>
            <a:lvl1pPr algn="r">
              <a:defRPr sz="5760">
                <a:solidFill>
                  <a:schemeClr val="tx1">
                    <a:tint val="75000"/>
                  </a:schemeClr>
                </a:solidFill>
              </a:defRPr>
            </a:lvl1pPr>
          </a:lstStyle>
          <a:p>
            <a:fld id="{7050BDC4-137A-AE4B-81CB-F69BF0EB194D}" type="slidenum">
              <a:rPr lang="en-US" smtClean="0"/>
              <a:t>‹#›</a:t>
            </a:fld>
            <a:endParaRPr lang="en-US"/>
          </a:p>
        </p:txBody>
      </p:sp>
    </p:spTree>
    <p:extLst>
      <p:ext uri="{BB962C8B-B14F-4D97-AF65-F5344CB8AC3E}">
        <p14:creationId xmlns:p14="http://schemas.microsoft.com/office/powerpoint/2010/main" val="99794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D71022F-7930-A04D-BE29-7BA07E56EA3E}"/>
              </a:ext>
            </a:extLst>
          </p:cNvPr>
          <p:cNvSpPr txBox="1"/>
          <p:nvPr/>
        </p:nvSpPr>
        <p:spPr>
          <a:xfrm>
            <a:off x="6400800" y="1568320"/>
            <a:ext cx="32004000" cy="1015663"/>
          </a:xfrm>
          <a:prstGeom prst="rect">
            <a:avLst/>
          </a:prstGeom>
          <a:noFill/>
        </p:spPr>
        <p:txBody>
          <a:bodyPr wrap="square" rtlCol="0">
            <a:spAutoFit/>
          </a:bodyPr>
          <a:lstStyle/>
          <a:p>
            <a:pPr algn="ctr"/>
            <a:r>
              <a:rPr lang="en-US" sz="6000" b="1" dirty="0">
                <a:latin typeface="Times New Roman" panose="02020603050405020304" pitchFamily="18" charset="0"/>
                <a:cs typeface="Times New Roman" panose="02020603050405020304" pitchFamily="18" charset="0"/>
              </a:rPr>
              <a:t>The Relationship Between Attachment Styles and Extraversion</a:t>
            </a:r>
          </a:p>
        </p:txBody>
      </p:sp>
      <p:pic>
        <p:nvPicPr>
          <p:cNvPr id="10" name="Picture 2">
            <a:extLst>
              <a:ext uri="{FF2B5EF4-FFF2-40B4-BE49-F238E27FC236}">
                <a16:creationId xmlns:a16="http://schemas.microsoft.com/office/drawing/2014/main" id="{B6D0C6EE-FAF1-9844-8288-533F2B8EF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142821"/>
            <a:ext cx="4432300"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FA22862B-4F9D-3444-BC11-8EC65EDDD52F}"/>
              </a:ext>
            </a:extLst>
          </p:cNvPr>
          <p:cNvPicPr>
            <a:picLocks noChangeAspect="1"/>
          </p:cNvPicPr>
          <p:nvPr/>
        </p:nvPicPr>
        <p:blipFill>
          <a:blip r:embed="rId3"/>
          <a:stretch>
            <a:fillRect/>
          </a:stretch>
        </p:blipFill>
        <p:spPr>
          <a:xfrm>
            <a:off x="35788600" y="1964352"/>
            <a:ext cx="7048500" cy="2857500"/>
          </a:xfrm>
          <a:prstGeom prst="rect">
            <a:avLst/>
          </a:prstGeom>
        </p:spPr>
      </p:pic>
      <p:sp>
        <p:nvSpPr>
          <p:cNvPr id="12" name="TextBox 11">
            <a:extLst>
              <a:ext uri="{FF2B5EF4-FFF2-40B4-BE49-F238E27FC236}">
                <a16:creationId xmlns:a16="http://schemas.microsoft.com/office/drawing/2014/main" id="{93818E83-1460-7646-81F6-09587D02C1FF}"/>
              </a:ext>
            </a:extLst>
          </p:cNvPr>
          <p:cNvSpPr txBox="1"/>
          <p:nvPr/>
        </p:nvSpPr>
        <p:spPr>
          <a:xfrm>
            <a:off x="6400800" y="2681227"/>
            <a:ext cx="32004000" cy="830997"/>
          </a:xfrm>
          <a:prstGeom prst="rect">
            <a:avLst/>
          </a:prstGeom>
          <a:noFill/>
        </p:spPr>
        <p:txBody>
          <a:bodyPr wrap="square" rtlCol="0">
            <a:spAutoFit/>
          </a:bodyPr>
          <a:lstStyle/>
          <a:p>
            <a:pPr algn="ctr"/>
            <a:r>
              <a:rPr lang="en-US" sz="4800" i="1" u="sng" dirty="0">
                <a:latin typeface="Times New Roman" panose="02020603050405020304" pitchFamily="18" charset="0"/>
                <a:cs typeface="Times New Roman" panose="02020603050405020304" pitchFamily="18" charset="0"/>
              </a:rPr>
              <a:t>Ciccarelli, Angel</a:t>
            </a:r>
            <a:r>
              <a:rPr lang="en-US" sz="4800" i="1" dirty="0">
                <a:latin typeface="Times New Roman" panose="02020603050405020304" pitchFamily="18" charset="0"/>
                <a:cs typeface="Times New Roman" panose="02020603050405020304" pitchFamily="18" charset="0"/>
              </a:rPr>
              <a:t>; Naser, Shereen</a:t>
            </a:r>
          </a:p>
        </p:txBody>
      </p:sp>
      <p:sp>
        <p:nvSpPr>
          <p:cNvPr id="13" name="TextBox 12">
            <a:extLst>
              <a:ext uri="{FF2B5EF4-FFF2-40B4-BE49-F238E27FC236}">
                <a16:creationId xmlns:a16="http://schemas.microsoft.com/office/drawing/2014/main" id="{6537C941-2EAF-BF41-9408-AF06CA3886EC}"/>
              </a:ext>
            </a:extLst>
          </p:cNvPr>
          <p:cNvSpPr txBox="1"/>
          <p:nvPr/>
        </p:nvSpPr>
        <p:spPr>
          <a:xfrm>
            <a:off x="6419088" y="3609468"/>
            <a:ext cx="32004000" cy="830997"/>
          </a:xfrm>
          <a:prstGeom prst="rect">
            <a:avLst/>
          </a:prstGeom>
          <a:noFill/>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Department of Psychology, Cleveland State University, Cleveland, OH</a:t>
            </a:r>
          </a:p>
        </p:txBody>
      </p:sp>
      <p:sp>
        <p:nvSpPr>
          <p:cNvPr id="15" name="TextBox 14">
            <a:extLst>
              <a:ext uri="{FF2B5EF4-FFF2-40B4-BE49-F238E27FC236}">
                <a16:creationId xmlns:a16="http://schemas.microsoft.com/office/drawing/2014/main" id="{8205D896-8FD4-364F-8497-AA9D148220E6}"/>
              </a:ext>
            </a:extLst>
          </p:cNvPr>
          <p:cNvSpPr txBox="1"/>
          <p:nvPr/>
        </p:nvSpPr>
        <p:spPr>
          <a:xfrm>
            <a:off x="457200" y="6818098"/>
            <a:ext cx="12161520" cy="9694962"/>
          </a:xfrm>
          <a:prstGeom prst="rect">
            <a:avLst/>
          </a:prstGeom>
          <a:noFill/>
          <a:ln>
            <a:noFill/>
          </a:ln>
        </p:spPr>
        <p:txBody>
          <a:bodyPr wrap="square" rtlCol="0">
            <a:spAutoFit/>
          </a:bodyPr>
          <a:lstStyle/>
          <a:p>
            <a:r>
              <a:rPr lang="en-US" sz="3600" b="1" dirty="0">
                <a:latin typeface="Times New Roman" panose="02020603050405020304" pitchFamily="18" charset="0"/>
                <a:cs typeface="Times New Roman" panose="02020603050405020304" pitchFamily="18" charset="0"/>
              </a:rPr>
              <a:t>Abstract</a:t>
            </a:r>
          </a:p>
          <a:p>
            <a:pPr indent="457200" algn="just" rtl="0">
              <a:spcBef>
                <a:spcPts val="0"/>
              </a:spcBef>
              <a:spcAft>
                <a:spcPts val="0"/>
              </a:spcAft>
            </a:pPr>
            <a:r>
              <a:rPr lang="en-US" sz="2800" i="0" u="none" strike="noStrike" dirty="0">
                <a:solidFill>
                  <a:srgbClr val="222222"/>
                </a:solidFill>
                <a:effectLst/>
                <a:latin typeface="Times New Roman" panose="02020603050405020304" pitchFamily="18" charset="0"/>
                <a:cs typeface="Times New Roman" panose="02020603050405020304" pitchFamily="18" charset="0"/>
              </a:rPr>
              <a:t>Attachment styles and personality are important parts of one’s identity and may influence future attitudes towards close relationships. An understudied expression of personality that attachment may influence is extraversion. In this study, we examine the relationship between attachment and extraversion by testing the hypothesis that participants with secure and anxious attachment styles are more likely to be extroverted compared to participants with an avoidant attachment (fearful and dismissive). Sixty-nine participants were recruited from Cleveland State University’s SONA Systems online recruitment tool, Research Match, Instagram, CSU Facebook Groups, GroupMe, and email. Participants were asked to complete a self-report survey, which measured their attachment style and extraversion by using the Revised Adult Attachment Scale and the IPIP-NEO 120. Data from sixty-one participants was analyzed by doing a correlation and linear regression analysis. Results found significant correlations between closeness, anxiety towards relationship, dependency, friendliness, gregariousness, cheerfulness, and excitement-seeking. Furthermore, positive correlations were found between friendliness and closeness, closeness and gregariousness, and friendliness and being dependent. Negative correlations were found between friendliness and anxiety, cheerfulness and anxiety, and excitement-seeking and being dependent. These correlations may demonstrate how extraverted specific attachment styles may be and expand the knowledge of the relationship between attachment and personality. </a:t>
            </a:r>
            <a:endParaRPr lang="en-US" sz="2800" dirty="0">
              <a:effectLst/>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DD0D4111-4B70-2344-AA73-021B5920CB27}"/>
              </a:ext>
            </a:extLst>
          </p:cNvPr>
          <p:cNvSpPr txBox="1"/>
          <p:nvPr/>
        </p:nvSpPr>
        <p:spPr>
          <a:xfrm>
            <a:off x="31301055" y="18624672"/>
            <a:ext cx="12161520" cy="15050274"/>
          </a:xfrm>
          <a:prstGeom prst="rect">
            <a:avLst/>
          </a:prstGeom>
          <a:noFill/>
          <a:ln>
            <a:noFill/>
          </a:ln>
        </p:spPr>
        <p:txBody>
          <a:bodyPr wrap="square" rtlCol="0">
            <a:spAutoFit/>
          </a:bodyPr>
          <a:lstStyle/>
          <a:p>
            <a:pPr algn="just"/>
            <a:r>
              <a:rPr lang="en-US" sz="3600" b="1" dirty="0">
                <a:latin typeface="Times New Roman" panose="02020603050405020304" pitchFamily="18" charset="0"/>
                <a:cs typeface="Times New Roman" panose="02020603050405020304" pitchFamily="18" charset="0"/>
              </a:rPr>
              <a:t>Summary</a:t>
            </a:r>
          </a:p>
          <a:p>
            <a:pPr algn="just"/>
            <a:r>
              <a:rPr lang="en-US" sz="3600" dirty="0">
                <a:latin typeface="Times New Roman" panose="02020603050405020304" pitchFamily="18" charset="0"/>
                <a:cs typeface="Times New Roman" panose="02020603050405020304" pitchFamily="18" charset="0"/>
              </a:rPr>
              <a:t>Significant positive correlations between:</a:t>
            </a:r>
          </a:p>
          <a:p>
            <a:pPr algn="just"/>
            <a:r>
              <a:rPr lang="en-US" sz="3600" dirty="0">
                <a:latin typeface="Times New Roman" panose="02020603050405020304" pitchFamily="18" charset="0"/>
                <a:cs typeface="Times New Roman" panose="02020603050405020304" pitchFamily="18" charset="0"/>
              </a:rPr>
              <a:t>	- Friendliness and Closeness </a:t>
            </a:r>
          </a:p>
          <a:p>
            <a:pPr algn="just"/>
            <a:r>
              <a:rPr lang="en-US" sz="3600" dirty="0">
                <a:latin typeface="Times New Roman" panose="02020603050405020304" pitchFamily="18" charset="0"/>
                <a:cs typeface="Times New Roman" panose="02020603050405020304" pitchFamily="18" charset="0"/>
              </a:rPr>
              <a:t>	- Gregariousness and Closeness</a:t>
            </a:r>
          </a:p>
          <a:p>
            <a:pPr algn="just"/>
            <a:r>
              <a:rPr lang="en-US" sz="3600" dirty="0">
                <a:latin typeface="Times New Roman" panose="02020603050405020304" pitchFamily="18" charset="0"/>
                <a:cs typeface="Times New Roman" panose="02020603050405020304" pitchFamily="18" charset="0"/>
              </a:rPr>
              <a:t>	- Friendliness and Dependency</a:t>
            </a:r>
          </a:p>
          <a:p>
            <a:pPr algn="just"/>
            <a:endParaRPr lang="en-US" sz="3600"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Significant negative correlation between:</a:t>
            </a:r>
          </a:p>
          <a:p>
            <a:pPr algn="just"/>
            <a:r>
              <a:rPr lang="en-US" sz="3600" dirty="0">
                <a:latin typeface="Times New Roman" panose="02020603050405020304" pitchFamily="18" charset="0"/>
                <a:cs typeface="Times New Roman" panose="02020603050405020304" pitchFamily="18" charset="0"/>
              </a:rPr>
              <a:t>	- Friendliness and Anxiety</a:t>
            </a:r>
          </a:p>
          <a:p>
            <a:pPr algn="just"/>
            <a:r>
              <a:rPr lang="en-US" sz="3600" dirty="0">
                <a:latin typeface="Times New Roman" panose="02020603050405020304" pitchFamily="18" charset="0"/>
                <a:cs typeface="Times New Roman" panose="02020603050405020304" pitchFamily="18" charset="0"/>
              </a:rPr>
              <a:t>	- Cheerfulness and Anxiety</a:t>
            </a:r>
          </a:p>
          <a:p>
            <a:pPr algn="just"/>
            <a:r>
              <a:rPr lang="en-US" sz="3600" dirty="0">
                <a:latin typeface="Times New Roman" panose="02020603050405020304" pitchFamily="18" charset="0"/>
                <a:cs typeface="Times New Roman" panose="02020603050405020304" pitchFamily="18" charset="0"/>
              </a:rPr>
              <a:t>	- Excitement-Seeking and Dependency</a:t>
            </a:r>
          </a:p>
          <a:p>
            <a:pPr algn="just"/>
            <a:r>
              <a:rPr lang="en-US" sz="3600" dirty="0">
                <a:latin typeface="Times New Roman" panose="02020603050405020304" pitchFamily="18" charset="0"/>
                <a:cs typeface="Times New Roman" panose="02020603050405020304" pitchFamily="18" charset="0"/>
              </a:rPr>
              <a:t> </a:t>
            </a:r>
          </a:p>
          <a:p>
            <a:pPr algn="just"/>
            <a:endParaRPr lang="en-US" sz="3600" dirty="0">
              <a:latin typeface="Times New Roman" panose="02020603050405020304" pitchFamily="18" charset="0"/>
              <a:cs typeface="Times New Roman" panose="02020603050405020304" pitchFamily="18" charset="0"/>
            </a:endParaRPr>
          </a:p>
          <a:p>
            <a:pPr algn="just"/>
            <a:r>
              <a:rPr lang="en-US" sz="3600" b="1" dirty="0">
                <a:latin typeface="Times New Roman" panose="02020603050405020304" pitchFamily="18" charset="0"/>
                <a:cs typeface="Times New Roman" panose="02020603050405020304" pitchFamily="18" charset="0"/>
              </a:rPr>
              <a:t>Conclusions</a:t>
            </a:r>
          </a:p>
          <a:p>
            <a:pPr algn="just"/>
            <a:r>
              <a:rPr lang="en-US" sz="3600" dirty="0">
                <a:latin typeface="Times New Roman" panose="02020603050405020304" pitchFamily="18" charset="0"/>
                <a:cs typeface="Times New Roman" panose="02020603050405020304" pitchFamily="18" charset="0"/>
              </a:rPr>
              <a:t>	- Secure Attachment = more likely to be extraverted (more comfortable with being close, friendly, and social with others)</a:t>
            </a:r>
          </a:p>
          <a:p>
            <a:pPr algn="just"/>
            <a:endParaRPr lang="en-US" sz="3600"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	- Fearful-Avoidant Attachment = less likely to be extraverted (because of relationship anxiety, less likely to be friendly and cheerful) </a:t>
            </a:r>
          </a:p>
          <a:p>
            <a:pPr algn="just"/>
            <a:endParaRPr lang="en-US" sz="3600"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	- Dismissive-Avoidant Attachment = less likely to be extraverted (since they are less dependent, have relationship anxiety, and are avoidant, they are less likely to be friendly, cheerful, and social)</a:t>
            </a:r>
          </a:p>
          <a:p>
            <a:pPr algn="just"/>
            <a:endParaRPr lang="en-US" sz="3600"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	- Anxious Attachment = further analysis is needed to understand its potential meaning</a:t>
            </a:r>
          </a:p>
        </p:txBody>
      </p:sp>
      <p:grpSp>
        <p:nvGrpSpPr>
          <p:cNvPr id="17" name="Group 16">
            <a:extLst>
              <a:ext uri="{FF2B5EF4-FFF2-40B4-BE49-F238E27FC236}">
                <a16:creationId xmlns:a16="http://schemas.microsoft.com/office/drawing/2014/main" id="{534641AC-E4CD-68DC-4C1D-497083EFC9E8}"/>
              </a:ext>
            </a:extLst>
          </p:cNvPr>
          <p:cNvGrpSpPr/>
          <p:nvPr/>
        </p:nvGrpSpPr>
        <p:grpSpPr>
          <a:xfrm>
            <a:off x="1054100" y="19354838"/>
            <a:ext cx="12161520" cy="12745570"/>
            <a:chOff x="1054100" y="19354838"/>
            <a:chExt cx="12161520" cy="12745570"/>
          </a:xfrm>
        </p:grpSpPr>
        <p:sp>
          <p:nvSpPr>
            <p:cNvPr id="16" name="TextBox 15">
              <a:extLst>
                <a:ext uri="{FF2B5EF4-FFF2-40B4-BE49-F238E27FC236}">
                  <a16:creationId xmlns:a16="http://schemas.microsoft.com/office/drawing/2014/main" id="{82174939-4951-9C48-92B0-C1D8B0EA47DF}"/>
                </a:ext>
              </a:extLst>
            </p:cNvPr>
            <p:cNvSpPr txBox="1"/>
            <p:nvPr/>
          </p:nvSpPr>
          <p:spPr>
            <a:xfrm>
              <a:off x="1054100" y="29853639"/>
              <a:ext cx="12161520" cy="2246769"/>
            </a:xfrm>
            <a:prstGeom prst="rect">
              <a:avLst/>
            </a:prstGeom>
            <a:noFill/>
            <a:ln>
              <a:solidFill>
                <a:schemeClr val="tx1"/>
              </a:solidFill>
            </a:ln>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Figure 1. Attachment Styles. </a:t>
              </a:r>
              <a:r>
                <a:rPr lang="en-US" sz="2800" dirty="0">
                  <a:latin typeface="Times New Roman" panose="02020603050405020304" pitchFamily="18" charset="0"/>
                  <a:cs typeface="Times New Roman" panose="02020603050405020304" pitchFamily="18" charset="0"/>
                </a:rPr>
                <a:t>There are 4 attachment styles: Secure, Anxious (preoccupied), Dismissing-Avoidant, and Fearful-Avoidant. The image shown above demonstrates each attachment style’s anxiety and avoidance towards relationships. In other words, how worried one is about being rejected or unloved and how comfortable one is with being close to others. </a:t>
              </a:r>
            </a:p>
          </p:txBody>
        </p:sp>
        <p:pic>
          <p:nvPicPr>
            <p:cNvPr id="22" name="Picture 21">
              <a:extLst>
                <a:ext uri="{FF2B5EF4-FFF2-40B4-BE49-F238E27FC236}">
                  <a16:creationId xmlns:a16="http://schemas.microsoft.com/office/drawing/2014/main" id="{CA1BA43B-2887-2A64-2D91-F9B449F73834}"/>
                </a:ext>
              </a:extLst>
            </p:cNvPr>
            <p:cNvPicPr>
              <a:picLocks noChangeAspect="1"/>
            </p:cNvPicPr>
            <p:nvPr/>
          </p:nvPicPr>
          <p:blipFill>
            <a:blip r:embed="rId4"/>
            <a:stretch>
              <a:fillRect/>
            </a:stretch>
          </p:blipFill>
          <p:spPr>
            <a:xfrm>
              <a:off x="1164635" y="19354838"/>
              <a:ext cx="12050983" cy="10498801"/>
            </a:xfrm>
            <a:prstGeom prst="rect">
              <a:avLst/>
            </a:prstGeom>
          </p:spPr>
        </p:pic>
      </p:grpSp>
      <p:grpSp>
        <p:nvGrpSpPr>
          <p:cNvPr id="21" name="Group 20">
            <a:extLst>
              <a:ext uri="{FF2B5EF4-FFF2-40B4-BE49-F238E27FC236}">
                <a16:creationId xmlns:a16="http://schemas.microsoft.com/office/drawing/2014/main" id="{ED0B51C6-9D31-573A-19B3-7F1CE31D7997}"/>
              </a:ext>
            </a:extLst>
          </p:cNvPr>
          <p:cNvGrpSpPr/>
          <p:nvPr/>
        </p:nvGrpSpPr>
        <p:grpSpPr>
          <a:xfrm>
            <a:off x="16467752" y="7651872"/>
            <a:ext cx="12161520" cy="10108070"/>
            <a:chOff x="16467752" y="9474579"/>
            <a:chExt cx="12161520" cy="10108070"/>
          </a:xfrm>
        </p:grpSpPr>
        <p:pic>
          <p:nvPicPr>
            <p:cNvPr id="20" name="Picture 19">
              <a:extLst>
                <a:ext uri="{FF2B5EF4-FFF2-40B4-BE49-F238E27FC236}">
                  <a16:creationId xmlns:a16="http://schemas.microsoft.com/office/drawing/2014/main" id="{B87D9897-9B56-7795-0893-030C34A13322}"/>
                </a:ext>
              </a:extLst>
            </p:cNvPr>
            <p:cNvPicPr>
              <a:picLocks noChangeAspect="1"/>
            </p:cNvPicPr>
            <p:nvPr/>
          </p:nvPicPr>
          <p:blipFill>
            <a:blip r:embed="rId5"/>
            <a:stretch>
              <a:fillRect/>
            </a:stretch>
          </p:blipFill>
          <p:spPr>
            <a:xfrm>
              <a:off x="16467752" y="9474579"/>
              <a:ext cx="12161520" cy="7038481"/>
            </a:xfrm>
            <a:prstGeom prst="rect">
              <a:avLst/>
            </a:prstGeom>
          </p:spPr>
        </p:pic>
        <p:sp>
          <p:nvSpPr>
            <p:cNvPr id="2" name="TextBox 1">
              <a:extLst>
                <a:ext uri="{FF2B5EF4-FFF2-40B4-BE49-F238E27FC236}">
                  <a16:creationId xmlns:a16="http://schemas.microsoft.com/office/drawing/2014/main" id="{F9CF4306-37A2-36F2-E6D8-87267919A204}"/>
                </a:ext>
              </a:extLst>
            </p:cNvPr>
            <p:cNvSpPr txBox="1"/>
            <p:nvPr/>
          </p:nvSpPr>
          <p:spPr>
            <a:xfrm>
              <a:off x="16467752" y="16043219"/>
              <a:ext cx="12161520" cy="3539430"/>
            </a:xfrm>
            <a:prstGeom prst="rect">
              <a:avLst/>
            </a:prstGeom>
            <a:noFill/>
            <a:ln>
              <a:solidFill>
                <a:schemeClr val="tx1"/>
              </a:solidFill>
            </a:ln>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Table 1. Close Scale Regression. </a:t>
              </a:r>
              <a:r>
                <a:rPr lang="en-US" sz="2800" dirty="0">
                  <a:latin typeface="Times New Roman" panose="02020603050405020304" pitchFamily="18" charset="0"/>
                  <a:cs typeface="Times New Roman" panose="02020603050405020304" pitchFamily="18" charset="0"/>
                </a:rPr>
                <a:t>Data was collected from 61 participants via online self-report survey followed by regression and correlation analysis. This table shows the regression and correlation between each subscale of attachment (Close, Anxiety, and Depend) and each facet of Extraversion (Friendliness, Gregariousness, Assertiveness, Activity-Level, Excitement-Seeking, and Cheerfulness).</a:t>
              </a:r>
              <a:r>
                <a:rPr lang="en-US" sz="2800" b="0" i="1" u="none" strike="noStrike" dirty="0">
                  <a:solidFill>
                    <a:srgbClr val="222222"/>
                  </a:solidFill>
                  <a:effectLst/>
                  <a:latin typeface="Times New Roman" panose="02020603050405020304" pitchFamily="18" charset="0"/>
                  <a:cs typeface="Times New Roman" panose="02020603050405020304" pitchFamily="18" charset="0"/>
                </a:rPr>
                <a:t> </a:t>
              </a:r>
              <a:r>
                <a:rPr lang="en-US" sz="2800" b="0" i="0" u="none" strike="noStrike" dirty="0">
                  <a:solidFill>
                    <a:srgbClr val="222222"/>
                  </a:solidFill>
                  <a:effectLst/>
                  <a:latin typeface="Times New Roman" panose="02020603050405020304" pitchFamily="18" charset="0"/>
                  <a:cs typeface="Times New Roman" panose="02020603050405020304" pitchFamily="18" charset="0"/>
                </a:rPr>
                <a:t>* indicates </a:t>
              </a:r>
              <a:r>
                <a:rPr lang="en-US" sz="2800" b="0" i="1" u="none" strike="noStrike" dirty="0">
                  <a:solidFill>
                    <a:srgbClr val="222222"/>
                  </a:solidFill>
                  <a:effectLst/>
                  <a:latin typeface="Times New Roman" panose="02020603050405020304" pitchFamily="18" charset="0"/>
                  <a:cs typeface="Times New Roman" panose="02020603050405020304" pitchFamily="18" charset="0"/>
                </a:rPr>
                <a:t>p</a:t>
              </a:r>
              <a:r>
                <a:rPr lang="en-US" sz="2800" b="0" i="0" u="none" strike="noStrike" dirty="0">
                  <a:solidFill>
                    <a:srgbClr val="222222"/>
                  </a:solidFill>
                  <a:effectLst/>
                  <a:latin typeface="Times New Roman" panose="02020603050405020304" pitchFamily="18" charset="0"/>
                  <a:cs typeface="Times New Roman" panose="02020603050405020304" pitchFamily="18" charset="0"/>
                </a:rPr>
                <a:t> &lt; .05,   ** indicates </a:t>
              </a:r>
              <a:r>
                <a:rPr lang="en-US" sz="2800" b="0" i="1" u="none" strike="noStrike" dirty="0">
                  <a:solidFill>
                    <a:srgbClr val="222222"/>
                  </a:solidFill>
                  <a:effectLst/>
                  <a:latin typeface="Times New Roman" panose="02020603050405020304" pitchFamily="18" charset="0"/>
                  <a:cs typeface="Times New Roman" panose="02020603050405020304" pitchFamily="18" charset="0"/>
                </a:rPr>
                <a:t>p </a:t>
              </a:r>
              <a:r>
                <a:rPr lang="en-US" sz="2800" b="0" i="0" u="none" strike="noStrike" dirty="0">
                  <a:solidFill>
                    <a:srgbClr val="222222"/>
                  </a:solidFill>
                  <a:effectLst/>
                  <a:latin typeface="Times New Roman" panose="02020603050405020304" pitchFamily="18" charset="0"/>
                  <a:cs typeface="Times New Roman" panose="02020603050405020304" pitchFamily="18" charset="0"/>
                </a:rPr>
                <a:t>&lt; .01. </a:t>
              </a:r>
              <a:r>
                <a:rPr lang="en-US" sz="2800" b="0" i="1" u="none" strike="noStrike" dirty="0">
                  <a:solidFill>
                    <a:srgbClr val="222222"/>
                  </a:solidFill>
                  <a:effectLst/>
                  <a:latin typeface="Times New Roman" panose="02020603050405020304" pitchFamily="18" charset="0"/>
                  <a:cs typeface="Times New Roman" panose="02020603050405020304" pitchFamily="18" charset="0"/>
                </a:rPr>
                <a:t>b</a:t>
              </a:r>
              <a:r>
                <a:rPr lang="en-US" sz="2800" b="0" i="0" u="none" strike="noStrike" dirty="0">
                  <a:solidFill>
                    <a:srgbClr val="222222"/>
                  </a:solidFill>
                  <a:effectLst/>
                  <a:latin typeface="Times New Roman" panose="02020603050405020304" pitchFamily="18" charset="0"/>
                  <a:cs typeface="Times New Roman" panose="02020603050405020304" pitchFamily="18" charset="0"/>
                </a:rPr>
                <a:t> represents unstandardized regression weights. </a:t>
              </a:r>
              <a:r>
                <a:rPr lang="en-US" sz="2800" b="0" i="1" u="none" strike="noStrike" dirty="0">
                  <a:solidFill>
                    <a:srgbClr val="222222"/>
                  </a:solidFill>
                  <a:effectLst/>
                  <a:latin typeface="Times New Roman" panose="02020603050405020304" pitchFamily="18" charset="0"/>
                  <a:cs typeface="Times New Roman" panose="02020603050405020304" pitchFamily="18" charset="0"/>
                </a:rPr>
                <a:t>SE </a:t>
              </a:r>
              <a:r>
                <a:rPr lang="en-US" sz="2800" b="0" i="0" u="none" strike="noStrike" dirty="0">
                  <a:solidFill>
                    <a:srgbClr val="222222"/>
                  </a:solidFill>
                  <a:effectLst/>
                  <a:latin typeface="Times New Roman" panose="02020603050405020304" pitchFamily="18" charset="0"/>
                  <a:cs typeface="Times New Roman" panose="02020603050405020304" pitchFamily="18" charset="0"/>
                </a:rPr>
                <a:t>represents the coefficient standard error. </a:t>
              </a:r>
              <a:r>
                <a:rPr lang="en-US" sz="2800" b="0" i="1" u="none" strike="noStrike" dirty="0">
                  <a:solidFill>
                    <a:srgbClr val="222222"/>
                  </a:solidFill>
                  <a:effectLst/>
                  <a:latin typeface="Times New Roman" panose="02020603050405020304" pitchFamily="18" charset="0"/>
                  <a:cs typeface="Times New Roman" panose="02020603050405020304" pitchFamily="18" charset="0"/>
                </a:rPr>
                <a:t>beta </a:t>
              </a:r>
              <a:r>
                <a:rPr lang="en-US" sz="2800" b="0" i="0" u="none" strike="noStrike" dirty="0">
                  <a:solidFill>
                    <a:srgbClr val="222222"/>
                  </a:solidFill>
                  <a:effectLst/>
                  <a:latin typeface="Times New Roman" panose="02020603050405020304" pitchFamily="18" charset="0"/>
                  <a:cs typeface="Times New Roman" panose="02020603050405020304" pitchFamily="18" charset="0"/>
                </a:rPr>
                <a:t>indicates the standardized regression weights.</a:t>
              </a:r>
              <a:endParaRPr lang="en-US" sz="2800" dirty="0">
                <a:latin typeface="Times New Roman" panose="02020603050405020304" pitchFamily="18" charset="0"/>
                <a:cs typeface="Times New Roman" panose="02020603050405020304" pitchFamily="18" charset="0"/>
              </a:endParaRPr>
            </a:p>
          </p:txBody>
        </p:sp>
      </p:grpSp>
      <p:grpSp>
        <p:nvGrpSpPr>
          <p:cNvPr id="23" name="Group 22">
            <a:extLst>
              <a:ext uri="{FF2B5EF4-FFF2-40B4-BE49-F238E27FC236}">
                <a16:creationId xmlns:a16="http://schemas.microsoft.com/office/drawing/2014/main" id="{32C6C97A-9D43-3101-3B82-42B9E79D0C84}"/>
              </a:ext>
            </a:extLst>
          </p:cNvPr>
          <p:cNvGrpSpPr/>
          <p:nvPr/>
        </p:nvGrpSpPr>
        <p:grpSpPr>
          <a:xfrm>
            <a:off x="16163289" y="18301507"/>
            <a:ext cx="12314208" cy="10053809"/>
            <a:chOff x="16163289" y="18301507"/>
            <a:chExt cx="12314208" cy="10053809"/>
          </a:xfrm>
        </p:grpSpPr>
        <p:pic>
          <p:nvPicPr>
            <p:cNvPr id="18" name="Picture 17">
              <a:extLst>
                <a:ext uri="{FF2B5EF4-FFF2-40B4-BE49-F238E27FC236}">
                  <a16:creationId xmlns:a16="http://schemas.microsoft.com/office/drawing/2014/main" id="{602B82AE-E8BC-EE6B-50D6-88B2CE12C781}"/>
                </a:ext>
              </a:extLst>
            </p:cNvPr>
            <p:cNvPicPr>
              <a:picLocks noChangeAspect="1"/>
            </p:cNvPicPr>
            <p:nvPr/>
          </p:nvPicPr>
          <p:blipFill>
            <a:blip r:embed="rId6"/>
            <a:stretch>
              <a:fillRect/>
            </a:stretch>
          </p:blipFill>
          <p:spPr>
            <a:xfrm>
              <a:off x="16163289" y="18301507"/>
              <a:ext cx="12161520" cy="6731190"/>
            </a:xfrm>
            <a:prstGeom prst="rect">
              <a:avLst/>
            </a:prstGeom>
          </p:spPr>
        </p:pic>
        <p:sp>
          <p:nvSpPr>
            <p:cNvPr id="3" name="TextBox 2">
              <a:extLst>
                <a:ext uri="{FF2B5EF4-FFF2-40B4-BE49-F238E27FC236}">
                  <a16:creationId xmlns:a16="http://schemas.microsoft.com/office/drawing/2014/main" id="{DA13F69F-326A-DFB3-625C-A90696AEA7EB}"/>
                </a:ext>
              </a:extLst>
            </p:cNvPr>
            <p:cNvSpPr txBox="1"/>
            <p:nvPr/>
          </p:nvSpPr>
          <p:spPr>
            <a:xfrm>
              <a:off x="16467752" y="24815886"/>
              <a:ext cx="12009745" cy="3539430"/>
            </a:xfrm>
            <a:prstGeom prst="rect">
              <a:avLst/>
            </a:prstGeom>
            <a:noFill/>
            <a:ln>
              <a:solidFill>
                <a:schemeClr val="tx1"/>
              </a:solidFill>
            </a:ln>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Table 2. Anxiety Scale Regression. </a:t>
              </a:r>
              <a:r>
                <a:rPr lang="en-US" sz="2800" dirty="0">
                  <a:latin typeface="Times New Roman" panose="02020603050405020304" pitchFamily="18" charset="0"/>
                  <a:cs typeface="Times New Roman" panose="02020603050405020304" pitchFamily="18" charset="0"/>
                </a:rPr>
                <a:t>Data was collected from 61 participants via online self-report survey followed by regression and correlation analysis. This table shows the regression and correlation between each subscale of attachment (Close, Anxiety, and Depend) and each facet of Extraversion (Friendliness, Gregariousness, Assertiveness, Activity-Level, Excitement-Seeking, and Cheerfulness).</a:t>
              </a:r>
              <a:r>
                <a:rPr lang="en-US" sz="2800" b="0" i="1" u="none" strike="noStrike" dirty="0">
                  <a:solidFill>
                    <a:srgbClr val="222222"/>
                  </a:solidFill>
                  <a:effectLst/>
                  <a:latin typeface="Times New Roman" panose="02020603050405020304" pitchFamily="18" charset="0"/>
                  <a:cs typeface="Times New Roman" panose="02020603050405020304" pitchFamily="18" charset="0"/>
                </a:rPr>
                <a:t> </a:t>
              </a:r>
              <a:r>
                <a:rPr lang="en-US" sz="2800" b="0" i="0" u="none" strike="noStrike" dirty="0">
                  <a:solidFill>
                    <a:srgbClr val="222222"/>
                  </a:solidFill>
                  <a:effectLst/>
                  <a:latin typeface="Times New Roman" panose="02020603050405020304" pitchFamily="18" charset="0"/>
                  <a:cs typeface="Times New Roman" panose="02020603050405020304" pitchFamily="18" charset="0"/>
                </a:rPr>
                <a:t>* indicates </a:t>
              </a:r>
              <a:r>
                <a:rPr lang="en-US" sz="2800" b="0" i="1" u="none" strike="noStrike" dirty="0">
                  <a:solidFill>
                    <a:srgbClr val="222222"/>
                  </a:solidFill>
                  <a:effectLst/>
                  <a:latin typeface="Times New Roman" panose="02020603050405020304" pitchFamily="18" charset="0"/>
                  <a:cs typeface="Times New Roman" panose="02020603050405020304" pitchFamily="18" charset="0"/>
                </a:rPr>
                <a:t>p</a:t>
              </a:r>
              <a:r>
                <a:rPr lang="en-US" sz="2800" b="0" i="0" u="none" strike="noStrike" dirty="0">
                  <a:solidFill>
                    <a:srgbClr val="222222"/>
                  </a:solidFill>
                  <a:effectLst/>
                  <a:latin typeface="Times New Roman" panose="02020603050405020304" pitchFamily="18" charset="0"/>
                  <a:cs typeface="Times New Roman" panose="02020603050405020304" pitchFamily="18" charset="0"/>
                </a:rPr>
                <a:t> &lt; .05,   ** indicates </a:t>
              </a:r>
              <a:r>
                <a:rPr lang="en-US" sz="2800" b="0" i="1" u="none" strike="noStrike" dirty="0">
                  <a:solidFill>
                    <a:srgbClr val="222222"/>
                  </a:solidFill>
                  <a:effectLst/>
                  <a:latin typeface="Times New Roman" panose="02020603050405020304" pitchFamily="18" charset="0"/>
                  <a:cs typeface="Times New Roman" panose="02020603050405020304" pitchFamily="18" charset="0"/>
                </a:rPr>
                <a:t>p </a:t>
              </a:r>
              <a:r>
                <a:rPr lang="en-US" sz="2800" b="0" i="0" u="none" strike="noStrike" dirty="0">
                  <a:solidFill>
                    <a:srgbClr val="222222"/>
                  </a:solidFill>
                  <a:effectLst/>
                  <a:latin typeface="Times New Roman" panose="02020603050405020304" pitchFamily="18" charset="0"/>
                  <a:cs typeface="Times New Roman" panose="02020603050405020304" pitchFamily="18" charset="0"/>
                </a:rPr>
                <a:t>&lt; .01. </a:t>
              </a:r>
              <a:r>
                <a:rPr lang="en-US" sz="2800" b="0" i="1" u="none" strike="noStrike" dirty="0">
                  <a:solidFill>
                    <a:srgbClr val="222222"/>
                  </a:solidFill>
                  <a:effectLst/>
                  <a:latin typeface="Times New Roman" panose="02020603050405020304" pitchFamily="18" charset="0"/>
                  <a:cs typeface="Times New Roman" panose="02020603050405020304" pitchFamily="18" charset="0"/>
                </a:rPr>
                <a:t>b</a:t>
              </a:r>
              <a:r>
                <a:rPr lang="en-US" sz="2800" b="0" i="0" u="none" strike="noStrike" dirty="0">
                  <a:solidFill>
                    <a:srgbClr val="222222"/>
                  </a:solidFill>
                  <a:effectLst/>
                  <a:latin typeface="Times New Roman" panose="02020603050405020304" pitchFamily="18" charset="0"/>
                  <a:cs typeface="Times New Roman" panose="02020603050405020304" pitchFamily="18" charset="0"/>
                </a:rPr>
                <a:t> represents unstandardized regression weights. </a:t>
              </a:r>
              <a:r>
                <a:rPr lang="en-US" sz="2800" b="0" i="1" u="none" strike="noStrike" dirty="0">
                  <a:solidFill>
                    <a:srgbClr val="222222"/>
                  </a:solidFill>
                  <a:effectLst/>
                  <a:latin typeface="Times New Roman" panose="02020603050405020304" pitchFamily="18" charset="0"/>
                  <a:cs typeface="Times New Roman" panose="02020603050405020304" pitchFamily="18" charset="0"/>
                </a:rPr>
                <a:t>SE </a:t>
              </a:r>
              <a:r>
                <a:rPr lang="en-US" sz="2800" b="0" i="0" u="none" strike="noStrike" dirty="0">
                  <a:solidFill>
                    <a:srgbClr val="222222"/>
                  </a:solidFill>
                  <a:effectLst/>
                  <a:latin typeface="Times New Roman" panose="02020603050405020304" pitchFamily="18" charset="0"/>
                  <a:cs typeface="Times New Roman" panose="02020603050405020304" pitchFamily="18" charset="0"/>
                </a:rPr>
                <a:t>represents the coefficient standard error. </a:t>
              </a:r>
              <a:r>
                <a:rPr lang="en-US" sz="2800" b="0" i="1" u="none" strike="noStrike" dirty="0">
                  <a:solidFill>
                    <a:srgbClr val="222222"/>
                  </a:solidFill>
                  <a:effectLst/>
                  <a:latin typeface="Times New Roman" panose="02020603050405020304" pitchFamily="18" charset="0"/>
                  <a:cs typeface="Times New Roman" panose="02020603050405020304" pitchFamily="18" charset="0"/>
                </a:rPr>
                <a:t>beta </a:t>
              </a:r>
              <a:r>
                <a:rPr lang="en-US" sz="2800" b="0" i="0" u="none" strike="noStrike" dirty="0">
                  <a:solidFill>
                    <a:srgbClr val="222222"/>
                  </a:solidFill>
                  <a:effectLst/>
                  <a:latin typeface="Times New Roman" panose="02020603050405020304" pitchFamily="18" charset="0"/>
                  <a:cs typeface="Times New Roman" panose="02020603050405020304" pitchFamily="18" charset="0"/>
                </a:rPr>
                <a:t>indicates the standardized regression weights.</a:t>
              </a:r>
              <a:endParaRPr lang="en-US" sz="2800" dirty="0">
                <a:latin typeface="Times New Roman" panose="02020603050405020304" pitchFamily="18" charset="0"/>
                <a:cs typeface="Times New Roman" panose="02020603050405020304" pitchFamily="18" charset="0"/>
              </a:endParaRPr>
            </a:p>
          </p:txBody>
        </p:sp>
      </p:grpSp>
      <p:grpSp>
        <p:nvGrpSpPr>
          <p:cNvPr id="24" name="Group 23">
            <a:extLst>
              <a:ext uri="{FF2B5EF4-FFF2-40B4-BE49-F238E27FC236}">
                <a16:creationId xmlns:a16="http://schemas.microsoft.com/office/drawing/2014/main" id="{C613ADDD-02F6-A807-ECE0-7770C497EF5B}"/>
              </a:ext>
            </a:extLst>
          </p:cNvPr>
          <p:cNvGrpSpPr/>
          <p:nvPr/>
        </p:nvGrpSpPr>
        <p:grpSpPr>
          <a:xfrm>
            <a:off x="31301055" y="7464429"/>
            <a:ext cx="11900137" cy="10153172"/>
            <a:chOff x="31305969" y="6818098"/>
            <a:chExt cx="11900137" cy="10153172"/>
          </a:xfrm>
        </p:grpSpPr>
        <p:pic>
          <p:nvPicPr>
            <p:cNvPr id="14" name="Picture 13">
              <a:extLst>
                <a:ext uri="{FF2B5EF4-FFF2-40B4-BE49-F238E27FC236}">
                  <a16:creationId xmlns:a16="http://schemas.microsoft.com/office/drawing/2014/main" id="{FF6D5F29-B34A-659B-12A3-49431F44E859}"/>
                </a:ext>
              </a:extLst>
            </p:cNvPr>
            <p:cNvPicPr>
              <a:picLocks noChangeAspect="1"/>
            </p:cNvPicPr>
            <p:nvPr/>
          </p:nvPicPr>
          <p:blipFill>
            <a:blip r:embed="rId7"/>
            <a:stretch>
              <a:fillRect/>
            </a:stretch>
          </p:blipFill>
          <p:spPr>
            <a:xfrm>
              <a:off x="31305969" y="6818098"/>
              <a:ext cx="11900137" cy="6568640"/>
            </a:xfrm>
            <a:prstGeom prst="rect">
              <a:avLst/>
            </a:prstGeom>
          </p:spPr>
        </p:pic>
        <p:sp>
          <p:nvSpPr>
            <p:cNvPr id="4" name="TextBox 3">
              <a:extLst>
                <a:ext uri="{FF2B5EF4-FFF2-40B4-BE49-F238E27FC236}">
                  <a16:creationId xmlns:a16="http://schemas.microsoft.com/office/drawing/2014/main" id="{C7874B1B-716D-B9DA-74EC-1DEC147AD966}"/>
                </a:ext>
              </a:extLst>
            </p:cNvPr>
            <p:cNvSpPr txBox="1"/>
            <p:nvPr/>
          </p:nvSpPr>
          <p:spPr>
            <a:xfrm>
              <a:off x="31305969" y="13431840"/>
              <a:ext cx="11900137" cy="3539430"/>
            </a:xfrm>
            <a:prstGeom prst="rect">
              <a:avLst/>
            </a:prstGeom>
            <a:noFill/>
            <a:ln>
              <a:solidFill>
                <a:schemeClr val="tx1"/>
              </a:solidFill>
            </a:ln>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Table 3. Dependent Scale Regression. </a:t>
              </a:r>
              <a:r>
                <a:rPr lang="en-US" sz="2800" dirty="0">
                  <a:latin typeface="Times New Roman" panose="02020603050405020304" pitchFamily="18" charset="0"/>
                  <a:cs typeface="Times New Roman" panose="02020603050405020304" pitchFamily="18" charset="0"/>
                </a:rPr>
                <a:t>Data was collected from 61 participants via online self-report survey followed by regression and correlation analysis. This table shows the regression and correlation between each subscale of attachment (Close, Anxiety, and Depend) and each facet of Extraversion (Friendliness, Gregariousness, Assertiveness, Activity-Level, Excitement-Seeking, and Cheerfulness).</a:t>
              </a:r>
              <a:r>
                <a:rPr lang="en-US" sz="2800" b="0" i="1" u="none" strike="noStrike" dirty="0">
                  <a:solidFill>
                    <a:srgbClr val="222222"/>
                  </a:solidFill>
                  <a:effectLst/>
                  <a:latin typeface="Times New Roman" panose="02020603050405020304" pitchFamily="18" charset="0"/>
                  <a:cs typeface="Times New Roman" panose="02020603050405020304" pitchFamily="18" charset="0"/>
                </a:rPr>
                <a:t> </a:t>
              </a:r>
              <a:r>
                <a:rPr lang="en-US" sz="2800" b="0" i="0" u="none" strike="noStrike" dirty="0">
                  <a:solidFill>
                    <a:srgbClr val="222222"/>
                  </a:solidFill>
                  <a:effectLst/>
                  <a:latin typeface="Times New Roman" panose="02020603050405020304" pitchFamily="18" charset="0"/>
                  <a:cs typeface="Times New Roman" panose="02020603050405020304" pitchFamily="18" charset="0"/>
                </a:rPr>
                <a:t>* indicates </a:t>
              </a:r>
              <a:r>
                <a:rPr lang="en-US" sz="2800" b="0" i="1" u="none" strike="noStrike" dirty="0">
                  <a:solidFill>
                    <a:srgbClr val="222222"/>
                  </a:solidFill>
                  <a:effectLst/>
                  <a:latin typeface="Times New Roman" panose="02020603050405020304" pitchFamily="18" charset="0"/>
                  <a:cs typeface="Times New Roman" panose="02020603050405020304" pitchFamily="18" charset="0"/>
                </a:rPr>
                <a:t>p</a:t>
              </a:r>
              <a:r>
                <a:rPr lang="en-US" sz="2800" b="0" i="0" u="none" strike="noStrike" dirty="0">
                  <a:solidFill>
                    <a:srgbClr val="222222"/>
                  </a:solidFill>
                  <a:effectLst/>
                  <a:latin typeface="Times New Roman" panose="02020603050405020304" pitchFamily="18" charset="0"/>
                  <a:cs typeface="Times New Roman" panose="02020603050405020304" pitchFamily="18" charset="0"/>
                </a:rPr>
                <a:t> &lt; .05,   ** indicates </a:t>
              </a:r>
              <a:r>
                <a:rPr lang="en-US" sz="2800" b="0" i="1" u="none" strike="noStrike" dirty="0">
                  <a:solidFill>
                    <a:srgbClr val="222222"/>
                  </a:solidFill>
                  <a:effectLst/>
                  <a:latin typeface="Times New Roman" panose="02020603050405020304" pitchFamily="18" charset="0"/>
                  <a:cs typeface="Times New Roman" panose="02020603050405020304" pitchFamily="18" charset="0"/>
                </a:rPr>
                <a:t>p </a:t>
              </a:r>
              <a:r>
                <a:rPr lang="en-US" sz="2800" b="0" i="0" u="none" strike="noStrike" dirty="0">
                  <a:solidFill>
                    <a:srgbClr val="222222"/>
                  </a:solidFill>
                  <a:effectLst/>
                  <a:latin typeface="Times New Roman" panose="02020603050405020304" pitchFamily="18" charset="0"/>
                  <a:cs typeface="Times New Roman" panose="02020603050405020304" pitchFamily="18" charset="0"/>
                </a:rPr>
                <a:t>&lt; .01. </a:t>
              </a:r>
              <a:r>
                <a:rPr lang="en-US" sz="2800" b="0" i="1" u="none" strike="noStrike" dirty="0">
                  <a:solidFill>
                    <a:srgbClr val="222222"/>
                  </a:solidFill>
                  <a:effectLst/>
                  <a:latin typeface="Times New Roman" panose="02020603050405020304" pitchFamily="18" charset="0"/>
                  <a:cs typeface="Times New Roman" panose="02020603050405020304" pitchFamily="18" charset="0"/>
                </a:rPr>
                <a:t>b</a:t>
              </a:r>
              <a:r>
                <a:rPr lang="en-US" sz="2800" b="0" i="0" u="none" strike="noStrike" dirty="0">
                  <a:solidFill>
                    <a:srgbClr val="222222"/>
                  </a:solidFill>
                  <a:effectLst/>
                  <a:latin typeface="Times New Roman" panose="02020603050405020304" pitchFamily="18" charset="0"/>
                  <a:cs typeface="Times New Roman" panose="02020603050405020304" pitchFamily="18" charset="0"/>
                </a:rPr>
                <a:t> represents unstandardized regression weights. </a:t>
              </a:r>
              <a:r>
                <a:rPr lang="en-US" sz="2800" b="0" i="1" u="none" strike="noStrike" dirty="0">
                  <a:solidFill>
                    <a:srgbClr val="222222"/>
                  </a:solidFill>
                  <a:effectLst/>
                  <a:latin typeface="Times New Roman" panose="02020603050405020304" pitchFamily="18" charset="0"/>
                  <a:cs typeface="Times New Roman" panose="02020603050405020304" pitchFamily="18" charset="0"/>
                </a:rPr>
                <a:t>SE </a:t>
              </a:r>
              <a:r>
                <a:rPr lang="en-US" sz="2800" b="0" i="0" u="none" strike="noStrike" dirty="0">
                  <a:solidFill>
                    <a:srgbClr val="222222"/>
                  </a:solidFill>
                  <a:effectLst/>
                  <a:latin typeface="Times New Roman" panose="02020603050405020304" pitchFamily="18" charset="0"/>
                  <a:cs typeface="Times New Roman" panose="02020603050405020304" pitchFamily="18" charset="0"/>
                </a:rPr>
                <a:t>represents the coefficient standard error. </a:t>
              </a:r>
              <a:r>
                <a:rPr lang="en-US" sz="2800" b="0" i="1" u="none" strike="noStrike" dirty="0">
                  <a:solidFill>
                    <a:srgbClr val="222222"/>
                  </a:solidFill>
                  <a:effectLst/>
                  <a:latin typeface="Times New Roman" panose="02020603050405020304" pitchFamily="18" charset="0"/>
                  <a:cs typeface="Times New Roman" panose="02020603050405020304" pitchFamily="18" charset="0"/>
                </a:rPr>
                <a:t>beta </a:t>
              </a:r>
              <a:r>
                <a:rPr lang="en-US" sz="2800" b="0" i="0" u="none" strike="noStrike" dirty="0">
                  <a:solidFill>
                    <a:srgbClr val="222222"/>
                  </a:solidFill>
                  <a:effectLst/>
                  <a:latin typeface="Times New Roman" panose="02020603050405020304" pitchFamily="18" charset="0"/>
                  <a:cs typeface="Times New Roman" panose="02020603050405020304" pitchFamily="18" charset="0"/>
                </a:rPr>
                <a:t>indicates the standardized regression weights.</a:t>
              </a:r>
              <a:endParaRPr lang="en-US" sz="2800" dirty="0">
                <a:latin typeface="Times New Roman" panose="02020603050405020304" pitchFamily="18" charset="0"/>
                <a:cs typeface="Times New Roman" panose="02020603050405020304" pitchFamily="18" charset="0"/>
              </a:endParaRPr>
            </a:p>
          </p:txBody>
        </p:sp>
      </p:grpSp>
      <p:sp>
        <p:nvSpPr>
          <p:cNvPr id="5" name="TextBox 4">
            <a:extLst>
              <a:ext uri="{FF2B5EF4-FFF2-40B4-BE49-F238E27FC236}">
                <a16:creationId xmlns:a16="http://schemas.microsoft.com/office/drawing/2014/main" id="{AEF307D4-AD4E-6E39-6905-27DA9CA9A192}"/>
              </a:ext>
            </a:extLst>
          </p:cNvPr>
          <p:cNvSpPr txBox="1"/>
          <p:nvPr/>
        </p:nvSpPr>
        <p:spPr>
          <a:xfrm>
            <a:off x="16467753" y="29016551"/>
            <a:ext cx="12009744" cy="4524315"/>
          </a:xfrm>
          <a:prstGeom prst="rect">
            <a:avLst/>
          </a:prstGeom>
          <a:noFill/>
          <a:ln>
            <a:solidFill>
              <a:schemeClr val="tx1"/>
            </a:solidFill>
          </a:ln>
        </p:spPr>
        <p:txBody>
          <a:bodyPr wrap="square" rtlCol="0">
            <a:spAutoFit/>
          </a:bodyPr>
          <a:lstStyle/>
          <a:p>
            <a:r>
              <a:rPr lang="en-US" sz="3600" b="1" dirty="0">
                <a:latin typeface="Times New Roman" panose="02020603050405020304" pitchFamily="18" charset="0"/>
                <a:cs typeface="Times New Roman" panose="02020603050405020304" pitchFamily="18" charset="0"/>
              </a:rPr>
              <a:t>Acknowledgements</a:t>
            </a:r>
          </a:p>
          <a:p>
            <a:pPr marL="571500" indent="-571500">
              <a:buFont typeface="Wingdings" pitchFamily="2" charset="2"/>
              <a:buChar char="v"/>
            </a:pPr>
            <a:r>
              <a:rPr lang="en-US" sz="3600" dirty="0">
                <a:latin typeface="Times New Roman" panose="02020603050405020304" pitchFamily="18" charset="0"/>
                <a:cs typeface="Times New Roman" panose="02020603050405020304" pitchFamily="18" charset="0"/>
              </a:rPr>
              <a:t>Dr. Naser (Mentor) 									</a:t>
            </a:r>
          </a:p>
          <a:p>
            <a:pPr marL="571500" indent="-571500">
              <a:buFont typeface="Wingdings" pitchFamily="2" charset="2"/>
              <a:buChar char="v"/>
            </a:pPr>
            <a:r>
              <a:rPr lang="en-US" sz="3600" dirty="0">
                <a:latin typeface="Times New Roman" panose="02020603050405020304" pitchFamily="18" charset="0"/>
                <a:cs typeface="Times New Roman" panose="02020603050405020304" pitchFamily="18" charset="0"/>
              </a:rPr>
              <a:t>Dr. Reyes-Rodriguez (McNair Director)</a:t>
            </a:r>
          </a:p>
          <a:p>
            <a:pPr marL="571500" indent="-571500">
              <a:buFont typeface="Wingdings" pitchFamily="2" charset="2"/>
              <a:buChar char="v"/>
            </a:pPr>
            <a:r>
              <a:rPr lang="en-US" sz="3600" dirty="0">
                <a:latin typeface="Times New Roman" panose="02020603050405020304" pitchFamily="18" charset="0"/>
                <a:cs typeface="Times New Roman" panose="02020603050405020304" pitchFamily="18" charset="0"/>
              </a:rPr>
              <a:t>Members of the C.A.R.E Lab</a:t>
            </a:r>
          </a:p>
          <a:p>
            <a:endParaRPr lang="en-US" sz="3600" dirty="0">
              <a:latin typeface="Times New Roman" panose="02020603050405020304" pitchFamily="18" charset="0"/>
              <a:cs typeface="Times New Roman" panose="02020603050405020304" pitchFamily="18" charset="0"/>
            </a:endParaRPr>
          </a:p>
          <a:p>
            <a:r>
              <a:rPr lang="en-US" sz="3600" b="1" dirty="0">
                <a:latin typeface="Times New Roman" panose="02020603050405020304" pitchFamily="18" charset="0"/>
                <a:cs typeface="Times New Roman" panose="02020603050405020304" pitchFamily="18" charset="0"/>
              </a:rPr>
              <a:t>Funding</a:t>
            </a:r>
            <a:r>
              <a:rPr lang="en-US" sz="3600" dirty="0">
                <a:latin typeface="Times New Roman" panose="02020603050405020304" pitchFamily="18" charset="0"/>
                <a:cs typeface="Times New Roman" panose="02020603050405020304" pitchFamily="18" charset="0"/>
              </a:rPr>
              <a:t> </a:t>
            </a:r>
          </a:p>
          <a:p>
            <a:r>
              <a:rPr lang="en-US" sz="3600" dirty="0">
                <a:latin typeface="Times New Roman" panose="02020603050405020304" pitchFamily="18" charset="0"/>
                <a:cs typeface="Times New Roman" panose="02020603050405020304" pitchFamily="18" charset="0"/>
              </a:rPr>
              <a:t>McNair Scholars Program</a:t>
            </a:r>
          </a:p>
          <a:p>
            <a:endParaRPr lang="en-US" sz="3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3296BB5-8B6C-7EC4-B5BD-748346197A05}"/>
              </a:ext>
            </a:extLst>
          </p:cNvPr>
          <p:cNvSpPr txBox="1"/>
          <p:nvPr/>
        </p:nvSpPr>
        <p:spPr>
          <a:xfrm>
            <a:off x="609600" y="18301507"/>
            <a:ext cx="12161520" cy="646331"/>
          </a:xfrm>
          <a:prstGeom prst="rect">
            <a:avLst/>
          </a:prstGeom>
          <a:noFill/>
          <a:ln>
            <a:noFill/>
          </a:ln>
        </p:spPr>
        <p:txBody>
          <a:bodyPr wrap="square" rtlCol="0">
            <a:spAutoFit/>
          </a:bodyPr>
          <a:lstStyle/>
          <a:p>
            <a:r>
              <a:rPr lang="en-US" sz="3600" b="1" dirty="0">
                <a:latin typeface="Times New Roman" panose="02020603050405020304" pitchFamily="18" charset="0"/>
                <a:cs typeface="Times New Roman" panose="02020603050405020304" pitchFamily="18" charset="0"/>
              </a:rPr>
              <a:t>Introduction</a:t>
            </a:r>
          </a:p>
        </p:txBody>
      </p:sp>
      <p:sp>
        <p:nvSpPr>
          <p:cNvPr id="19" name="TextBox 18">
            <a:extLst>
              <a:ext uri="{FF2B5EF4-FFF2-40B4-BE49-F238E27FC236}">
                <a16:creationId xmlns:a16="http://schemas.microsoft.com/office/drawing/2014/main" id="{158E3A0D-EE41-3008-8243-AF785893FA44}"/>
              </a:ext>
            </a:extLst>
          </p:cNvPr>
          <p:cNvSpPr txBox="1"/>
          <p:nvPr/>
        </p:nvSpPr>
        <p:spPr>
          <a:xfrm>
            <a:off x="16467752" y="6818098"/>
            <a:ext cx="12161520" cy="646331"/>
          </a:xfrm>
          <a:prstGeom prst="rect">
            <a:avLst/>
          </a:prstGeom>
          <a:noFill/>
          <a:ln>
            <a:noFill/>
          </a:ln>
        </p:spPr>
        <p:txBody>
          <a:bodyPr wrap="square" rtlCol="0">
            <a:spAutoFit/>
          </a:bodyPr>
          <a:lstStyle/>
          <a:p>
            <a:r>
              <a:rPr lang="en-US" sz="3600" b="1" dirty="0">
                <a:latin typeface="Times New Roman" panose="02020603050405020304" pitchFamily="18" charset="0"/>
                <a:cs typeface="Times New Roman" panose="02020603050405020304" pitchFamily="18" charset="0"/>
              </a:rPr>
              <a:t>Results</a:t>
            </a:r>
          </a:p>
        </p:txBody>
      </p:sp>
    </p:spTree>
    <p:extLst>
      <p:ext uri="{BB962C8B-B14F-4D97-AF65-F5344CB8AC3E}">
        <p14:creationId xmlns:p14="http://schemas.microsoft.com/office/powerpoint/2010/main" val="7277154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6349D2FFEC0F4B9E65560F38E5982C" ma:contentTypeVersion="13" ma:contentTypeDescription="Create a new document." ma:contentTypeScope="" ma:versionID="7d67aaf099e4adf8ec5be1265f61119a">
  <xsd:schema xmlns:xsd="http://www.w3.org/2001/XMLSchema" xmlns:xs="http://www.w3.org/2001/XMLSchema" xmlns:p="http://schemas.microsoft.com/office/2006/metadata/properties" xmlns:ns2="ddf46971-5edb-427c-a72a-4ded87e46d6a" xmlns:ns3="8b4e9d0b-f9d3-403c-8fe0-510fe50ea4ad" targetNamespace="http://schemas.microsoft.com/office/2006/metadata/properties" ma:root="true" ma:fieldsID="8aa1d7941230125d0c2dcfe0fba2261d" ns2:_="" ns3:_="">
    <xsd:import namespace="ddf46971-5edb-427c-a72a-4ded87e46d6a"/>
    <xsd:import namespace="8b4e9d0b-f9d3-403c-8fe0-510fe50ea4ad"/>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f46971-5edb-427c-a72a-4ded87e46d6a"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3a5f808-a50d-45e1-928e-312ee63f93f5"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4e9d0b-f9d3-403c-8fe0-510fe50ea4a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8960901-c315-401f-8038-cad39219b5aa}" ma:internalName="TaxCatchAll" ma:showField="CatchAllData" ma:web="8b4e9d0b-f9d3-403c-8fe0-510fe50ea4a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b4e9d0b-f9d3-403c-8fe0-510fe50ea4ad" xsi:nil="true"/>
    <ReferenceId xmlns="ddf46971-5edb-427c-a72a-4ded87e46d6a" xsi:nil="true"/>
    <lcf76f155ced4ddcb4097134ff3c332f xmlns="ddf46971-5edb-427c-a72a-4ded87e46d6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9E09DE0-3146-4F86-A1EF-3DB7F3A017C1}">
  <ds:schemaRefs>
    <ds:schemaRef ds:uri="http://schemas.microsoft.com/sharepoint/v3/contenttype/forms"/>
  </ds:schemaRefs>
</ds:datastoreItem>
</file>

<file path=customXml/itemProps2.xml><?xml version="1.0" encoding="utf-8"?>
<ds:datastoreItem xmlns:ds="http://schemas.openxmlformats.org/officeDocument/2006/customXml" ds:itemID="{8CCFB804-4B97-4793-B213-27E92E19E9E7}"/>
</file>

<file path=customXml/itemProps3.xml><?xml version="1.0" encoding="utf-8"?>
<ds:datastoreItem xmlns:ds="http://schemas.openxmlformats.org/officeDocument/2006/customXml" ds:itemID="{D2CCF475-A705-4944-B7B1-94FE519739F9}"/>
</file>

<file path=docProps/app.xml><?xml version="1.0" encoding="utf-8"?>
<Properties xmlns="http://schemas.openxmlformats.org/officeDocument/2006/extended-properties" xmlns:vt="http://schemas.openxmlformats.org/officeDocument/2006/docPropsVTypes">
  <Template>Office Theme</Template>
  <TotalTime>168</TotalTime>
  <Words>790</Words>
  <Application>Microsoft Macintosh PowerPoint</Application>
  <PresentationFormat>Custom</PresentationFormat>
  <Paragraphs>38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 L Reyes-Rodriguez</dc:creator>
  <cp:lastModifiedBy>Angel L Reyes-Rodriguez</cp:lastModifiedBy>
  <cp:revision>10</cp:revision>
  <dcterms:created xsi:type="dcterms:W3CDTF">2020-07-13T15:01:39Z</dcterms:created>
  <dcterms:modified xsi:type="dcterms:W3CDTF">2022-08-05T18:46:53Z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0x010100906349D2FFEC0F4B9E65560F38E5982C</vt:lpwstr>
  </property>
</Properties>
</file>