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4" r:id="rId5"/>
    <p:sldId id="275" r:id="rId6"/>
    <p:sldId id="278" r:id="rId7"/>
    <p:sldId id="277" r:id="rId8"/>
    <p:sldId id="276"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44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50872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2305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81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9866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878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238294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681143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645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29653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9/1/2023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42647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B952E7-4236-45D9-9B81-D0FFB526DFBB}"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7312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B952E7-4236-45D9-9B81-D0FFB526DFBB}" type="datetimeFigureOut">
              <a:rPr lang="en-US" smtClean="0"/>
              <a:t>9/1/2023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76432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B952E7-4236-45D9-9B81-D0FFB526DFBB}" type="datetimeFigureOut">
              <a:rPr lang="en-US" smtClean="0"/>
              <a:t>9/1/2023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91525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952E7-4236-45D9-9B81-D0FFB526DFBB}" type="datetimeFigureOut">
              <a:rPr lang="en-US" smtClean="0"/>
              <a:t>9/1/2023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60388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3294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9/1/2023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15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B952E7-4236-45D9-9B81-D0FFB526DFBB}" type="datetimeFigureOut">
              <a:rPr lang="en-US" smtClean="0"/>
              <a:t>9/1/2023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5270B01-0BDC-4E2E-9BA7-770D2CB3F4D2}" type="slidenum">
              <a:rPr lang="en-US" smtClean="0"/>
              <a:t>‹#›</a:t>
            </a:fld>
            <a:endParaRPr lang="en-US"/>
          </a:p>
        </p:txBody>
      </p:sp>
    </p:spTree>
    <p:extLst>
      <p:ext uri="{BB962C8B-B14F-4D97-AF65-F5344CB8AC3E}">
        <p14:creationId xmlns:p14="http://schemas.microsoft.com/office/powerpoint/2010/main" val="188912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s.broaddus@csuohio.edu" TargetMode="External"/><Relationship Id="rId2" Type="http://schemas.openxmlformats.org/officeDocument/2006/relationships/hyperlink" Target="mailto:k.s.springer@csuohio.edu" TargetMode="External"/><Relationship Id="rId1" Type="http://schemas.openxmlformats.org/officeDocument/2006/relationships/slideLayout" Target="../slideLayouts/slideLayout2.xml"/><Relationship Id="rId6" Type="http://schemas.openxmlformats.org/officeDocument/2006/relationships/hyperlink" Target="mailto:studentorgfinance@csuohio.edu" TargetMode="External"/><Relationship Id="rId5" Type="http://schemas.openxmlformats.org/officeDocument/2006/relationships/hyperlink" Target="mailto:m.ostheimer@csuohio.edu" TargetMode="External"/><Relationship Id="rId4" Type="http://schemas.openxmlformats.org/officeDocument/2006/relationships/hyperlink" Target="mailto:d.lenhart@csuohio.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suohio.edu/campus-engagement" TargetMode="External"/><Relationship Id="rId2" Type="http://schemas.openxmlformats.org/officeDocument/2006/relationships/hyperlink" Target="https://vikesconnect.csuohio.edu/" TargetMode="External"/><Relationship Id="rId1" Type="http://schemas.openxmlformats.org/officeDocument/2006/relationships/slideLayout" Target="../slideLayouts/slideLayout2.xml"/><Relationship Id="rId6" Type="http://schemas.openxmlformats.org/officeDocument/2006/relationships/hyperlink" Target="https://www.csuohio.edu/campus-engagement/links-2" TargetMode="External"/><Relationship Id="rId5" Type="http://schemas.openxmlformats.org/officeDocument/2006/relationships/hyperlink" Target="mailto:MagnusACTS@csuohio.edu" TargetMode="External"/><Relationship Id="rId4" Type="http://schemas.openxmlformats.org/officeDocument/2006/relationships/hyperlink" Target="https://www.csuohio.edu/car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MagnusACTS@csuohio.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suohio.edu/sites/default/files/Event%20Classification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910B7-AF9C-486A-B497-5CC76C007096}"/>
              </a:ext>
            </a:extLst>
          </p:cNvPr>
          <p:cNvSpPr>
            <a:spLocks noGrp="1"/>
          </p:cNvSpPr>
          <p:nvPr>
            <p:ph type="ctrTitle"/>
          </p:nvPr>
        </p:nvSpPr>
        <p:spPr>
          <a:xfrm>
            <a:off x="1242874" y="2404534"/>
            <a:ext cx="8460419" cy="1646302"/>
          </a:xfrm>
        </p:spPr>
        <p:txBody>
          <a:bodyPr/>
          <a:lstStyle/>
          <a:p>
            <a:r>
              <a:rPr lang="en-US" dirty="0"/>
              <a:t>CSU RSO Advisor </a:t>
            </a:r>
            <a:r>
              <a:rPr lang="en-US" dirty="0" smtClean="0"/>
              <a:t>Orientation</a:t>
            </a:r>
            <a:endParaRPr lang="en-US" dirty="0"/>
          </a:p>
        </p:txBody>
      </p:sp>
      <p:sp>
        <p:nvSpPr>
          <p:cNvPr id="3" name="Subtitle 2">
            <a:extLst>
              <a:ext uri="{FF2B5EF4-FFF2-40B4-BE49-F238E27FC236}">
                <a16:creationId xmlns:a16="http://schemas.microsoft.com/office/drawing/2014/main" id="{BC5AE347-A2F2-4E27-9844-A85D284E0C62}"/>
              </a:ext>
            </a:extLst>
          </p:cNvPr>
          <p:cNvSpPr>
            <a:spLocks noGrp="1"/>
          </p:cNvSpPr>
          <p:nvPr>
            <p:ph type="subTitle" idx="1"/>
          </p:nvPr>
        </p:nvSpPr>
        <p:spPr/>
        <p:txBody>
          <a:bodyPr/>
          <a:lstStyle/>
          <a:p>
            <a:r>
              <a:rPr lang="en-US" dirty="0">
                <a:cs typeface="Arial" panose="020B0604020202020204" pitchFamily="34" charset="0"/>
              </a:rPr>
              <a:t>Presenter: Dan Lenhart, Marketing &amp; Web Specialist</a:t>
            </a:r>
            <a:br>
              <a:rPr lang="en-US" dirty="0">
                <a:cs typeface="Arial" panose="020B0604020202020204" pitchFamily="34" charset="0"/>
              </a:rPr>
            </a:br>
            <a:r>
              <a:rPr lang="en-US" dirty="0">
                <a:cs typeface="Arial" panose="020B0604020202020204" pitchFamily="34" charset="0"/>
              </a:rPr>
              <a:t>Center for </a:t>
            </a:r>
            <a:r>
              <a:rPr lang="en-US" dirty="0" smtClean="0">
                <a:cs typeface="Arial" panose="020B0604020202020204" pitchFamily="34" charset="0"/>
              </a:rPr>
              <a:t>Campus Engagement</a:t>
            </a:r>
            <a:r>
              <a:rPr lang="en-US" dirty="0">
                <a:cs typeface="Arial" panose="020B0604020202020204" pitchFamily="34" charset="0"/>
              </a:rPr>
              <a:t/>
            </a:r>
            <a:br>
              <a:rPr lang="en-US" dirty="0">
                <a:cs typeface="Arial" panose="020B0604020202020204" pitchFamily="34" charset="0"/>
              </a:rPr>
            </a:br>
            <a:r>
              <a:rPr lang="en-US" dirty="0">
                <a:cs typeface="Arial" panose="020B0604020202020204" pitchFamily="34" charset="0"/>
              </a:rPr>
              <a:t>d.lenhart@csuohio.edu</a:t>
            </a:r>
          </a:p>
        </p:txBody>
      </p:sp>
    </p:spTree>
    <p:extLst>
      <p:ext uri="{BB962C8B-B14F-4D97-AF65-F5344CB8AC3E}">
        <p14:creationId xmlns:p14="http://schemas.microsoft.com/office/powerpoint/2010/main" val="51202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CA24-4EE2-4DF3-9FE8-C6BDEF731C96}"/>
              </a:ext>
            </a:extLst>
          </p:cNvPr>
          <p:cNvSpPr>
            <a:spLocks noGrp="1"/>
          </p:cNvSpPr>
          <p:nvPr>
            <p:ph type="title"/>
          </p:nvPr>
        </p:nvSpPr>
        <p:spPr>
          <a:xfrm>
            <a:off x="677334" y="609600"/>
            <a:ext cx="8596668" cy="677662"/>
          </a:xfrm>
        </p:spPr>
        <p:txBody>
          <a:bodyPr/>
          <a:lstStyle/>
          <a:p>
            <a:r>
              <a:rPr lang="en-US" dirty="0" smtClean="0"/>
              <a:t>CCE Staff</a:t>
            </a:r>
            <a:endParaRPr lang="en-US" dirty="0"/>
          </a:p>
        </p:txBody>
      </p:sp>
      <p:sp>
        <p:nvSpPr>
          <p:cNvPr id="3" name="Content Placeholder 2">
            <a:extLst>
              <a:ext uri="{FF2B5EF4-FFF2-40B4-BE49-F238E27FC236}">
                <a16:creationId xmlns:a16="http://schemas.microsoft.com/office/drawing/2014/main" id="{CBFEFD17-50ED-410F-A54D-B7FB0786FC1D}"/>
              </a:ext>
            </a:extLst>
          </p:cNvPr>
          <p:cNvSpPr>
            <a:spLocks noGrp="1"/>
          </p:cNvSpPr>
          <p:nvPr>
            <p:ph idx="1"/>
          </p:nvPr>
        </p:nvSpPr>
        <p:spPr>
          <a:xfrm>
            <a:off x="606312" y="1466652"/>
            <a:ext cx="10055769" cy="4987414"/>
          </a:xfrm>
        </p:spPr>
        <p:txBody>
          <a:bodyPr>
            <a:normAutofit/>
          </a:bodyPr>
          <a:lstStyle/>
          <a:p>
            <a:r>
              <a:rPr lang="en-US" dirty="0" smtClean="0">
                <a:effectLst/>
                <a:ea typeface="Calibri" panose="020F0502020204030204" pitchFamily="34" charset="0"/>
                <a:cs typeface="Arial" panose="020B0604020202020204" pitchFamily="34" charset="0"/>
              </a:rPr>
              <a:t>Kimberly Springer– </a:t>
            </a:r>
            <a:r>
              <a:rPr lang="en-US" dirty="0">
                <a:effectLst/>
                <a:ea typeface="Calibri" panose="020F0502020204030204" pitchFamily="34" charset="0"/>
                <a:cs typeface="Arial" panose="020B0604020202020204" pitchFamily="34" charset="0"/>
              </a:rPr>
              <a:t>Director</a:t>
            </a:r>
          </a:p>
          <a:p>
            <a:pPr lvl="1"/>
            <a:r>
              <a:rPr lang="en-US" dirty="0" smtClean="0">
                <a:cs typeface="Arial" panose="020B0604020202020204" pitchFamily="34" charset="0"/>
                <a:hlinkClick r:id="rId2"/>
              </a:rPr>
              <a:t>k.s.springer@csuohio.edu</a:t>
            </a:r>
            <a:r>
              <a:rPr lang="en-US" dirty="0" smtClean="0">
                <a:cs typeface="Arial" panose="020B0604020202020204" pitchFamily="34" charset="0"/>
              </a:rPr>
              <a:t/>
            </a:r>
            <a:br>
              <a:rPr lang="en-US" dirty="0" smtClean="0">
                <a:cs typeface="Arial" panose="020B0604020202020204" pitchFamily="34" charset="0"/>
              </a:rPr>
            </a:br>
            <a:endParaRPr lang="en-US" dirty="0" smtClean="0">
              <a:cs typeface="Arial" panose="020B0604020202020204" pitchFamily="34" charset="0"/>
            </a:endParaRPr>
          </a:p>
          <a:p>
            <a:r>
              <a:rPr lang="en-US" dirty="0" smtClean="0">
                <a:cs typeface="Arial" panose="020B0604020202020204" pitchFamily="34" charset="0"/>
              </a:rPr>
              <a:t>Samantha Broaddus – Asst. Director Events/Activities</a:t>
            </a:r>
          </a:p>
          <a:p>
            <a:pPr lvl="1"/>
            <a:r>
              <a:rPr lang="en-US" dirty="0">
                <a:cs typeface="Arial" panose="020B0604020202020204" pitchFamily="34" charset="0"/>
                <a:hlinkClick r:id="rId3"/>
              </a:rPr>
              <a:t>s</a:t>
            </a:r>
            <a:r>
              <a:rPr lang="en-US" dirty="0" smtClean="0">
                <a:cs typeface="Arial" panose="020B0604020202020204" pitchFamily="34" charset="0"/>
                <a:hlinkClick r:id="rId3"/>
              </a:rPr>
              <a:t>.broaddus@csuohio.edu</a:t>
            </a:r>
            <a:r>
              <a:rPr lang="en-US" dirty="0" smtClean="0">
                <a:cs typeface="Arial" panose="020B0604020202020204" pitchFamily="34" charset="0"/>
              </a:rPr>
              <a:t> </a:t>
            </a:r>
            <a:br>
              <a:rPr lang="en-US" dirty="0" smtClean="0">
                <a:cs typeface="Arial" panose="020B0604020202020204" pitchFamily="34" charset="0"/>
              </a:rPr>
            </a:br>
            <a:endParaRPr lang="en-US" dirty="0">
              <a:cs typeface="Arial" panose="020B0604020202020204" pitchFamily="34" charset="0"/>
            </a:endParaRPr>
          </a:p>
          <a:p>
            <a:r>
              <a:rPr lang="en-US" dirty="0">
                <a:cs typeface="Arial" panose="020B0604020202020204" pitchFamily="34" charset="0"/>
              </a:rPr>
              <a:t>Daniel Lenhart – Marketing &amp; Web Specialist</a:t>
            </a:r>
          </a:p>
          <a:p>
            <a:pPr lvl="1"/>
            <a:r>
              <a:rPr lang="en-US" dirty="0" smtClean="0">
                <a:cs typeface="Arial" panose="020B0604020202020204" pitchFamily="34" charset="0"/>
                <a:hlinkClick r:id="rId4"/>
              </a:rPr>
              <a:t>d.lenhart@csuohio.edu</a:t>
            </a:r>
            <a:r>
              <a:rPr lang="en-US" dirty="0" smtClean="0">
                <a:cs typeface="Arial" panose="020B0604020202020204" pitchFamily="34" charset="0"/>
              </a:rPr>
              <a:t/>
            </a:r>
            <a:br>
              <a:rPr lang="en-US" dirty="0" smtClean="0">
                <a:cs typeface="Arial" panose="020B0604020202020204" pitchFamily="34" charset="0"/>
              </a:rPr>
            </a:br>
            <a:endParaRPr lang="en-US" dirty="0">
              <a:cs typeface="Arial" panose="020B0604020202020204" pitchFamily="34" charset="0"/>
            </a:endParaRPr>
          </a:p>
          <a:p>
            <a:r>
              <a:rPr lang="en-US" dirty="0">
                <a:cs typeface="Arial" panose="020B0604020202020204" pitchFamily="34" charset="0"/>
              </a:rPr>
              <a:t>Micaela Ostheimer – Coordinator Fraternity &amp; Sorority </a:t>
            </a:r>
            <a:r>
              <a:rPr lang="en-US" dirty="0" smtClean="0">
                <a:cs typeface="Arial" panose="020B0604020202020204" pitchFamily="34" charset="0"/>
              </a:rPr>
              <a:t>Life</a:t>
            </a:r>
          </a:p>
          <a:p>
            <a:pPr lvl="1"/>
            <a:r>
              <a:rPr lang="en-US" dirty="0" smtClean="0">
                <a:cs typeface="Arial" panose="020B0604020202020204" pitchFamily="34" charset="0"/>
                <a:hlinkClick r:id="rId5"/>
              </a:rPr>
              <a:t>m.ostheimer@csuohio.edu</a:t>
            </a:r>
            <a:r>
              <a:rPr lang="en-US" dirty="0" smtClean="0">
                <a:cs typeface="Arial" panose="020B0604020202020204" pitchFamily="34" charset="0"/>
              </a:rPr>
              <a:t/>
            </a:r>
            <a:br>
              <a:rPr lang="en-US" dirty="0" smtClean="0">
                <a:cs typeface="Arial" panose="020B0604020202020204" pitchFamily="34" charset="0"/>
              </a:rPr>
            </a:br>
            <a:endParaRPr lang="en-US" dirty="0">
              <a:cs typeface="Arial" panose="020B0604020202020204" pitchFamily="34" charset="0"/>
            </a:endParaRPr>
          </a:p>
          <a:p>
            <a:r>
              <a:rPr lang="en-US" dirty="0">
                <a:cs typeface="Arial" panose="020B0604020202020204" pitchFamily="34" charset="0"/>
              </a:rPr>
              <a:t>Maureen Spreng – Budget Officer</a:t>
            </a:r>
          </a:p>
          <a:p>
            <a:pPr lvl="1"/>
            <a:r>
              <a:rPr lang="en-US" dirty="0" smtClean="0">
                <a:cs typeface="Arial" panose="020B0604020202020204" pitchFamily="34" charset="0"/>
                <a:hlinkClick r:id="rId6"/>
              </a:rPr>
              <a:t>studentorgfinance@csuohio.edu</a:t>
            </a:r>
            <a:endParaRPr lang="en-US" dirty="0">
              <a:cs typeface="Arial" panose="020B0604020202020204" pitchFamily="34" charset="0"/>
            </a:endParaRPr>
          </a:p>
        </p:txBody>
      </p:sp>
    </p:spTree>
    <p:extLst>
      <p:ext uri="{BB962C8B-B14F-4D97-AF65-F5344CB8AC3E}">
        <p14:creationId xmlns:p14="http://schemas.microsoft.com/office/powerpoint/2010/main" val="131025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EC640-43DB-4D36-B03C-4FEEA7CCAC28}"/>
              </a:ext>
            </a:extLst>
          </p:cNvPr>
          <p:cNvSpPr>
            <a:spLocks noGrp="1"/>
          </p:cNvSpPr>
          <p:nvPr>
            <p:ph type="title"/>
          </p:nvPr>
        </p:nvSpPr>
        <p:spPr/>
        <p:txBody>
          <a:bodyPr/>
          <a:lstStyle/>
          <a:p>
            <a:r>
              <a:rPr lang="en-US" dirty="0"/>
              <a:t>Important Links</a:t>
            </a:r>
          </a:p>
        </p:txBody>
      </p:sp>
      <p:sp>
        <p:nvSpPr>
          <p:cNvPr id="3" name="Content Placeholder 2">
            <a:extLst>
              <a:ext uri="{FF2B5EF4-FFF2-40B4-BE49-F238E27FC236}">
                <a16:creationId xmlns:a16="http://schemas.microsoft.com/office/drawing/2014/main" id="{90B81F01-FA11-4D95-AB5A-DCC60066C982}"/>
              </a:ext>
            </a:extLst>
          </p:cNvPr>
          <p:cNvSpPr>
            <a:spLocks noGrp="1"/>
          </p:cNvSpPr>
          <p:nvPr>
            <p:ph idx="1"/>
          </p:nvPr>
        </p:nvSpPr>
        <p:spPr>
          <a:xfrm>
            <a:off x="677334" y="1704514"/>
            <a:ext cx="8596668" cy="3586578"/>
          </a:xfrm>
        </p:spPr>
        <p:txBody>
          <a:bodyPr/>
          <a:lstStyle/>
          <a:p>
            <a:r>
              <a:rPr lang="en-US" dirty="0"/>
              <a:t>VikesConnect</a:t>
            </a:r>
          </a:p>
          <a:p>
            <a:pPr lvl="1"/>
            <a:r>
              <a:rPr lang="en-US" dirty="0">
                <a:hlinkClick r:id="rId2"/>
              </a:rPr>
              <a:t>https://vikesconnect.csuohio.edu</a:t>
            </a:r>
            <a:endParaRPr lang="en-US" dirty="0"/>
          </a:p>
          <a:p>
            <a:r>
              <a:rPr lang="en-US" dirty="0"/>
              <a:t>Center for </a:t>
            </a:r>
            <a:r>
              <a:rPr lang="en-US" dirty="0" smtClean="0"/>
              <a:t>Campus Engagement (CCE)</a:t>
            </a:r>
            <a:endParaRPr lang="en-US" dirty="0"/>
          </a:p>
          <a:p>
            <a:pPr lvl="1"/>
            <a:r>
              <a:rPr lang="en-US" dirty="0">
                <a:hlinkClick r:id="rId3"/>
              </a:rPr>
              <a:t>https://</a:t>
            </a:r>
            <a:r>
              <a:rPr lang="en-US" dirty="0" smtClean="0">
                <a:hlinkClick r:id="rId3"/>
              </a:rPr>
              <a:t>www.csuohio.edu/campus-engagement</a:t>
            </a:r>
            <a:endParaRPr lang="en-US" dirty="0" smtClean="0"/>
          </a:p>
          <a:p>
            <a:r>
              <a:rPr lang="en-US" dirty="0" smtClean="0"/>
              <a:t>Vikes </a:t>
            </a:r>
            <a:r>
              <a:rPr lang="en-US" dirty="0"/>
              <a:t>Care</a:t>
            </a:r>
          </a:p>
          <a:p>
            <a:pPr lvl="1"/>
            <a:r>
              <a:rPr lang="en-US" dirty="0">
                <a:hlinkClick r:id="rId4"/>
              </a:rPr>
              <a:t>https://www.csuohio.edu/care</a:t>
            </a:r>
            <a:endParaRPr lang="en-US" dirty="0"/>
          </a:p>
          <a:p>
            <a:pPr lvl="1"/>
            <a:r>
              <a:rPr lang="en-US" b="0" i="0" u="none" strike="noStrike" dirty="0">
                <a:solidFill>
                  <a:srgbClr val="006A4D"/>
                </a:solidFill>
                <a:effectLst/>
                <a:latin typeface="Lucida Grande"/>
                <a:hlinkClick r:id="rId5"/>
              </a:rPr>
              <a:t>MagnusACTS@csuohio.edu</a:t>
            </a:r>
            <a:endParaRPr lang="en-US" dirty="0"/>
          </a:p>
          <a:p>
            <a:r>
              <a:rPr lang="en-US" dirty="0" smtClean="0"/>
              <a:t>RSO Links – resources for students</a:t>
            </a:r>
            <a:endParaRPr lang="en-US" dirty="0"/>
          </a:p>
          <a:p>
            <a:pPr lvl="1"/>
            <a:r>
              <a:rPr lang="en-US" dirty="0">
                <a:hlinkClick r:id="rId6"/>
              </a:rPr>
              <a:t>https://</a:t>
            </a:r>
            <a:r>
              <a:rPr lang="en-US" dirty="0" smtClean="0">
                <a:hlinkClick r:id="rId6"/>
              </a:rPr>
              <a:t>www.csuohio.edu/campus-engagement/links-2</a:t>
            </a:r>
            <a:r>
              <a:rPr lang="en-US" dirty="0" smtClean="0"/>
              <a:t> </a:t>
            </a:r>
            <a:endParaRPr lang="en-US" dirty="0"/>
          </a:p>
        </p:txBody>
      </p:sp>
    </p:spTree>
    <p:extLst>
      <p:ext uri="{BB962C8B-B14F-4D97-AF65-F5344CB8AC3E}">
        <p14:creationId xmlns:p14="http://schemas.microsoft.com/office/powerpoint/2010/main" val="297511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D857-A2F8-4B19-85DB-7BEA5E963D04}"/>
              </a:ext>
            </a:extLst>
          </p:cNvPr>
          <p:cNvSpPr>
            <a:spLocks noGrp="1"/>
          </p:cNvSpPr>
          <p:nvPr>
            <p:ph type="title"/>
          </p:nvPr>
        </p:nvSpPr>
        <p:spPr/>
        <p:txBody>
          <a:bodyPr/>
          <a:lstStyle/>
          <a:p>
            <a:r>
              <a:rPr lang="en-US" dirty="0" smtClean="0"/>
              <a:t>Advisor Expectations</a:t>
            </a:r>
            <a:endParaRPr lang="en-US" dirty="0"/>
          </a:p>
        </p:txBody>
      </p:sp>
      <p:sp>
        <p:nvSpPr>
          <p:cNvPr id="3" name="Content Placeholder 2">
            <a:extLst>
              <a:ext uri="{FF2B5EF4-FFF2-40B4-BE49-F238E27FC236}">
                <a16:creationId xmlns:a16="http://schemas.microsoft.com/office/drawing/2014/main" id="{90144962-2783-4F20-B329-27B3215A5A04}"/>
              </a:ext>
            </a:extLst>
          </p:cNvPr>
          <p:cNvSpPr>
            <a:spLocks noGrp="1"/>
          </p:cNvSpPr>
          <p:nvPr>
            <p:ph idx="1"/>
          </p:nvPr>
        </p:nvSpPr>
        <p:spPr>
          <a:xfrm>
            <a:off x="677334" y="1540478"/>
            <a:ext cx="8596668" cy="5165121"/>
          </a:xfrm>
        </p:spPr>
        <p:txBody>
          <a:bodyPr>
            <a:normAutofit/>
          </a:bodyPr>
          <a:lstStyle/>
          <a:p>
            <a:r>
              <a:rPr lang="en-US" dirty="0" smtClean="0"/>
              <a:t>Maintain </a:t>
            </a:r>
            <a:r>
              <a:rPr lang="en-US" dirty="0"/>
              <a:t>contact with the student organization on a monthly basis at </a:t>
            </a:r>
            <a:r>
              <a:rPr lang="en-US" dirty="0" smtClean="0"/>
              <a:t>minimum</a:t>
            </a:r>
          </a:p>
          <a:p>
            <a:r>
              <a:rPr lang="en-US" dirty="0" smtClean="0"/>
              <a:t>Attend events/travel if possible</a:t>
            </a:r>
          </a:p>
          <a:p>
            <a:r>
              <a:rPr lang="en-US" dirty="0"/>
              <a:t>O</a:t>
            </a:r>
            <a:r>
              <a:rPr lang="en-US" dirty="0" smtClean="0"/>
              <a:t>ffer </a:t>
            </a:r>
            <a:r>
              <a:rPr lang="en-US" dirty="0"/>
              <a:t>guidance regarding organization function and </a:t>
            </a:r>
            <a:r>
              <a:rPr lang="en-US" dirty="0" smtClean="0"/>
              <a:t>finances</a:t>
            </a:r>
          </a:p>
          <a:p>
            <a:r>
              <a:rPr lang="en-US" dirty="0" smtClean="0"/>
              <a:t>Advocate </a:t>
            </a:r>
            <a:r>
              <a:rPr lang="en-US" dirty="0"/>
              <a:t>for the </a:t>
            </a:r>
            <a:r>
              <a:rPr lang="en-US" dirty="0" smtClean="0"/>
              <a:t>organization</a:t>
            </a:r>
          </a:p>
          <a:p>
            <a:r>
              <a:rPr lang="en-US" dirty="0" smtClean="0"/>
              <a:t>Encourage </a:t>
            </a:r>
            <a:r>
              <a:rPr lang="en-US" dirty="0"/>
              <a:t>adherence to CSU policy and </a:t>
            </a:r>
            <a:r>
              <a:rPr lang="en-US" dirty="0" smtClean="0"/>
              <a:t>procedure</a:t>
            </a:r>
          </a:p>
          <a:p>
            <a:r>
              <a:rPr lang="en-US" dirty="0" smtClean="0"/>
              <a:t>Review and respond to organization requests</a:t>
            </a:r>
          </a:p>
          <a:p>
            <a:pPr lvl="1"/>
            <a:r>
              <a:rPr lang="en-US" dirty="0" smtClean="0"/>
              <a:t>Event/Space</a:t>
            </a:r>
          </a:p>
          <a:p>
            <a:pPr lvl="1"/>
            <a:r>
              <a:rPr lang="en-US" dirty="0" smtClean="0"/>
              <a:t>Travel</a:t>
            </a:r>
          </a:p>
          <a:p>
            <a:pPr lvl="1"/>
            <a:r>
              <a:rPr lang="en-US" dirty="0" smtClean="0"/>
              <a:t>Spending</a:t>
            </a:r>
          </a:p>
          <a:p>
            <a:pPr lvl="1"/>
            <a:r>
              <a:rPr lang="en-US" dirty="0" smtClean="0"/>
              <a:t>Funding</a:t>
            </a:r>
          </a:p>
          <a:p>
            <a:pPr lvl="1"/>
            <a:r>
              <a:rPr lang="en-US" dirty="0" smtClean="0"/>
              <a:t>Officer changes</a:t>
            </a:r>
            <a:endParaRPr lang="en-US" dirty="0"/>
          </a:p>
        </p:txBody>
      </p:sp>
    </p:spTree>
    <p:extLst>
      <p:ext uri="{BB962C8B-B14F-4D97-AF65-F5344CB8AC3E}">
        <p14:creationId xmlns:p14="http://schemas.microsoft.com/office/powerpoint/2010/main" val="201144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417" y="199696"/>
            <a:ext cx="8596668" cy="651641"/>
          </a:xfrm>
        </p:spPr>
        <p:txBody>
          <a:bodyPr/>
          <a:lstStyle/>
          <a:p>
            <a:r>
              <a:rPr lang="en-US" dirty="0"/>
              <a:t>Duty to Report </a:t>
            </a:r>
          </a:p>
        </p:txBody>
      </p:sp>
      <p:sp>
        <p:nvSpPr>
          <p:cNvPr id="3" name="Content Placeholder 2"/>
          <p:cNvSpPr>
            <a:spLocks noGrp="1"/>
          </p:cNvSpPr>
          <p:nvPr>
            <p:ph idx="1"/>
          </p:nvPr>
        </p:nvSpPr>
        <p:spPr>
          <a:xfrm>
            <a:off x="635293" y="930879"/>
            <a:ext cx="8596668" cy="5569770"/>
          </a:xfrm>
        </p:spPr>
        <p:txBody>
          <a:bodyPr>
            <a:normAutofit fontScale="92500" lnSpcReduction="20000"/>
          </a:bodyPr>
          <a:lstStyle/>
          <a:p>
            <a:pPr>
              <a:lnSpc>
                <a:spcPct val="110000"/>
              </a:lnSpc>
            </a:pPr>
            <a:r>
              <a:rPr lang="en-US" dirty="0"/>
              <a:t>Advisors have a responsibility to report any forms of negligence or wrongdoing taking place within the organization. Once knowledgeable of a situation that would jeopardize members of the organization, themselves, or the University, advisors are strongly advised to contact CCE immediately. Examples of issues that can/should be reported include: </a:t>
            </a:r>
            <a:endParaRPr lang="en-US" dirty="0" smtClean="0"/>
          </a:p>
          <a:p>
            <a:pPr lvl="1"/>
            <a:r>
              <a:rPr lang="en-US" dirty="0" smtClean="0"/>
              <a:t>Inappropriate </a:t>
            </a:r>
            <a:r>
              <a:rPr lang="en-US" dirty="0"/>
              <a:t>utilization of allocated and/or agency account funds </a:t>
            </a:r>
            <a:endParaRPr lang="en-US" dirty="0" smtClean="0"/>
          </a:p>
          <a:p>
            <a:pPr lvl="1"/>
            <a:r>
              <a:rPr lang="en-US" dirty="0" smtClean="0"/>
              <a:t>Students </a:t>
            </a:r>
            <a:r>
              <a:rPr lang="en-US" dirty="0"/>
              <a:t>traveling who are unapproved </a:t>
            </a:r>
            <a:endParaRPr lang="en-US" dirty="0" smtClean="0"/>
          </a:p>
          <a:p>
            <a:pPr lvl="1"/>
            <a:r>
              <a:rPr lang="en-US" dirty="0" smtClean="0"/>
              <a:t>Hazing activities</a:t>
            </a:r>
          </a:p>
          <a:p>
            <a:pPr lvl="1"/>
            <a:r>
              <a:rPr lang="en-US" dirty="0" smtClean="0"/>
              <a:t>Non‐enrolled </a:t>
            </a:r>
            <a:r>
              <a:rPr lang="en-US" dirty="0"/>
              <a:t>students participating as “members” of the </a:t>
            </a:r>
            <a:r>
              <a:rPr lang="en-US" dirty="0" smtClean="0"/>
              <a:t>organization</a:t>
            </a:r>
          </a:p>
          <a:p>
            <a:pPr lvl="1"/>
            <a:r>
              <a:rPr lang="en-US" dirty="0" smtClean="0"/>
              <a:t>Inappropriate </a:t>
            </a:r>
            <a:r>
              <a:rPr lang="en-US" dirty="0"/>
              <a:t>events being held </a:t>
            </a:r>
            <a:endParaRPr lang="en-US" dirty="0" smtClean="0"/>
          </a:p>
          <a:p>
            <a:pPr lvl="1"/>
            <a:r>
              <a:rPr lang="en-US" dirty="0" smtClean="0"/>
              <a:t>Inappropriate </a:t>
            </a:r>
            <a:r>
              <a:rPr lang="en-US" dirty="0"/>
              <a:t>venues being utilized for student organization‐sponsored events </a:t>
            </a:r>
            <a:endParaRPr lang="en-US" dirty="0" smtClean="0"/>
          </a:p>
          <a:p>
            <a:pPr lvl="1"/>
            <a:r>
              <a:rPr lang="en-US" dirty="0" smtClean="0"/>
              <a:t>“</a:t>
            </a:r>
            <a:r>
              <a:rPr lang="en-US" dirty="0"/>
              <a:t>Fronting” for other organizations ‐ where an active group endorses an inactive group for an </a:t>
            </a:r>
            <a:r>
              <a:rPr lang="en-US" dirty="0" smtClean="0"/>
              <a:t>activity/event</a:t>
            </a:r>
          </a:p>
          <a:p>
            <a:pPr lvl="1"/>
            <a:r>
              <a:rPr lang="en-US" dirty="0" smtClean="0"/>
              <a:t>Unpaid balances to national organizations</a:t>
            </a:r>
          </a:p>
          <a:p>
            <a:pPr marL="0" indent="0">
              <a:buNone/>
            </a:pPr>
            <a:r>
              <a:rPr lang="en-US" dirty="0" smtClean="0"/>
              <a:t> </a:t>
            </a:r>
          </a:p>
          <a:p>
            <a:r>
              <a:rPr lang="en-US" dirty="0" smtClean="0"/>
              <a:t>If </a:t>
            </a:r>
            <a:r>
              <a:rPr lang="en-US" dirty="0"/>
              <a:t>a student leader is experiencing difficulties, is acting out of character, or raises cause for concern, please utilize the campus resources available (CARE) to report their behavior, circumstance, or activity by emailing your concern to </a:t>
            </a:r>
            <a:r>
              <a:rPr lang="en-US" dirty="0">
                <a:hlinkClick r:id="rId2"/>
              </a:rPr>
              <a:t>MagnusACTS@csuohio.edu</a:t>
            </a:r>
            <a:r>
              <a:rPr lang="en-US" dirty="0" smtClean="0"/>
              <a:t>.  </a:t>
            </a:r>
            <a:endParaRPr lang="en-US" dirty="0"/>
          </a:p>
        </p:txBody>
      </p:sp>
    </p:spTree>
    <p:extLst>
      <p:ext uri="{BB962C8B-B14F-4D97-AF65-F5344CB8AC3E}">
        <p14:creationId xmlns:p14="http://schemas.microsoft.com/office/powerpoint/2010/main" val="410639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Events</a:t>
            </a:r>
            <a:endParaRPr lang="en-US" dirty="0"/>
          </a:p>
        </p:txBody>
      </p:sp>
      <p:sp>
        <p:nvSpPr>
          <p:cNvPr id="3" name="Content Placeholder 2"/>
          <p:cNvSpPr>
            <a:spLocks noGrp="1"/>
          </p:cNvSpPr>
          <p:nvPr>
            <p:ph idx="1"/>
          </p:nvPr>
        </p:nvSpPr>
        <p:spPr>
          <a:xfrm>
            <a:off x="677334" y="1529968"/>
            <a:ext cx="8596668" cy="3880773"/>
          </a:xfrm>
        </p:spPr>
        <p:txBody>
          <a:bodyPr/>
          <a:lstStyle/>
          <a:p>
            <a:r>
              <a:rPr lang="en-US" dirty="0" smtClean="0"/>
              <a:t>Must submit event request in VikesConnect</a:t>
            </a:r>
          </a:p>
          <a:p>
            <a:pPr lvl="1"/>
            <a:r>
              <a:rPr lang="en-US" dirty="0" smtClean="0"/>
              <a:t>Conference Services makes final decisions on space</a:t>
            </a:r>
          </a:p>
          <a:p>
            <a:r>
              <a:rPr lang="en-US" dirty="0" smtClean="0"/>
              <a:t>Follow Conference Services </a:t>
            </a:r>
            <a:r>
              <a:rPr lang="en-US" dirty="0"/>
              <a:t>event classifications: </a:t>
            </a:r>
            <a:r>
              <a:rPr lang="en-US" dirty="0">
                <a:hlinkClick r:id="rId2"/>
              </a:rPr>
              <a:t>https://</a:t>
            </a:r>
            <a:r>
              <a:rPr lang="en-US" dirty="0" smtClean="0">
                <a:hlinkClick r:id="rId2"/>
              </a:rPr>
              <a:t>www.csuohio.edu/sites/default/files/Event%20Classifications.pdf</a:t>
            </a:r>
            <a:endParaRPr lang="en-US" dirty="0" smtClean="0"/>
          </a:p>
          <a:p>
            <a:r>
              <a:rPr lang="en-US" dirty="0" smtClean="0"/>
              <a:t>Advisor will be notified via email to review and render decision</a:t>
            </a:r>
          </a:p>
          <a:p>
            <a:r>
              <a:rPr lang="en-US" dirty="0" smtClean="0"/>
              <a:t>Be aware of potential fees/costs</a:t>
            </a:r>
          </a:p>
          <a:p>
            <a:r>
              <a:rPr lang="en-US" dirty="0" smtClean="0"/>
              <a:t>No explicit music may be played at events. Events should be “family friendly”</a:t>
            </a:r>
          </a:p>
          <a:p>
            <a:endParaRPr lang="en-US" dirty="0"/>
          </a:p>
        </p:txBody>
      </p:sp>
    </p:spTree>
    <p:extLst>
      <p:ext uri="{BB962C8B-B14F-4D97-AF65-F5344CB8AC3E}">
        <p14:creationId xmlns:p14="http://schemas.microsoft.com/office/powerpoint/2010/main" val="133934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Travel</a:t>
            </a:r>
            <a:endParaRPr lang="en-US" dirty="0"/>
          </a:p>
        </p:txBody>
      </p:sp>
      <p:sp>
        <p:nvSpPr>
          <p:cNvPr id="3" name="Content Placeholder 2"/>
          <p:cNvSpPr>
            <a:spLocks noGrp="1"/>
          </p:cNvSpPr>
          <p:nvPr>
            <p:ph idx="1"/>
          </p:nvPr>
        </p:nvSpPr>
        <p:spPr>
          <a:xfrm>
            <a:off x="677334" y="1450429"/>
            <a:ext cx="8596668" cy="4014950"/>
          </a:xfrm>
        </p:spPr>
        <p:txBody>
          <a:bodyPr/>
          <a:lstStyle/>
          <a:p>
            <a:r>
              <a:rPr lang="en-US" dirty="0" smtClean="0"/>
              <a:t>Organizations must submit the travel request form 45 days in advance of travel</a:t>
            </a:r>
          </a:p>
          <a:p>
            <a:r>
              <a:rPr lang="en-US" dirty="0" smtClean="0"/>
              <a:t>Advisor must sign Emergency Contact form</a:t>
            </a:r>
          </a:p>
          <a:p>
            <a:r>
              <a:rPr lang="en-US" dirty="0" smtClean="0"/>
              <a:t>Advisors are not required to travel with their organization, however, it is encouraged whenever possible</a:t>
            </a:r>
          </a:p>
          <a:p>
            <a:r>
              <a:rPr lang="en-US" dirty="0" smtClean="0"/>
              <a:t>All travel arrangements will be made by our Budget Officer</a:t>
            </a:r>
          </a:p>
          <a:p>
            <a:r>
              <a:rPr lang="en-US" dirty="0" smtClean="0"/>
              <a:t>Reimbursements for meals or incidentals must be submitted within 10 business days after returning from trip. Receipts must be itemized.</a:t>
            </a:r>
          </a:p>
          <a:p>
            <a:r>
              <a:rPr lang="en-US" dirty="0" smtClean="0"/>
              <a:t>Students traveling without notification will not be reimbursed and may be subject to student conduct violations.</a:t>
            </a:r>
          </a:p>
          <a:p>
            <a:r>
              <a:rPr lang="en-US" dirty="0" smtClean="0"/>
              <a:t>Van Rental program is now available to organizations</a:t>
            </a:r>
            <a:endParaRPr lang="en-US" dirty="0"/>
          </a:p>
        </p:txBody>
      </p:sp>
    </p:spTree>
    <p:extLst>
      <p:ext uri="{BB962C8B-B14F-4D97-AF65-F5344CB8AC3E}">
        <p14:creationId xmlns:p14="http://schemas.microsoft.com/office/powerpoint/2010/main" val="25295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Tips</a:t>
            </a:r>
            <a:endParaRPr lang="en-US" dirty="0"/>
          </a:p>
        </p:txBody>
      </p:sp>
      <p:sp>
        <p:nvSpPr>
          <p:cNvPr id="3" name="Content Placeholder 2"/>
          <p:cNvSpPr>
            <a:spLocks noGrp="1"/>
          </p:cNvSpPr>
          <p:nvPr>
            <p:ph idx="1"/>
          </p:nvPr>
        </p:nvSpPr>
        <p:spPr>
          <a:xfrm>
            <a:off x="677334" y="1645582"/>
            <a:ext cx="8596668" cy="3880773"/>
          </a:xfrm>
        </p:spPr>
        <p:txBody>
          <a:bodyPr>
            <a:normAutofit lnSpcReduction="10000"/>
          </a:bodyPr>
          <a:lstStyle/>
          <a:p>
            <a:r>
              <a:rPr lang="en-US" dirty="0" smtClean="0"/>
              <a:t>Avoid spending your own money and seek reimbursement</a:t>
            </a:r>
          </a:p>
          <a:p>
            <a:pPr lvl="1"/>
            <a:r>
              <a:rPr lang="en-US" dirty="0" smtClean="0"/>
              <a:t>Be aware of State of Ohio Sales Tax</a:t>
            </a:r>
          </a:p>
          <a:p>
            <a:pPr lvl="1"/>
            <a:r>
              <a:rPr lang="en-US" dirty="0" smtClean="0"/>
              <a:t>Amazon &amp; Apple websites</a:t>
            </a:r>
            <a:br>
              <a:rPr lang="en-US" dirty="0" smtClean="0"/>
            </a:br>
            <a:endParaRPr lang="en-US" dirty="0" smtClean="0"/>
          </a:p>
          <a:p>
            <a:r>
              <a:rPr lang="en-US" dirty="0" smtClean="0"/>
              <a:t>Do not make any travel arrangements</a:t>
            </a:r>
          </a:p>
          <a:p>
            <a:pPr lvl="1"/>
            <a:r>
              <a:rPr lang="en-US" dirty="0" smtClean="0"/>
              <a:t>CCE Budget Officer will work with students on this</a:t>
            </a:r>
            <a:br>
              <a:rPr lang="en-US" dirty="0" smtClean="0"/>
            </a:br>
            <a:endParaRPr lang="en-US" dirty="0" smtClean="0"/>
          </a:p>
          <a:p>
            <a:r>
              <a:rPr lang="en-US" dirty="0" smtClean="0"/>
              <a:t>Do not use </a:t>
            </a:r>
            <a:r>
              <a:rPr lang="en-US" dirty="0" err="1" smtClean="0"/>
              <a:t>Venmo</a:t>
            </a:r>
            <a:r>
              <a:rPr lang="en-US" dirty="0" smtClean="0"/>
              <a:t>, PayPal, </a:t>
            </a:r>
            <a:r>
              <a:rPr lang="en-US" dirty="0" err="1" smtClean="0"/>
              <a:t>Cashapp</a:t>
            </a:r>
            <a:r>
              <a:rPr lang="en-US" dirty="0" smtClean="0"/>
              <a:t>, Eventbrite, etc. to collect credit/debit card payments</a:t>
            </a:r>
          </a:p>
          <a:p>
            <a:pPr lvl="1"/>
            <a:r>
              <a:rPr lang="en-US" dirty="0" smtClean="0"/>
              <a:t>Organizations must use ShopNet. Advisor must set up O Drive for reports</a:t>
            </a:r>
            <a:br>
              <a:rPr lang="en-US" dirty="0" smtClean="0"/>
            </a:br>
            <a:endParaRPr lang="en-US" dirty="0" smtClean="0"/>
          </a:p>
          <a:p>
            <a:r>
              <a:rPr lang="en-US" dirty="0"/>
              <a:t>P</a:t>
            </a:r>
            <a:r>
              <a:rPr lang="en-US" dirty="0" smtClean="0"/>
              <a:t>olicies for food consumed on campus have changed. </a:t>
            </a:r>
            <a:endParaRPr lang="en-US" dirty="0"/>
          </a:p>
        </p:txBody>
      </p:sp>
    </p:spTree>
    <p:extLst>
      <p:ext uri="{BB962C8B-B14F-4D97-AF65-F5344CB8AC3E}">
        <p14:creationId xmlns:p14="http://schemas.microsoft.com/office/powerpoint/2010/main" val="352818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84667-045B-40CA-81AB-7AFECF5D70D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DA3CFEC-7D20-4965-B176-59FDC2C51C9B}"/>
              </a:ext>
            </a:extLst>
          </p:cNvPr>
          <p:cNvSpPr>
            <a:spLocks noGrp="1"/>
          </p:cNvSpPr>
          <p:nvPr>
            <p:ph idx="1"/>
          </p:nvPr>
        </p:nvSpPr>
        <p:spPr/>
        <p:txBody>
          <a:bodyPr/>
          <a:lstStyle/>
          <a:p>
            <a:r>
              <a:rPr lang="en-US" dirty="0"/>
              <a:t>Please email us at </a:t>
            </a:r>
            <a:r>
              <a:rPr lang="en-US" dirty="0">
                <a:hlinkClick r:id="rId2"/>
              </a:rPr>
              <a:t>studentorgs@csuohio.edu</a:t>
            </a:r>
            <a:r>
              <a:rPr lang="en-US" dirty="0"/>
              <a:t> with any questions</a:t>
            </a:r>
            <a:r>
              <a:rPr lang="en-US" dirty="0" smtClean="0"/>
              <a:t>.</a:t>
            </a:r>
            <a:endParaRPr lang="en-US" dirty="0"/>
          </a:p>
        </p:txBody>
      </p:sp>
    </p:spTree>
    <p:extLst>
      <p:ext uri="{BB962C8B-B14F-4D97-AF65-F5344CB8AC3E}">
        <p14:creationId xmlns:p14="http://schemas.microsoft.com/office/powerpoint/2010/main" val="20883225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635</TotalTime>
  <Words>546</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Lucida Grande</vt:lpstr>
      <vt:lpstr>Trebuchet MS</vt:lpstr>
      <vt:lpstr>Wingdings 3</vt:lpstr>
      <vt:lpstr>Facet</vt:lpstr>
      <vt:lpstr>CSU RSO Advisor Orientation</vt:lpstr>
      <vt:lpstr>CCE Staff</vt:lpstr>
      <vt:lpstr>Important Links</vt:lpstr>
      <vt:lpstr>Advisor Expectations</vt:lpstr>
      <vt:lpstr>Duty to Report </vt:lpstr>
      <vt:lpstr>Organization Events</vt:lpstr>
      <vt:lpstr>Organization Travel</vt:lpstr>
      <vt:lpstr>Financial Tips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RSO Zoom meeting</dc:title>
  <dc:creator>Daniel W.</dc:creator>
  <cp:lastModifiedBy>Daniel W Lenhart</cp:lastModifiedBy>
  <cp:revision>35</cp:revision>
  <dcterms:created xsi:type="dcterms:W3CDTF">2020-03-25T15:41:27Z</dcterms:created>
  <dcterms:modified xsi:type="dcterms:W3CDTF">2023-09-01T15:50:26Z</dcterms:modified>
</cp:coreProperties>
</file>