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5" r:id="rId2"/>
    <p:sldId id="258" r:id="rId3"/>
    <p:sldId id="266" r:id="rId4"/>
    <p:sldId id="275" r:id="rId5"/>
    <p:sldId id="279" r:id="rId6"/>
    <p:sldId id="280" r:id="rId7"/>
    <p:sldId id="273" r:id="rId8"/>
    <p:sldId id="267" r:id="rId9"/>
    <p:sldId id="282" r:id="rId10"/>
    <p:sldId id="281" r:id="rId11"/>
    <p:sldId id="292" r:id="rId12"/>
    <p:sldId id="283" r:id="rId13"/>
    <p:sldId id="289" r:id="rId14"/>
    <p:sldId id="291" r:id="rId15"/>
    <p:sldId id="294" r:id="rId16"/>
    <p:sldId id="295" r:id="rId17"/>
    <p:sldId id="296" r:id="rId18"/>
    <p:sldId id="297" r:id="rId19"/>
    <p:sldId id="299" r:id="rId20"/>
    <p:sldId id="300" r:id="rId21"/>
    <p:sldId id="301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5" autoAdjust="0"/>
    <p:restoredTop sz="75185" autoAdjust="0"/>
  </p:normalViewPr>
  <p:slideViewPr>
    <p:cSldViewPr>
      <p:cViewPr varScale="1">
        <p:scale>
          <a:sx n="96" d="100"/>
          <a:sy n="96" d="100"/>
        </p:scale>
        <p:origin x="124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07110-DB44-4733-B675-7F6DD1EFB0A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F6EB3-EEA3-4197-9DDC-38FD9021478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B5D0F-FE31-49A8-88BE-111969CD415F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F3DE4-5019-495F-AC07-7F46F01500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3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46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17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9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80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8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8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8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8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1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8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3DE4-5019-495F-AC07-7F46F015005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42536"/>
            <a:ext cx="9144000" cy="162063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57201"/>
            <a:ext cx="9144000" cy="131102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826386"/>
            <a:ext cx="9144000" cy="78614"/>
          </a:xfrm>
          <a:prstGeom prst="rect">
            <a:avLst/>
          </a:prstGeom>
          <a:solidFill>
            <a:srgbClr val="C83628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51811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4461162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ED54-61AB-4DB6-8BB9-C8016DC438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898ED54-61AB-4DB6-8BB9-C8016DC43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rgbClr val="C83628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ED54-61AB-4DB6-8BB9-C8016DC438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898ED54-61AB-4DB6-8BB9-C8016DC43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ED54-61AB-4DB6-8BB9-C8016DC438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ED54-61AB-4DB6-8BB9-C8016DC438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ED54-61AB-4DB6-8BB9-C8016DC438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ED54-61AB-4DB6-8BB9-C8016DC438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ED54-61AB-4DB6-8BB9-C8016DC43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ED54-61AB-4DB6-8BB9-C8016DC43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7B4610-9751-4CE5-9EAD-3AE56782252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98ED54-61AB-4DB6-8BB9-C8016DC438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rgbClr val="C83628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3628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949575"/>
            <a:ext cx="8686800" cy="1470025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Active Learning Techniques in Online Classes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00600"/>
            <a:ext cx="3657600" cy="1330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dirty="0"/>
              <a:t>Sam Diomede, M.Ed.</a:t>
            </a:r>
          </a:p>
          <a:p>
            <a:r>
              <a:rPr lang="en-US" dirty="0" smtClean="0"/>
              <a:t>LeAnn Krosnick, M.Ed.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0" y="462280"/>
            <a:ext cx="7726320" cy="7843681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177800" dist="50800" dir="5400000" algn="ctr" rotWithShape="0">
              <a:srgbClr val="000000">
                <a:alpha val="46000"/>
              </a:srgbClr>
            </a:outerShdw>
            <a:reflection endPos="0" dir="5400000" sy="-100000" algn="bl" rotWithShape="0"/>
          </a:effectLst>
          <a:scene3d>
            <a:camera prst="orthographicFront">
              <a:rot lat="18580094" lon="1562021" rev="19656097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800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>
                <a:solidFill>
                  <a:srgbClr val="C00000"/>
                </a:solidFill>
              </a:rPr>
              <a:t>Categories of Active Learning Online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 fontAlgn="base">
              <a:spcBef>
                <a:spcPts val="1200"/>
              </a:spcBef>
              <a:buFont typeface="+mj-lt"/>
              <a:buAutoNum type="arabicPeriod"/>
            </a:pPr>
            <a:r>
              <a:rPr lang="en-US" b="1" dirty="0" smtClean="0"/>
              <a:t>Individual </a:t>
            </a:r>
            <a:r>
              <a:rPr lang="en-US" b="1" dirty="0"/>
              <a:t>learning activities</a:t>
            </a:r>
            <a:r>
              <a:rPr lang="en-US" dirty="0"/>
              <a:t> are types where the learner applies course content that is read either online or through course materials through writing and other projects</a:t>
            </a:r>
            <a:r>
              <a:rPr lang="en-US" dirty="0" smtClean="0"/>
              <a:t>.</a:t>
            </a:r>
          </a:p>
          <a:p>
            <a:pPr marL="457200" indent="-457200" fontAlgn="base">
              <a:spcBef>
                <a:spcPts val="1200"/>
              </a:spcBef>
              <a:buFont typeface="+mj-lt"/>
              <a:buAutoNum type="arabicPeriod"/>
            </a:pPr>
            <a:r>
              <a:rPr lang="en-US" b="1" dirty="0" smtClean="0"/>
              <a:t>Cooperative </a:t>
            </a:r>
            <a:r>
              <a:rPr lang="en-US" b="1" dirty="0"/>
              <a:t>learning</a:t>
            </a:r>
            <a:r>
              <a:rPr lang="en-US" dirty="0"/>
              <a:t> can be defined as a structured form of group work where students pursue common goals while being assessed individually.  (Discussions, Blogs</a:t>
            </a:r>
            <a:r>
              <a:rPr lang="en-US" dirty="0" smtClean="0"/>
              <a:t>)</a:t>
            </a:r>
          </a:p>
          <a:p>
            <a:pPr marL="457200" indent="-457200" fontAlgn="base">
              <a:spcBef>
                <a:spcPts val="1200"/>
              </a:spcBef>
              <a:buFont typeface="+mj-lt"/>
              <a:buAutoNum type="arabicPeriod"/>
            </a:pPr>
            <a:r>
              <a:rPr lang="en-US" b="1" dirty="0" smtClean="0"/>
              <a:t>Collaborative </a:t>
            </a:r>
            <a:r>
              <a:rPr lang="en-US" b="1" dirty="0"/>
              <a:t>learning</a:t>
            </a:r>
            <a:r>
              <a:rPr lang="en-US" dirty="0"/>
              <a:t> refers to any instructional method in which students work together in small groups toward a common goal. (Wikis, Group Work)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Promote </a:t>
            </a:r>
            <a:r>
              <a:rPr lang="en-US" sz="4400" b="1" dirty="0" smtClean="0">
                <a:solidFill>
                  <a:srgbClr val="C00000"/>
                </a:solidFill>
              </a:rPr>
              <a:t>active learning </a:t>
            </a:r>
            <a:r>
              <a:rPr lang="en-US" sz="4400" dirty="0" smtClean="0">
                <a:solidFill>
                  <a:schemeClr val="tx1"/>
                </a:solidFill>
              </a:rPr>
              <a:t>using </a:t>
            </a:r>
            <a:r>
              <a:rPr lang="en-US" sz="4400" b="1" dirty="0" smtClean="0">
                <a:solidFill>
                  <a:srgbClr val="C00000"/>
                </a:solidFill>
              </a:rPr>
              <a:t>online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discussions</a:t>
            </a:r>
            <a:r>
              <a:rPr lang="en-US" sz="4400" dirty="0" smtClean="0">
                <a:solidFill>
                  <a:schemeClr val="tx1"/>
                </a:solidFill>
              </a:rPr>
              <a:t> … </a:t>
            </a:r>
            <a:endParaRPr lang="en-US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sz="1600" b="1" dirty="0" smtClean="0"/>
              <a:t>	</a:t>
            </a:r>
          </a:p>
          <a:p>
            <a:pPr marL="0" indent="0">
              <a:buNone/>
              <a:tabLst>
                <a:tab pos="460375" algn="l"/>
              </a:tabLst>
            </a:pPr>
            <a:endParaRPr lang="en-US" sz="1600" b="1" dirty="0"/>
          </a:p>
          <a:p>
            <a:pPr marL="0" indent="0">
              <a:buNone/>
              <a:tabLst>
                <a:tab pos="460375" algn="l"/>
              </a:tabLst>
            </a:pPr>
            <a:endParaRPr lang="en-US" sz="1600" b="1" dirty="0" smtClean="0"/>
          </a:p>
          <a:p>
            <a:pPr marL="0" indent="0">
              <a:buNone/>
              <a:tabLst>
                <a:tab pos="460375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Example from medical </a:t>
            </a:r>
            <a:r>
              <a:rPr lang="en-US" sz="1600" b="1" dirty="0"/>
              <a:t>ethics </a:t>
            </a:r>
            <a:r>
              <a:rPr lang="en-US" sz="1600" b="1" dirty="0" smtClean="0"/>
              <a:t>course</a:t>
            </a:r>
            <a:endParaRPr lang="en-US" sz="1600" b="1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676400"/>
            <a:ext cx="761999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Online Discussion</a:t>
            </a:r>
            <a:endParaRPr lang="en-US" sz="2800" b="1" dirty="0"/>
          </a:p>
          <a:p>
            <a:endParaRPr lang="en-US" sz="9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Use Case Study/Scenario</a:t>
            </a:r>
          </a:p>
          <a:p>
            <a:r>
              <a:rPr lang="en-US" sz="2400" dirty="0" smtClean="0"/>
              <a:t>Case </a:t>
            </a:r>
            <a:r>
              <a:rPr lang="en-US" sz="2400" dirty="0"/>
              <a:t>studies are an ideal way to illuminate the practical consequences of different concepts and discuss opposing viewpoints with classmates.</a:t>
            </a:r>
          </a:p>
          <a:p>
            <a:r>
              <a:rPr lang="en-US" sz="2800" dirty="0"/>
              <a:t>	</a:t>
            </a:r>
          </a:p>
          <a:p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371837"/>
            <a:ext cx="63246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A 72-year-old man is admitted to the hospital for a kidney transplant. His daughter is brought in as the best available match as a donor. As the man’s doctor, you discover from the pre-op lab work that the daughter is not a suitable donor because she is not his biological daughter. What, if anything, do you tell the man, his wife, or the daughter?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161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4476694"/>
            <a:ext cx="70866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A fundamental tenet of information security is that you must force the user to periodically change his or her password. But this practice actually undermines security. </a:t>
            </a:r>
            <a:r>
              <a:rPr lang="en-US" i="1" dirty="0" smtClean="0"/>
              <a:t>With </a:t>
            </a:r>
            <a:r>
              <a:rPr lang="en-US" i="1" dirty="0"/>
              <a:t>constantly changing passwords, users are forced to write them down in an easy-to-find location or use an easy-to-guess algorithm (my street address followed by a ‘1,’ then changed to a ‘2,’ then changed to a ‘3,’ etc.). We are better off letting users keep the same password indefinitely. Do you agree?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5189" y="4094838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 from information security course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761999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Online Discussion</a:t>
            </a:r>
            <a:endParaRPr lang="en-US" sz="2800" b="1" dirty="0"/>
          </a:p>
          <a:p>
            <a:endParaRPr lang="en-US" sz="9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Promote Controversy</a:t>
            </a:r>
          </a:p>
          <a:p>
            <a:r>
              <a:rPr lang="en-US" sz="2400" dirty="0"/>
              <a:t>Select a recent ‘hot’ news topic, prompt students to take one ‘side’, explain his or her position, and then respond to a classmate with an opposing viewpoint.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984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629" y="2676197"/>
            <a:ext cx="82295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Facilitator/Encourager</a:t>
            </a:r>
            <a:r>
              <a:rPr lang="en-US" dirty="0"/>
              <a:t>: This student gets discussion moving and keeps it moving, often by asking the other group members questions, sometimes about what they've just been saying.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Timekeeper</a:t>
            </a:r>
            <a:r>
              <a:rPr lang="en-US" dirty="0"/>
              <a:t>: </a:t>
            </a:r>
            <a:r>
              <a:rPr lang="en-US" dirty="0" smtClean="0"/>
              <a:t>This student makes </a:t>
            </a:r>
            <a:r>
              <a:rPr lang="en-US" dirty="0"/>
              <a:t>sure that the </a:t>
            </a:r>
            <a:r>
              <a:rPr lang="en-US" dirty="0" smtClean="0"/>
              <a:t>class stays </a:t>
            </a:r>
            <a:r>
              <a:rPr lang="en-US" dirty="0"/>
              <a:t>on track </a:t>
            </a:r>
            <a:r>
              <a:rPr lang="en-US" dirty="0" smtClean="0"/>
              <a:t>within the </a:t>
            </a:r>
            <a:r>
              <a:rPr lang="en-US" dirty="0"/>
              <a:t>given time period.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Summarizer</a:t>
            </a:r>
            <a:r>
              <a:rPr lang="en-US" dirty="0"/>
              <a:t>: </a:t>
            </a:r>
            <a:r>
              <a:rPr lang="en-US" dirty="0" smtClean="0"/>
              <a:t>This </a:t>
            </a:r>
            <a:r>
              <a:rPr lang="en-US" dirty="0"/>
              <a:t>student provides a summary of the discussion for other students to approve or amend.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Reflector</a:t>
            </a:r>
            <a:r>
              <a:rPr lang="en-US" dirty="0"/>
              <a:t>: This student will listen to what others say and explain it back in his or her own words, asking the original speaker if the interpretation is correct.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Elaborator</a:t>
            </a:r>
            <a:r>
              <a:rPr lang="en-US" dirty="0"/>
              <a:t>: This person seeks connections between the current discussion and past topics or overall course themes.</a:t>
            </a: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131" y="2654536"/>
            <a:ext cx="8365737" cy="4004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600200"/>
            <a:ext cx="761999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Online Discussion</a:t>
            </a:r>
            <a:endParaRPr lang="en-US" sz="2800" b="1" dirty="0"/>
          </a:p>
          <a:p>
            <a:endParaRPr lang="en-US" sz="9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Use Student Moderators to Facilitate Discussion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63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Promote </a:t>
            </a:r>
            <a:r>
              <a:rPr lang="en-US" sz="4400" b="1" dirty="0" smtClean="0">
                <a:solidFill>
                  <a:srgbClr val="C00000"/>
                </a:solidFill>
              </a:rPr>
              <a:t>active learning </a:t>
            </a:r>
            <a:r>
              <a:rPr lang="en-US" sz="4400" dirty="0" smtClean="0">
                <a:solidFill>
                  <a:schemeClr val="tx1"/>
                </a:solidFill>
              </a:rPr>
              <a:t>using </a:t>
            </a:r>
            <a:r>
              <a:rPr lang="en-US" sz="4400" b="1" dirty="0" smtClean="0">
                <a:solidFill>
                  <a:srgbClr val="C00000"/>
                </a:solidFill>
              </a:rPr>
              <a:t>online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journals</a:t>
            </a:r>
            <a:r>
              <a:rPr lang="en-US" sz="4400" dirty="0" smtClean="0">
                <a:solidFill>
                  <a:schemeClr val="tx1"/>
                </a:solidFill>
              </a:rPr>
              <a:t> … </a:t>
            </a:r>
            <a:endParaRPr lang="en-US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Online Journals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can be used for…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2514600"/>
            <a:ext cx="6781800" cy="41088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Observations: </a:t>
            </a:r>
            <a:r>
              <a:rPr lang="en-US" sz="2400" dirty="0" smtClean="0"/>
              <a:t>Students write </a:t>
            </a:r>
            <a:r>
              <a:rPr lang="en-US" sz="2400" dirty="0"/>
              <a:t>about what they actually saw or their viewpoint on a particular event. </a:t>
            </a:r>
            <a:endParaRPr lang="en-US" sz="2400" dirty="0" smtClean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Speculations</a:t>
            </a:r>
            <a:r>
              <a:rPr lang="en-US" sz="2400" dirty="0" smtClean="0"/>
              <a:t>:  Students write a conclusion/opinion after contemplation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Self-awareness:</a:t>
            </a:r>
            <a:r>
              <a:rPr lang="en-US" sz="2400" dirty="0" smtClean="0"/>
              <a:t> Students place themselves in a situation </a:t>
            </a:r>
            <a:r>
              <a:rPr lang="en-US" sz="2400" dirty="0"/>
              <a:t>by considering the ramifications. </a:t>
            </a:r>
            <a:endParaRPr lang="en-US" sz="2400" dirty="0" smtClean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Critique</a:t>
            </a:r>
            <a:r>
              <a:rPr lang="en-US" sz="2400" dirty="0" smtClean="0"/>
              <a:t>: students self-reflect </a:t>
            </a:r>
            <a:r>
              <a:rPr lang="en-US" sz="2400" dirty="0"/>
              <a:t>on or “critique” </a:t>
            </a:r>
            <a:r>
              <a:rPr lang="en-US" sz="2400" dirty="0" smtClean="0"/>
              <a:t>a situation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590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Promote </a:t>
            </a:r>
            <a:r>
              <a:rPr lang="en-US" sz="4400" b="1" dirty="0" smtClean="0">
                <a:solidFill>
                  <a:srgbClr val="C00000"/>
                </a:solidFill>
              </a:rPr>
              <a:t>active learning </a:t>
            </a:r>
            <a:r>
              <a:rPr lang="en-US" sz="4400" dirty="0" smtClean="0">
                <a:solidFill>
                  <a:schemeClr val="tx1"/>
                </a:solidFill>
              </a:rPr>
              <a:t>using </a:t>
            </a:r>
            <a:r>
              <a:rPr lang="en-US" sz="4400" b="1" dirty="0" smtClean="0">
                <a:solidFill>
                  <a:srgbClr val="C00000"/>
                </a:solidFill>
              </a:rPr>
              <a:t>online groups</a:t>
            </a:r>
            <a:r>
              <a:rPr lang="en-US" sz="4400" dirty="0" smtClean="0">
                <a:solidFill>
                  <a:schemeClr val="tx1"/>
                </a:solidFill>
              </a:rPr>
              <a:t>… </a:t>
            </a:r>
            <a:endParaRPr lang="en-US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1600" y="3733800"/>
            <a:ext cx="6705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“In a traditional physics course, two months after taking the final exam, </a:t>
            </a:r>
            <a:r>
              <a:rPr lang="en-US" i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students are </a:t>
            </a:r>
            <a:r>
              <a:rPr lang="en-US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back to where they were before taking the course,” </a:t>
            </a:r>
            <a:r>
              <a:rPr lang="en-US" i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Mazur </a:t>
            </a:r>
            <a:r>
              <a:rPr lang="en-US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notes. </a:t>
            </a:r>
            <a:r>
              <a:rPr lang="en-US" i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‘It’s </a:t>
            </a:r>
            <a:r>
              <a:rPr lang="en-US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shocking</a:t>
            </a:r>
            <a:r>
              <a:rPr lang="en-US" i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.’</a:t>
            </a:r>
          </a:p>
          <a:p>
            <a:endParaRPr lang="en-US" sz="800" i="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Peer-instructed </a:t>
            </a:r>
            <a:r>
              <a:rPr lang="en-US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students who’ve actively argued for and explained their understanding of scientific concepts hold onto their knowledge </a:t>
            </a:r>
            <a:r>
              <a:rPr lang="en-US" i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longer.”</a:t>
            </a:r>
          </a:p>
          <a:p>
            <a:endParaRPr lang="en-US" i="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r"/>
            <a:r>
              <a:rPr lang="en-US" dirty="0"/>
              <a:t> Eric Mazur, </a:t>
            </a:r>
            <a:r>
              <a:rPr lang="en-US" dirty="0" smtClean="0"/>
              <a:t>Harvard Physics Professor</a:t>
            </a:r>
            <a:r>
              <a:rPr lang="en-US" dirty="0"/>
              <a:t> </a:t>
            </a:r>
            <a:endParaRPr lang="en-US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Online Groups I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Strategies for effective group work…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2514600"/>
            <a:ext cx="7200900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At beginning of semester, all students introduce themselves in discussion forum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Ask students to add a photo to their Blackboard profile.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Announce group work at beginning of semester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Limit group size to 3 – 4 students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Include a peer review and make students aware up-front</a:t>
            </a:r>
          </a:p>
        </p:txBody>
      </p:sp>
    </p:spTree>
    <p:extLst>
      <p:ext uri="{BB962C8B-B14F-4D97-AF65-F5344CB8AC3E}">
        <p14:creationId xmlns:p14="http://schemas.microsoft.com/office/powerpoint/2010/main" val="29546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Online Groups II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Strategies for effective group work…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590800"/>
            <a:ext cx="7620000" cy="37394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Build in a small-scale group assignment as a starter activity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Include a purpose and detailed &amp; specific instructions for each group assignment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Encourage teams to explore the use of collaborative tools such as Google Docs, Dropbox, Skype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Have </a:t>
            </a:r>
            <a:r>
              <a:rPr lang="en-US" sz="2400" dirty="0"/>
              <a:t>group members evaluate contribution of each individual (make them aware of this up-front</a:t>
            </a:r>
            <a:r>
              <a:rPr lang="en-US" sz="24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821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 smtClean="0"/>
              <a:t>Relate </a:t>
            </a:r>
            <a:r>
              <a:rPr lang="en-US" sz="2800" b="1" dirty="0" smtClean="0"/>
              <a:t>active </a:t>
            </a:r>
            <a:r>
              <a:rPr lang="en-US" sz="2800" b="1" dirty="0"/>
              <a:t>learning </a:t>
            </a:r>
            <a:r>
              <a:rPr lang="en-US" sz="2800" dirty="0" smtClean="0"/>
              <a:t>to </a:t>
            </a:r>
            <a:r>
              <a:rPr lang="en-US" sz="2800" dirty="0"/>
              <a:t>Bloom's Taxonomy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Describe various </a:t>
            </a:r>
            <a:r>
              <a:rPr lang="en-US" sz="2800" b="1" dirty="0"/>
              <a:t>active learning </a:t>
            </a:r>
            <a:r>
              <a:rPr lang="en-US" sz="2800" dirty="0"/>
              <a:t>instructional </a:t>
            </a:r>
            <a:r>
              <a:rPr lang="en-US" sz="2800" dirty="0" smtClean="0"/>
              <a:t>strategies for online </a:t>
            </a:r>
            <a:r>
              <a:rPr lang="en-US" sz="2800" dirty="0"/>
              <a:t>learning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Identify technology that supports </a:t>
            </a:r>
            <a:r>
              <a:rPr lang="en-US" sz="2800" b="1" dirty="0"/>
              <a:t>active learning </a:t>
            </a:r>
            <a:r>
              <a:rPr lang="en-US" sz="2800" dirty="0"/>
              <a:t>techniques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52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Promote </a:t>
            </a:r>
            <a:r>
              <a:rPr lang="en-US" sz="4400" b="1" dirty="0" smtClean="0">
                <a:solidFill>
                  <a:srgbClr val="C00000"/>
                </a:solidFill>
              </a:rPr>
              <a:t>active learning </a:t>
            </a:r>
            <a:r>
              <a:rPr lang="en-US" sz="4400" dirty="0" smtClean="0">
                <a:solidFill>
                  <a:schemeClr val="tx1"/>
                </a:solidFill>
              </a:rPr>
              <a:t>using </a:t>
            </a:r>
            <a:r>
              <a:rPr lang="en-US" sz="4400" b="1" dirty="0" smtClean="0">
                <a:solidFill>
                  <a:srgbClr val="C00000"/>
                </a:solidFill>
              </a:rPr>
              <a:t>wikis</a:t>
            </a:r>
            <a:r>
              <a:rPr lang="en-US" sz="4400" dirty="0" smtClean="0">
                <a:solidFill>
                  <a:schemeClr val="tx1"/>
                </a:solidFill>
              </a:rPr>
              <a:t>… </a:t>
            </a:r>
            <a:endParaRPr lang="en-US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3657600"/>
            <a:ext cx="6096000" cy="270843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Blackboard feature for online writing collaboration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Saves each iteration of an edit so you can revert back if you need.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Logs who made edits and when.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This is good tool for a group writing project, where it is east for students to build and strengthen previous entries.</a:t>
            </a:r>
          </a:p>
        </p:txBody>
      </p:sp>
    </p:spTree>
    <p:extLst>
      <p:ext uri="{BB962C8B-B14F-4D97-AF65-F5344CB8AC3E}">
        <p14:creationId xmlns:p14="http://schemas.microsoft.com/office/powerpoint/2010/main" val="13764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Bonwell</a:t>
            </a:r>
            <a:r>
              <a:rPr lang="en-US" dirty="0"/>
              <a:t>, C.C. &amp; </a:t>
            </a:r>
            <a:r>
              <a:rPr lang="en-US" dirty="0" err="1"/>
              <a:t>Eison</a:t>
            </a:r>
            <a:r>
              <a:rPr lang="en-US" dirty="0"/>
              <a:t>, J.A. (1991). Active learning; Creating excitement in the classroom. </a:t>
            </a:r>
            <a:r>
              <a:rPr lang="en-US" i="1" dirty="0"/>
              <a:t>ERIC Digest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Salmon, G. (</a:t>
            </a:r>
            <a:r>
              <a:rPr lang="en-US" dirty="0" smtClean="0"/>
              <a:t>2013).</a:t>
            </a:r>
            <a:r>
              <a:rPr lang="en-US" dirty="0"/>
              <a:t> </a:t>
            </a:r>
            <a:r>
              <a:rPr lang="en-US" i="1" dirty="0"/>
              <a:t>E-</a:t>
            </a:r>
            <a:r>
              <a:rPr lang="en-US" i="1" dirty="0" err="1"/>
              <a:t>tivities</a:t>
            </a:r>
            <a:r>
              <a:rPr lang="en-US" i="1" dirty="0"/>
              <a:t>: The key to active online learning</a:t>
            </a:r>
            <a:r>
              <a:rPr lang="en-US" dirty="0"/>
              <a:t>. </a:t>
            </a:r>
            <a:r>
              <a:rPr lang="en-US" dirty="0" smtClean="0"/>
              <a:t>New York, NY.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What is active learning?</a:t>
            </a:r>
            <a:endParaRPr lang="en-US" sz="4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Reflect on </a:t>
            </a:r>
            <a:r>
              <a:rPr lang="en-US" sz="4000" dirty="0">
                <a:solidFill>
                  <a:schemeClr val="tx1"/>
                </a:solidFill>
              </a:rPr>
              <a:t>your practice</a:t>
            </a: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Examples in online courses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"The student actively participates in the learning process and takes responsibility for their learning. (Machemer &amp; Crawford, 2007)"</a:t>
            </a:r>
          </a:p>
          <a:p>
            <a:endParaRPr lang="en-US" sz="3200" dirty="0"/>
          </a:p>
          <a:p>
            <a:r>
              <a:rPr lang="en-US" sz="3200" dirty="0"/>
              <a:t>Bonwell and </a:t>
            </a:r>
            <a:r>
              <a:rPr lang="en-US" sz="3200" dirty="0" smtClean="0"/>
              <a:t>Eison </a:t>
            </a:r>
            <a:r>
              <a:rPr lang="en-US" sz="3200" dirty="0"/>
              <a:t>describe Active Learning strategies as those that involve "students doing things and thinking about the things they are doing (</a:t>
            </a:r>
            <a:r>
              <a:rPr lang="en-US" sz="3200" dirty="0" err="1"/>
              <a:t>Bonwell</a:t>
            </a:r>
            <a:r>
              <a:rPr lang="en-US" sz="3200" dirty="0"/>
              <a:t> and </a:t>
            </a:r>
            <a:r>
              <a:rPr lang="en-US" sz="3200" dirty="0" err="1" smtClean="0"/>
              <a:t>Eison</a:t>
            </a:r>
            <a:r>
              <a:rPr lang="en-US" sz="3200" dirty="0"/>
              <a:t>, 1991)."</a:t>
            </a:r>
          </a:p>
        </p:txBody>
      </p:sp>
    </p:spTree>
    <p:extLst>
      <p:ext uri="{BB962C8B-B14F-4D97-AF65-F5344CB8AC3E}">
        <p14:creationId xmlns:p14="http://schemas.microsoft.com/office/powerpoint/2010/main" val="25391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Bloom's Updated Taxonomy</a:t>
            </a:r>
          </a:p>
        </p:txBody>
      </p:sp>
      <p:pic>
        <p:nvPicPr>
          <p:cNvPr id="4" name="Content Placeholder 3" descr="Blooms-taxonomy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9000" y="1536700"/>
            <a:ext cx="7464088" cy="5019675"/>
          </a:xfrm>
        </p:spPr>
      </p:pic>
    </p:spTree>
    <p:extLst>
      <p:ext uri="{BB962C8B-B14F-4D97-AF65-F5344CB8AC3E}">
        <p14:creationId xmlns:p14="http://schemas.microsoft.com/office/powerpoint/2010/main" val="29061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Bloom's Digital Taxonomy</a:t>
            </a:r>
          </a:p>
        </p:txBody>
      </p:sp>
      <p:pic>
        <p:nvPicPr>
          <p:cNvPr id="4" name="Content Placeholder 3" descr="Bloom's_Digital_Taxonom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331" y="1524000"/>
            <a:ext cx="8242300" cy="4932927"/>
          </a:xfrm>
        </p:spPr>
      </p:pic>
    </p:spTree>
    <p:extLst>
      <p:ext uri="{BB962C8B-B14F-4D97-AF65-F5344CB8AC3E}">
        <p14:creationId xmlns:p14="http://schemas.microsoft.com/office/powerpoint/2010/main" val="30648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92112"/>
            <a:r>
              <a:rPr lang="en-US" sz="2000" dirty="0" smtClean="0">
                <a:solidFill>
                  <a:schemeClr val="tx1"/>
                </a:solidFill>
              </a:rPr>
              <a:t>Invites students to IDENTIFY, EVALUATE, or APPLY ideas contained in new sources</a:t>
            </a:r>
          </a:p>
          <a:p>
            <a:pPr marL="377190">
              <a:spcBef>
                <a:spcPts val="2400"/>
              </a:spcBef>
            </a:pPr>
            <a:r>
              <a:rPr lang="en-US" sz="2000" dirty="0" smtClean="0"/>
              <a:t>Focuses on CONSTRUCTING, SHARING, and REFINING knowledge </a:t>
            </a:r>
          </a:p>
          <a:p>
            <a:pPr marL="377190">
              <a:spcBef>
                <a:spcPts val="2400"/>
              </a:spcBef>
            </a:pPr>
            <a:r>
              <a:rPr lang="en-US" sz="2000" dirty="0" smtClean="0"/>
              <a:t>Designed for COLLABORATIVE, INTERDEPENDENT learning: PEER INPUT key to learning</a:t>
            </a:r>
          </a:p>
          <a:p>
            <a:pPr marL="377190">
              <a:spcBef>
                <a:spcPts val="2400"/>
              </a:spcBef>
            </a:pPr>
            <a:r>
              <a:rPr lang="en-US" sz="2000" dirty="0" smtClean="0"/>
              <a:t>Includes MULTIPLE ITERATIONS for practice: REFLECTION and FEEDBACK are integral part</a:t>
            </a:r>
            <a:endParaRPr lang="en-US" sz="2000" dirty="0"/>
          </a:p>
          <a:p>
            <a:pPr marL="377190">
              <a:spcBef>
                <a:spcPts val="2400"/>
              </a:spcBef>
            </a:pPr>
            <a:r>
              <a:rPr lang="en-US" sz="2000" dirty="0" smtClean="0"/>
              <a:t>May be SEVERAL possible CORRECT ANSWERS/SOLUTIONS</a:t>
            </a:r>
          </a:p>
          <a:p>
            <a:pPr marL="377190">
              <a:spcBef>
                <a:spcPts val="2400"/>
              </a:spcBef>
            </a:pPr>
            <a:r>
              <a:rPr lang="en-US" sz="2000" dirty="0" smtClean="0"/>
              <a:t>Potential for HIGHLY CREATIVE CONTRIBUTIONS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(Salmon, 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00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 on Your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83628"/>
                </a:solidFill>
              </a:rPr>
              <a:t>Reflect on your own teaching practice: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What</a:t>
            </a:r>
            <a:r>
              <a:rPr lang="en-US" sz="2800" dirty="0" smtClean="0">
                <a:solidFill>
                  <a:schemeClr val="tx1"/>
                </a:solidFill>
              </a:rPr>
              <a:t> is one instructional strategy that you have found to be highly effective in helping students meet  learning objective(s)?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Why</a:t>
            </a:r>
            <a:r>
              <a:rPr lang="en-US" sz="2800" dirty="0" smtClean="0">
                <a:solidFill>
                  <a:schemeClr val="tx1"/>
                </a:solidFill>
              </a:rPr>
              <a:t> was this strategy effective?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223" y="16002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83628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212" indent="0">
              <a:buNone/>
            </a:pPr>
            <a:r>
              <a:rPr lang="en-US" sz="2800" b="1" dirty="0">
                <a:solidFill>
                  <a:srgbClr val="C83628"/>
                </a:solidFill>
              </a:rPr>
              <a:t>Did your teaching </a:t>
            </a:r>
            <a:r>
              <a:rPr lang="en-US" sz="2800" b="1" dirty="0" smtClean="0">
                <a:solidFill>
                  <a:srgbClr val="C83628"/>
                </a:solidFill>
              </a:rPr>
              <a:t>strategy</a:t>
            </a:r>
            <a:r>
              <a:rPr lang="en-US" sz="2800" b="1" dirty="0" smtClean="0">
                <a:solidFill>
                  <a:srgbClr val="C836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9212" indent="0">
              <a:buNone/>
            </a:pPr>
            <a:endParaRPr lang="en-US" sz="2800" b="1" dirty="0">
              <a:solidFill>
                <a:srgbClr val="C836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2210656"/>
            <a:ext cx="8229600" cy="4525963"/>
          </a:xfrm>
        </p:spPr>
        <p:txBody>
          <a:bodyPr>
            <a:noAutofit/>
          </a:bodyPr>
          <a:lstStyle/>
          <a:p>
            <a:pPr marL="392112"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Invite students to IDENTIFY, EVALUATE or APPLY ideas contained in new sources?</a:t>
            </a:r>
          </a:p>
          <a:p>
            <a:pPr marL="377190">
              <a:spcBef>
                <a:spcPts val="1200"/>
              </a:spcBef>
            </a:pPr>
            <a:r>
              <a:rPr lang="en-US" sz="2000" dirty="0" smtClean="0"/>
              <a:t>Focus on students CONSTRUCTING, SHARING and REFINING knowledge </a:t>
            </a:r>
          </a:p>
          <a:p>
            <a:pPr marL="377190">
              <a:spcBef>
                <a:spcPts val="1200"/>
              </a:spcBef>
            </a:pPr>
            <a:r>
              <a:rPr lang="en-US" sz="2000" dirty="0" smtClean="0"/>
              <a:t>Have students working in COLLABORATIVE, INTERDEPENDENT groups, was PEER INPUT key to learning</a:t>
            </a:r>
          </a:p>
          <a:p>
            <a:pPr marL="377190">
              <a:spcBef>
                <a:spcPts val="1200"/>
              </a:spcBef>
            </a:pPr>
            <a:r>
              <a:rPr lang="en-US" sz="2000" dirty="0" smtClean="0"/>
              <a:t>Include MULTIPLE ITERATIONS for practice and include REFLECTION and FEEDBACK.</a:t>
            </a:r>
          </a:p>
          <a:p>
            <a:pPr marL="377190">
              <a:spcBef>
                <a:spcPts val="1200"/>
              </a:spcBef>
            </a:pPr>
            <a:r>
              <a:rPr lang="en-US" sz="2000" dirty="0" smtClean="0"/>
              <a:t>Have SEVERAL possible CORRECT ANSWERS/SOLUTIONS</a:t>
            </a:r>
          </a:p>
          <a:p>
            <a:pPr marL="377190">
              <a:spcBef>
                <a:spcPts val="1200"/>
              </a:spcBef>
            </a:pPr>
            <a:r>
              <a:rPr lang="en-US" sz="2000" dirty="0" smtClean="0"/>
              <a:t>Have the potential for HIGHLY CREATIVE CONTRIBUTIONS              </a:t>
            </a:r>
          </a:p>
          <a:p>
            <a:pPr marL="34290" indent="0">
              <a:spcBef>
                <a:spcPts val="1200"/>
              </a:spcBef>
              <a:buNone/>
            </a:pPr>
            <a:endParaRPr lang="en-US" sz="2000" dirty="0"/>
          </a:p>
          <a:p>
            <a:pPr marL="34290" indent="0">
              <a:spcBef>
                <a:spcPts val="600"/>
              </a:spcBef>
              <a:buNone/>
            </a:pPr>
            <a:r>
              <a:rPr lang="en-US" sz="2000" dirty="0" smtClean="0"/>
              <a:t>(Salmon, 2013)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701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5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C83628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8326</TotalTime>
  <Words>991</Words>
  <Application>Microsoft Office PowerPoint</Application>
  <PresentationFormat>On-screen Show (4:3)</PresentationFormat>
  <Paragraphs>136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Decatur</vt:lpstr>
      <vt:lpstr>Active Learning Techniques in Online Classes</vt:lpstr>
      <vt:lpstr>Goals</vt:lpstr>
      <vt:lpstr>Agenda</vt:lpstr>
      <vt:lpstr>Active Learning Definitions</vt:lpstr>
      <vt:lpstr>Bloom's Updated Taxonomy</vt:lpstr>
      <vt:lpstr>Bloom's Digital Taxonomy</vt:lpstr>
      <vt:lpstr>Active Learning Key Features</vt:lpstr>
      <vt:lpstr>Reflect on Your Practice</vt:lpstr>
      <vt:lpstr>Think About</vt:lpstr>
      <vt:lpstr>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Cleveland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Course Design</dc:title>
  <dc:creator>Cleveland State University</dc:creator>
  <cp:lastModifiedBy>Vivian L Krosnick</cp:lastModifiedBy>
  <cp:revision>236</cp:revision>
  <cp:lastPrinted>2015-11-20T17:48:25Z</cp:lastPrinted>
  <dcterms:created xsi:type="dcterms:W3CDTF">2014-09-08T14:29:59Z</dcterms:created>
  <dcterms:modified xsi:type="dcterms:W3CDTF">2015-11-24T13:12:39Z</dcterms:modified>
</cp:coreProperties>
</file>