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1"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6" r:id="rId33"/>
    <p:sldId id="297" r:id="rId34"/>
    <p:sldId id="298" r:id="rId35"/>
    <p:sldId id="299"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A4D"/>
    <a:srgbClr val="69BE28"/>
    <a:srgbClr val="FAC747"/>
    <a:srgbClr val="E5E5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60"/>
    <p:restoredTop sz="96327"/>
  </p:normalViewPr>
  <p:slideViewPr>
    <p:cSldViewPr snapToGrid="0">
      <p:cViewPr varScale="1">
        <p:scale>
          <a:sx n="96" d="100"/>
          <a:sy n="96" d="100"/>
        </p:scale>
        <p:origin x="322"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F45C-73D6-63FB-CD62-9A4697FC91B5}"/>
              </a:ext>
            </a:extLst>
          </p:cNvPr>
          <p:cNvSpPr>
            <a:spLocks noGrp="1"/>
          </p:cNvSpPr>
          <p:nvPr>
            <p:ph type="ctrTitle"/>
          </p:nvPr>
        </p:nvSpPr>
        <p:spPr>
          <a:xfrm>
            <a:off x="1524000" y="1122363"/>
            <a:ext cx="9144000" cy="2387600"/>
          </a:xfrm>
          <a:prstGeom prst="rect">
            <a:avLst/>
          </a:prstGeom>
        </p:spPr>
        <p:txBody>
          <a:bodyPr anchor="b"/>
          <a:lstStyle>
            <a:lvl1pPr algn="ctr">
              <a:defRPr sz="6000" b="1" i="0">
                <a:solidFill>
                  <a:srgbClr val="69BE28"/>
                </a:solidFill>
                <a:latin typeface="Trade Gothic Next Heavy" panose="020B0503040303020004" pitchFamily="34" charset="0"/>
              </a:defRPr>
            </a:lvl1pPr>
          </a:lstStyle>
          <a:p>
            <a:r>
              <a:rPr lang="en-US" dirty="0"/>
              <a:t>Click to edit Master title</a:t>
            </a:r>
          </a:p>
        </p:txBody>
      </p:sp>
      <p:sp>
        <p:nvSpPr>
          <p:cNvPr id="3" name="Subtitle 2">
            <a:extLst>
              <a:ext uri="{FF2B5EF4-FFF2-40B4-BE49-F238E27FC236}">
                <a16:creationId xmlns:a16="http://schemas.microsoft.com/office/drawing/2014/main" id="{C91EB4EF-F767-B6F8-4E81-412D2EA3399A}"/>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b="1" i="0">
                <a:solidFill>
                  <a:srgbClr val="006A4D"/>
                </a:solidFill>
                <a:latin typeface="Trade Gothic Next Cond" panose="020B05060403030200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018878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2924D-E88B-EA0D-42E1-C47DFDBA4390}"/>
              </a:ext>
            </a:extLst>
          </p:cNvPr>
          <p:cNvSpPr>
            <a:spLocks noGrp="1"/>
          </p:cNvSpPr>
          <p:nvPr>
            <p:ph type="title"/>
          </p:nvPr>
        </p:nvSpPr>
        <p:spPr>
          <a:xfrm>
            <a:off x="838200" y="365125"/>
            <a:ext cx="10515600" cy="1325563"/>
          </a:xfrm>
          <a:prstGeom prst="rect">
            <a:avLst/>
          </a:prstGeom>
        </p:spPr>
        <p:txBody>
          <a:bodyPr/>
          <a:lstStyle>
            <a:lvl1pPr algn="r">
              <a:defRPr b="1" i="0">
                <a:solidFill>
                  <a:srgbClr val="69BE28"/>
                </a:solidFill>
                <a:latin typeface="Trade Gothic Next Heavy" panose="020B05030403030200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BD45B63B-AF01-AF7C-BDAB-B1CD207D3893}"/>
              </a:ext>
            </a:extLst>
          </p:cNvPr>
          <p:cNvSpPr>
            <a:spLocks noGrp="1"/>
          </p:cNvSpPr>
          <p:nvPr>
            <p:ph idx="1"/>
          </p:nvPr>
        </p:nvSpPr>
        <p:spPr>
          <a:xfrm>
            <a:off x="838200" y="2023413"/>
            <a:ext cx="10515600" cy="3955762"/>
          </a:xfrm>
          <a:prstGeom prst="rect">
            <a:avLst/>
          </a:prstGeom>
        </p:spPr>
        <p:txBody>
          <a:bodyPr/>
          <a:lstStyle>
            <a:lvl1pPr>
              <a:defRPr b="1" i="0">
                <a:solidFill>
                  <a:srgbClr val="006A4D"/>
                </a:solidFill>
                <a:latin typeface="Trade Gothic Next Cond" panose="020B0506040303020004" pitchFamily="34" charset="0"/>
              </a:defRPr>
            </a:lvl1pPr>
            <a:lvl2pPr>
              <a:defRPr b="0" i="0">
                <a:solidFill>
                  <a:srgbClr val="006A4D"/>
                </a:solidFill>
                <a:latin typeface="Trade Gothic Next Cond" panose="020B0506040303020004" pitchFamily="34" charset="0"/>
              </a:defRPr>
            </a:lvl2pPr>
            <a:lvl3pPr>
              <a:defRPr b="0" i="0">
                <a:solidFill>
                  <a:srgbClr val="006A4D"/>
                </a:solidFill>
                <a:latin typeface="Trade Gothic Next Cond" panose="020B0506040303020004" pitchFamily="34" charset="0"/>
              </a:defRPr>
            </a:lvl3pPr>
            <a:lvl4pPr>
              <a:defRPr b="0" i="0">
                <a:solidFill>
                  <a:srgbClr val="006A4D"/>
                </a:solidFill>
                <a:latin typeface="Trade Gothic Next Cond" panose="020B0506040303020004" pitchFamily="34" charset="0"/>
              </a:defRPr>
            </a:lvl4pPr>
            <a:lvl5pPr>
              <a:defRPr b="0" i="0">
                <a:solidFill>
                  <a:srgbClr val="006A4D"/>
                </a:solidFill>
                <a:latin typeface="Trade Gothic Next Cond" panose="020B05060403030200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77817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C1642-CB3B-84CE-3372-0CBBCA567009}"/>
              </a:ext>
            </a:extLst>
          </p:cNvPr>
          <p:cNvSpPr>
            <a:spLocks noGrp="1"/>
          </p:cNvSpPr>
          <p:nvPr>
            <p:ph type="title"/>
          </p:nvPr>
        </p:nvSpPr>
        <p:spPr>
          <a:xfrm>
            <a:off x="831850" y="1709738"/>
            <a:ext cx="10515600" cy="2852737"/>
          </a:xfrm>
          <a:prstGeom prst="rect">
            <a:avLst/>
          </a:prstGeom>
        </p:spPr>
        <p:txBody>
          <a:bodyPr anchor="b"/>
          <a:lstStyle>
            <a:lvl1pPr>
              <a:defRPr sz="6000" b="1" i="0">
                <a:solidFill>
                  <a:srgbClr val="69BE28"/>
                </a:solidFill>
                <a:latin typeface="Trade Gothic Next Heavy" panose="020B05030403030200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AEB55729-95A4-94AB-329D-F90D53166251}"/>
              </a:ext>
            </a:extLst>
          </p:cNvPr>
          <p:cNvSpPr>
            <a:spLocks noGrp="1"/>
          </p:cNvSpPr>
          <p:nvPr>
            <p:ph type="body" idx="1"/>
          </p:nvPr>
        </p:nvSpPr>
        <p:spPr>
          <a:xfrm>
            <a:off x="831850" y="4589463"/>
            <a:ext cx="10515600" cy="1500187"/>
          </a:xfrm>
          <a:prstGeom prst="rect">
            <a:avLst/>
          </a:prstGeom>
        </p:spPr>
        <p:txBody>
          <a:bodyPr/>
          <a:lstStyle>
            <a:lvl1pPr marL="0" indent="0">
              <a:buNone/>
              <a:defRPr sz="2400" b="1" i="0">
                <a:solidFill>
                  <a:srgbClr val="006A4D"/>
                </a:solidFill>
                <a:latin typeface="Trade Gothic Next Cond" panose="020B05060403030200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267862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884E5-5D53-EDDC-D28C-3CD319C49EED}"/>
              </a:ext>
            </a:extLst>
          </p:cNvPr>
          <p:cNvSpPr>
            <a:spLocks noGrp="1"/>
          </p:cNvSpPr>
          <p:nvPr>
            <p:ph type="title"/>
          </p:nvPr>
        </p:nvSpPr>
        <p:spPr>
          <a:xfrm>
            <a:off x="838200" y="365125"/>
            <a:ext cx="10515600" cy="1325563"/>
          </a:xfrm>
          <a:prstGeom prst="rect">
            <a:avLst/>
          </a:prstGeom>
        </p:spPr>
        <p:txBody>
          <a:bodyPr/>
          <a:lstStyle>
            <a:lvl1pPr algn="r">
              <a:defRPr b="1" i="0">
                <a:solidFill>
                  <a:srgbClr val="69BE28"/>
                </a:solidFill>
                <a:latin typeface="Trade Gothic Next Heavy" panose="020B05030403030200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EFA5D6B-B59C-243E-FD5E-0830163FCFC9}"/>
              </a:ext>
            </a:extLst>
          </p:cNvPr>
          <p:cNvSpPr>
            <a:spLocks noGrp="1"/>
          </p:cNvSpPr>
          <p:nvPr>
            <p:ph sz="half" idx="1"/>
          </p:nvPr>
        </p:nvSpPr>
        <p:spPr>
          <a:xfrm>
            <a:off x="838200" y="2023413"/>
            <a:ext cx="5181600" cy="3955762"/>
          </a:xfrm>
          <a:prstGeom prst="rect">
            <a:avLst/>
          </a:prstGeom>
        </p:spPr>
        <p:txBody>
          <a:bodyPr/>
          <a:lstStyle>
            <a:lvl1pPr>
              <a:defRPr b="1" i="0">
                <a:solidFill>
                  <a:srgbClr val="006A4D"/>
                </a:solidFill>
                <a:latin typeface="Trade Gothic Next Cond" panose="020B0506040303020004" pitchFamily="34" charset="0"/>
              </a:defRPr>
            </a:lvl1pPr>
            <a:lvl2pPr>
              <a:defRPr b="0" i="0">
                <a:solidFill>
                  <a:srgbClr val="006A4D"/>
                </a:solidFill>
                <a:latin typeface="Trade Gothic Next Cond" panose="020B0506040303020004" pitchFamily="34" charset="0"/>
              </a:defRPr>
            </a:lvl2pPr>
            <a:lvl3pPr>
              <a:defRPr b="0" i="0">
                <a:solidFill>
                  <a:srgbClr val="006A4D"/>
                </a:solidFill>
                <a:latin typeface="Trade Gothic Next Cond" panose="020B0506040303020004" pitchFamily="34" charset="0"/>
              </a:defRPr>
            </a:lvl3pPr>
            <a:lvl4pPr>
              <a:defRPr b="0" i="0">
                <a:solidFill>
                  <a:srgbClr val="006A4D"/>
                </a:solidFill>
                <a:latin typeface="Trade Gothic Next Cond" panose="020B0506040303020004" pitchFamily="34" charset="0"/>
              </a:defRPr>
            </a:lvl4pPr>
            <a:lvl5pPr>
              <a:defRPr b="0" i="0">
                <a:solidFill>
                  <a:srgbClr val="006A4D"/>
                </a:solidFill>
                <a:latin typeface="Trade Gothic Next Cond" panose="020B05060403030200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1BDF7212-F1CA-D720-113A-93BE62838D59}"/>
              </a:ext>
            </a:extLst>
          </p:cNvPr>
          <p:cNvSpPr>
            <a:spLocks noGrp="1"/>
          </p:cNvSpPr>
          <p:nvPr>
            <p:ph sz="half" idx="2"/>
          </p:nvPr>
        </p:nvSpPr>
        <p:spPr>
          <a:xfrm>
            <a:off x="6172200" y="2023413"/>
            <a:ext cx="5181600" cy="3955762"/>
          </a:xfrm>
          <a:prstGeom prst="rect">
            <a:avLst/>
          </a:prstGeom>
        </p:spPr>
        <p:txBody>
          <a:bodyPr/>
          <a:lstStyle>
            <a:lvl1pPr>
              <a:defRPr b="1" i="0">
                <a:solidFill>
                  <a:srgbClr val="006A4D"/>
                </a:solidFill>
                <a:latin typeface="Trade Gothic Next Cond" panose="020B0506040303020004" pitchFamily="34" charset="0"/>
              </a:defRPr>
            </a:lvl1pPr>
            <a:lvl2pPr>
              <a:defRPr b="0" i="0">
                <a:solidFill>
                  <a:srgbClr val="006A4D"/>
                </a:solidFill>
                <a:latin typeface="Trade Gothic Next Cond" panose="020B0506040303020004" pitchFamily="34" charset="0"/>
              </a:defRPr>
            </a:lvl2pPr>
            <a:lvl3pPr>
              <a:defRPr b="0" i="0">
                <a:solidFill>
                  <a:srgbClr val="006A4D"/>
                </a:solidFill>
                <a:latin typeface="Trade Gothic Next Cond" panose="020B0506040303020004" pitchFamily="34" charset="0"/>
              </a:defRPr>
            </a:lvl3pPr>
            <a:lvl4pPr>
              <a:defRPr b="0" i="0">
                <a:solidFill>
                  <a:srgbClr val="006A4D"/>
                </a:solidFill>
                <a:latin typeface="Trade Gothic Next Cond" panose="020B0506040303020004" pitchFamily="34" charset="0"/>
              </a:defRPr>
            </a:lvl4pPr>
            <a:lvl5pPr>
              <a:defRPr b="0" i="0">
                <a:solidFill>
                  <a:srgbClr val="006A4D"/>
                </a:solidFill>
                <a:latin typeface="Trade Gothic Next Cond" panose="020B05060403030200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477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B6E53-A025-C358-E54A-6A7C5E82A86A}"/>
              </a:ext>
            </a:extLst>
          </p:cNvPr>
          <p:cNvSpPr>
            <a:spLocks noGrp="1"/>
          </p:cNvSpPr>
          <p:nvPr>
            <p:ph type="title"/>
          </p:nvPr>
        </p:nvSpPr>
        <p:spPr>
          <a:xfrm>
            <a:off x="839788" y="365125"/>
            <a:ext cx="10515600" cy="1325563"/>
          </a:xfrm>
          <a:prstGeom prst="rect">
            <a:avLst/>
          </a:prstGeom>
        </p:spPr>
        <p:txBody>
          <a:bodyPr/>
          <a:lstStyle>
            <a:lvl1pPr algn="r">
              <a:defRPr b="1" i="0">
                <a:solidFill>
                  <a:srgbClr val="69BE28"/>
                </a:solidFill>
                <a:latin typeface="Trade Gothic Next Heavy" panose="020B0503040303020004" pitchFamily="34" charset="0"/>
              </a:defRPr>
            </a:lvl1pPr>
          </a:lstStyle>
          <a:p>
            <a:r>
              <a:rPr lang="en-US" dirty="0"/>
              <a:t>Click to edit Master title style</a:t>
            </a:r>
          </a:p>
        </p:txBody>
      </p:sp>
      <p:sp>
        <p:nvSpPr>
          <p:cNvPr id="6" name="Content Placeholder 5">
            <a:extLst>
              <a:ext uri="{FF2B5EF4-FFF2-40B4-BE49-F238E27FC236}">
                <a16:creationId xmlns:a16="http://schemas.microsoft.com/office/drawing/2014/main" id="{CFCB8C1B-3FF9-2502-1576-7E28F4B8B303}"/>
              </a:ext>
            </a:extLst>
          </p:cNvPr>
          <p:cNvSpPr>
            <a:spLocks noGrp="1"/>
          </p:cNvSpPr>
          <p:nvPr>
            <p:ph sz="quarter" idx="4"/>
          </p:nvPr>
        </p:nvSpPr>
        <p:spPr>
          <a:xfrm>
            <a:off x="5834270" y="2010449"/>
            <a:ext cx="5183188" cy="3684588"/>
          </a:xfrm>
          <a:prstGeom prst="rect">
            <a:avLst/>
          </a:prstGeom>
        </p:spPr>
        <p:txBody>
          <a:bodyPr/>
          <a:lstStyle>
            <a:lvl1pPr>
              <a:defRPr b="1" i="0">
                <a:solidFill>
                  <a:srgbClr val="006A4D"/>
                </a:solidFill>
                <a:latin typeface="Trade Gothic Next Cond" panose="020B0506040303020004" pitchFamily="34" charset="0"/>
              </a:defRPr>
            </a:lvl1pPr>
            <a:lvl2pPr>
              <a:defRPr b="0" i="0">
                <a:solidFill>
                  <a:srgbClr val="006A4D"/>
                </a:solidFill>
                <a:latin typeface="Trade Gothic Next Cond" panose="020B0506040303020004" pitchFamily="34" charset="0"/>
              </a:defRPr>
            </a:lvl2pPr>
            <a:lvl3pPr>
              <a:defRPr b="0" i="0">
                <a:solidFill>
                  <a:srgbClr val="006A4D"/>
                </a:solidFill>
                <a:latin typeface="Trade Gothic Next Cond" panose="020B0506040303020004" pitchFamily="34" charset="0"/>
              </a:defRPr>
            </a:lvl3pPr>
            <a:lvl4pPr>
              <a:defRPr b="0" i="0">
                <a:solidFill>
                  <a:srgbClr val="006A4D"/>
                </a:solidFill>
                <a:latin typeface="Trade Gothic Next Cond" panose="020B0506040303020004" pitchFamily="34" charset="0"/>
              </a:defRPr>
            </a:lvl4pPr>
            <a:lvl5pPr>
              <a:defRPr b="0" i="0">
                <a:solidFill>
                  <a:srgbClr val="006A4D"/>
                </a:solidFill>
                <a:latin typeface="Trade Gothic Next Cond" panose="020B05060403030200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33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7F3C8-21D3-D8DE-C758-44601028F152}"/>
              </a:ext>
            </a:extLst>
          </p:cNvPr>
          <p:cNvSpPr>
            <a:spLocks noGrp="1"/>
          </p:cNvSpPr>
          <p:nvPr>
            <p:ph type="title"/>
          </p:nvPr>
        </p:nvSpPr>
        <p:spPr>
          <a:xfrm>
            <a:off x="838200" y="365125"/>
            <a:ext cx="10515600" cy="1325563"/>
          </a:xfrm>
          <a:prstGeom prst="rect">
            <a:avLst/>
          </a:prstGeom>
        </p:spPr>
        <p:txBody>
          <a:bodyPr/>
          <a:lstStyle>
            <a:lvl1pPr algn="r">
              <a:defRPr b="1" i="0">
                <a:solidFill>
                  <a:srgbClr val="69BE28"/>
                </a:solidFill>
                <a:latin typeface="Trade Gothic Next Heavy" panose="020B0503040303020004" pitchFamily="34" charset="0"/>
              </a:defRPr>
            </a:lvl1pPr>
          </a:lstStyle>
          <a:p>
            <a:r>
              <a:rPr lang="en-US" dirty="0"/>
              <a:t>Click to edit Master title style</a:t>
            </a:r>
          </a:p>
        </p:txBody>
      </p:sp>
    </p:spTree>
    <p:extLst>
      <p:ext uri="{BB962C8B-B14F-4D97-AF65-F5344CB8AC3E}">
        <p14:creationId xmlns:p14="http://schemas.microsoft.com/office/powerpoint/2010/main" val="1185196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A511EF77-C4BB-91BE-7D53-0BDA657683C2}"/>
              </a:ext>
            </a:extLst>
          </p:cNvPr>
          <p:cNvCxnSpPr>
            <a:cxnSpLocks/>
          </p:cNvCxnSpPr>
          <p:nvPr userDrawn="1"/>
        </p:nvCxnSpPr>
        <p:spPr>
          <a:xfrm>
            <a:off x="304800" y="6274226"/>
            <a:ext cx="9519781" cy="0"/>
          </a:xfrm>
          <a:prstGeom prst="line">
            <a:avLst/>
          </a:prstGeom>
          <a:ln w="12700">
            <a:solidFill>
              <a:srgbClr val="FAC747"/>
            </a:solidFill>
          </a:ln>
        </p:spPr>
        <p:style>
          <a:lnRef idx="1">
            <a:schemeClr val="accent1"/>
          </a:lnRef>
          <a:fillRef idx="0">
            <a:schemeClr val="accent1"/>
          </a:fillRef>
          <a:effectRef idx="0">
            <a:schemeClr val="accent1"/>
          </a:effectRef>
          <a:fontRef idx="minor">
            <a:schemeClr val="tx1"/>
          </a:fontRef>
        </p:style>
      </p:cxnSp>
      <p:pic>
        <p:nvPicPr>
          <p:cNvPr id="3" name="Picture 2" descr="A green and white logo&#10;&#10;AI-generated content may be incorrect.">
            <a:extLst>
              <a:ext uri="{FF2B5EF4-FFF2-40B4-BE49-F238E27FC236}">
                <a16:creationId xmlns:a16="http://schemas.microsoft.com/office/drawing/2014/main" id="{F3051FFC-6338-5587-B9D8-3640E5624BFF}"/>
              </a:ext>
            </a:extLst>
          </p:cNvPr>
          <p:cNvPicPr>
            <a:picLocks noChangeAspect="1"/>
          </p:cNvPicPr>
          <p:nvPr userDrawn="1"/>
        </p:nvPicPr>
        <p:blipFill>
          <a:blip r:embed="rId8"/>
          <a:stretch>
            <a:fillRect/>
          </a:stretch>
        </p:blipFill>
        <p:spPr>
          <a:xfrm>
            <a:off x="10049430" y="5615608"/>
            <a:ext cx="1694669" cy="926971"/>
          </a:xfrm>
          <a:prstGeom prst="rect">
            <a:avLst/>
          </a:prstGeom>
        </p:spPr>
      </p:pic>
    </p:spTree>
    <p:extLst>
      <p:ext uri="{BB962C8B-B14F-4D97-AF65-F5344CB8AC3E}">
        <p14:creationId xmlns:p14="http://schemas.microsoft.com/office/powerpoint/2010/main" val="1107878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csuohio.edu/"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csuohio.edu/career-development-exploration/office-student-employment"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csuohio.edu/"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csuohio.edu/career-development-exploration/office-student-employment"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4C529-FA62-9EB5-8576-260AE7183746}"/>
              </a:ext>
            </a:extLst>
          </p:cNvPr>
          <p:cNvSpPr>
            <a:spLocks noGrp="1"/>
          </p:cNvSpPr>
          <p:nvPr>
            <p:ph type="ctrTitle"/>
          </p:nvPr>
        </p:nvSpPr>
        <p:spPr/>
        <p:txBody>
          <a:bodyPr/>
          <a:lstStyle/>
          <a:p>
            <a:r>
              <a:rPr lang="en-US" dirty="0"/>
              <a:t>New Student Employee Orientation</a:t>
            </a:r>
            <a:br>
              <a:rPr lang="en-US" dirty="0"/>
            </a:br>
            <a:r>
              <a:rPr lang="en-US" sz="1400" dirty="0"/>
              <a:t>REV1025</a:t>
            </a:r>
            <a:endParaRPr lang="en-US" dirty="0"/>
          </a:p>
        </p:txBody>
      </p:sp>
      <p:sp>
        <p:nvSpPr>
          <p:cNvPr id="3" name="Subtitle 2">
            <a:extLst>
              <a:ext uri="{FF2B5EF4-FFF2-40B4-BE49-F238E27FC236}">
                <a16:creationId xmlns:a16="http://schemas.microsoft.com/office/drawing/2014/main" id="{D4C54B18-5A05-FDCE-4C94-2E0E8271331F}"/>
              </a:ext>
            </a:extLst>
          </p:cNvPr>
          <p:cNvSpPr>
            <a:spLocks noGrp="1"/>
          </p:cNvSpPr>
          <p:nvPr>
            <p:ph type="subTitle" idx="1"/>
          </p:nvPr>
        </p:nvSpPr>
        <p:spPr/>
        <p:txBody>
          <a:bodyPr/>
          <a:lstStyle/>
          <a:p>
            <a:r>
              <a:rPr lang="en-US" dirty="0"/>
              <a:t>Office of Student Employment (OSE)</a:t>
            </a:r>
          </a:p>
        </p:txBody>
      </p:sp>
    </p:spTree>
    <p:extLst>
      <p:ext uri="{BB962C8B-B14F-4D97-AF65-F5344CB8AC3E}">
        <p14:creationId xmlns:p14="http://schemas.microsoft.com/office/powerpoint/2010/main" val="227364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BCC5F-328C-2545-692D-68A6BD918C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269C06-D69C-8DFF-1F43-2F9F6FDC2E1A}"/>
              </a:ext>
            </a:extLst>
          </p:cNvPr>
          <p:cNvSpPr>
            <a:spLocks noGrp="1"/>
          </p:cNvSpPr>
          <p:nvPr>
            <p:ph type="title"/>
          </p:nvPr>
        </p:nvSpPr>
        <p:spPr/>
        <p:txBody>
          <a:bodyPr/>
          <a:lstStyle/>
          <a:p>
            <a:r>
              <a:rPr lang="en-US" dirty="0"/>
              <a:t>What If You Violate These Rules?</a:t>
            </a:r>
          </a:p>
        </p:txBody>
      </p:sp>
      <p:sp>
        <p:nvSpPr>
          <p:cNvPr id="3" name="Content Placeholder 2">
            <a:extLst>
              <a:ext uri="{FF2B5EF4-FFF2-40B4-BE49-F238E27FC236}">
                <a16:creationId xmlns:a16="http://schemas.microsoft.com/office/drawing/2014/main" id="{D936C201-59D5-E204-DCDD-F9BB19C8A0EB}"/>
              </a:ext>
            </a:extLst>
          </p:cNvPr>
          <p:cNvSpPr>
            <a:spLocks noGrp="1"/>
          </p:cNvSpPr>
          <p:nvPr>
            <p:ph idx="1"/>
          </p:nvPr>
        </p:nvSpPr>
        <p:spPr/>
        <p:txBody>
          <a:bodyPr/>
          <a:lstStyle/>
          <a:p>
            <a:pPr marL="0" indent="0">
              <a:buNone/>
            </a:pPr>
            <a:r>
              <a:rPr lang="en-US" dirty="0"/>
              <a:t>You are responsible for adhering to these basic Student Employment rules.  If you fail to do so, any and all of the following may occur:</a:t>
            </a:r>
            <a:endParaRPr lang="en-US" sz="1800" dirty="0"/>
          </a:p>
          <a:p>
            <a:endParaRPr lang="en-US" sz="1800" dirty="0"/>
          </a:p>
          <a:p>
            <a:pPr lvl="1"/>
            <a:r>
              <a:rPr lang="en-US" dirty="0"/>
              <a:t>You could receive a warning notice.</a:t>
            </a:r>
            <a:endParaRPr lang="en-US" sz="1600" dirty="0"/>
          </a:p>
          <a:p>
            <a:pPr lvl="1"/>
            <a:r>
              <a:rPr lang="en-US" dirty="0"/>
              <a:t>You could be prevented from working during break periods.</a:t>
            </a:r>
            <a:endParaRPr lang="en-US" sz="1600" dirty="0"/>
          </a:p>
          <a:p>
            <a:pPr lvl="1"/>
            <a:r>
              <a:rPr lang="en-US" dirty="0"/>
              <a:t>You could be terminated from your student job.</a:t>
            </a:r>
            <a:endParaRPr lang="en-US" sz="1600" dirty="0"/>
          </a:p>
          <a:p>
            <a:pPr lvl="1"/>
            <a:r>
              <a:rPr lang="en-US" dirty="0"/>
              <a:t>You could be banned from the Student Employment program.</a:t>
            </a:r>
            <a:endParaRPr lang="en-US" sz="1600" dirty="0"/>
          </a:p>
          <a:p>
            <a:endParaRPr lang="en-US" dirty="0"/>
          </a:p>
          <a:p>
            <a:pPr marL="0" indent="0">
              <a:buNone/>
            </a:pPr>
            <a:br>
              <a:rPr lang="en-US" dirty="0"/>
            </a:br>
            <a:endParaRPr lang="en-US" dirty="0"/>
          </a:p>
        </p:txBody>
      </p:sp>
    </p:spTree>
    <p:extLst>
      <p:ext uri="{BB962C8B-B14F-4D97-AF65-F5344CB8AC3E}">
        <p14:creationId xmlns:p14="http://schemas.microsoft.com/office/powerpoint/2010/main" val="2638455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AF06A-63EA-AB1E-E6CE-B821BA713D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F6DCB6-3E4E-C545-74D3-7BB128CEDADF}"/>
              </a:ext>
            </a:extLst>
          </p:cNvPr>
          <p:cNvSpPr>
            <a:spLocks noGrp="1"/>
          </p:cNvSpPr>
          <p:nvPr>
            <p:ph type="ctrTitle"/>
          </p:nvPr>
        </p:nvSpPr>
        <p:spPr/>
        <p:txBody>
          <a:bodyPr/>
          <a:lstStyle/>
          <a:p>
            <a:r>
              <a:rPr lang="en-US" dirty="0"/>
              <a:t>Job Expectations</a:t>
            </a:r>
          </a:p>
        </p:txBody>
      </p:sp>
    </p:spTree>
    <p:extLst>
      <p:ext uri="{BB962C8B-B14F-4D97-AF65-F5344CB8AC3E}">
        <p14:creationId xmlns:p14="http://schemas.microsoft.com/office/powerpoint/2010/main" val="2447751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C7417-0C9B-4791-BF06-7E2D5927F1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8C785D-EB57-B34E-E50C-5C81EBB4B1CE}"/>
              </a:ext>
            </a:extLst>
          </p:cNvPr>
          <p:cNvSpPr>
            <a:spLocks noGrp="1"/>
          </p:cNvSpPr>
          <p:nvPr>
            <p:ph type="title"/>
          </p:nvPr>
        </p:nvSpPr>
        <p:spPr/>
        <p:txBody>
          <a:bodyPr/>
          <a:lstStyle/>
          <a:p>
            <a:r>
              <a:rPr lang="en-US" dirty="0"/>
              <a:t>What Should You Expect From Your Job?</a:t>
            </a:r>
          </a:p>
        </p:txBody>
      </p:sp>
      <p:sp>
        <p:nvSpPr>
          <p:cNvPr id="3" name="Content Placeholder 2">
            <a:extLst>
              <a:ext uri="{FF2B5EF4-FFF2-40B4-BE49-F238E27FC236}">
                <a16:creationId xmlns:a16="http://schemas.microsoft.com/office/drawing/2014/main" id="{2F372D90-4C17-6CB1-F795-486BC97B3D3F}"/>
              </a:ext>
            </a:extLst>
          </p:cNvPr>
          <p:cNvSpPr>
            <a:spLocks noGrp="1"/>
          </p:cNvSpPr>
          <p:nvPr>
            <p:ph idx="1"/>
          </p:nvPr>
        </p:nvSpPr>
        <p:spPr/>
        <p:txBody>
          <a:bodyPr/>
          <a:lstStyle/>
          <a:p>
            <a:pPr lvl="1"/>
            <a:r>
              <a:rPr lang="en-US" dirty="0"/>
              <a:t>To be treated with respect</a:t>
            </a:r>
            <a:endParaRPr lang="en-US" sz="1600" dirty="0"/>
          </a:p>
          <a:p>
            <a:pPr lvl="1"/>
            <a:r>
              <a:rPr lang="en-US" dirty="0"/>
              <a:t>To learn essential job skills</a:t>
            </a:r>
            <a:endParaRPr lang="en-US" sz="1600" dirty="0"/>
          </a:p>
          <a:p>
            <a:pPr lvl="1"/>
            <a:r>
              <a:rPr lang="en-US" dirty="0"/>
              <a:t>To make valuable contacts on campus</a:t>
            </a:r>
            <a:endParaRPr lang="en-US" sz="1600" dirty="0"/>
          </a:p>
          <a:p>
            <a:pPr lvl="1"/>
            <a:r>
              <a:rPr lang="en-US" dirty="0"/>
              <a:t>To be provided a fair wage</a:t>
            </a:r>
            <a:endParaRPr lang="en-US" sz="1600" dirty="0"/>
          </a:p>
          <a:p>
            <a:pPr lvl="1"/>
            <a:r>
              <a:rPr lang="en-US" dirty="0"/>
              <a:t>To be provided with a safe working environment</a:t>
            </a:r>
            <a:endParaRPr lang="en-US" sz="1600" dirty="0"/>
          </a:p>
          <a:p>
            <a:endParaRPr lang="en-US" dirty="0"/>
          </a:p>
          <a:p>
            <a:pPr marL="0" indent="0">
              <a:buNone/>
            </a:pPr>
            <a:br>
              <a:rPr lang="en-US" dirty="0"/>
            </a:br>
            <a:endParaRPr lang="en-US" dirty="0"/>
          </a:p>
        </p:txBody>
      </p:sp>
    </p:spTree>
    <p:extLst>
      <p:ext uri="{BB962C8B-B14F-4D97-AF65-F5344CB8AC3E}">
        <p14:creationId xmlns:p14="http://schemas.microsoft.com/office/powerpoint/2010/main" val="1649665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A8234-32E7-C9A3-F253-FF08C6D43E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7F1BF2-57EB-B3B9-F202-61EE00202E88}"/>
              </a:ext>
            </a:extLst>
          </p:cNvPr>
          <p:cNvSpPr>
            <a:spLocks noGrp="1"/>
          </p:cNvSpPr>
          <p:nvPr>
            <p:ph type="title"/>
          </p:nvPr>
        </p:nvSpPr>
        <p:spPr/>
        <p:txBody>
          <a:bodyPr/>
          <a:lstStyle/>
          <a:p>
            <a:r>
              <a:rPr lang="en-US" dirty="0"/>
              <a:t>What Should Your Supervisors Expect From You?</a:t>
            </a:r>
          </a:p>
        </p:txBody>
      </p:sp>
      <p:sp>
        <p:nvSpPr>
          <p:cNvPr id="3" name="Content Placeholder 2">
            <a:extLst>
              <a:ext uri="{FF2B5EF4-FFF2-40B4-BE49-F238E27FC236}">
                <a16:creationId xmlns:a16="http://schemas.microsoft.com/office/drawing/2014/main" id="{863F3453-9F25-1E1D-60C5-7A7475D923E9}"/>
              </a:ext>
            </a:extLst>
          </p:cNvPr>
          <p:cNvSpPr>
            <a:spLocks noGrp="1"/>
          </p:cNvSpPr>
          <p:nvPr>
            <p:ph idx="1"/>
          </p:nvPr>
        </p:nvSpPr>
        <p:spPr/>
        <p:txBody>
          <a:bodyPr/>
          <a:lstStyle/>
          <a:p>
            <a:pPr lvl="1"/>
            <a:r>
              <a:rPr lang="en-US" dirty="0"/>
              <a:t>That you will take the job seriously</a:t>
            </a:r>
          </a:p>
          <a:p>
            <a:pPr lvl="1"/>
            <a:r>
              <a:rPr lang="en-US" dirty="0"/>
              <a:t>That you will perform at the highest level of your ability</a:t>
            </a:r>
          </a:p>
          <a:p>
            <a:pPr lvl="1"/>
            <a:r>
              <a:rPr lang="en-US" dirty="0"/>
              <a:t>That you will treat them and your fellow employees with respect</a:t>
            </a:r>
          </a:p>
          <a:p>
            <a:pPr lvl="1"/>
            <a:r>
              <a:rPr lang="en-US" dirty="0"/>
              <a:t>That you will not perform personal activities on work time</a:t>
            </a:r>
          </a:p>
          <a:p>
            <a:pPr lvl="1"/>
            <a:r>
              <a:rPr lang="en-US" dirty="0"/>
              <a:t>That you will adhere to all Student Employment rules</a:t>
            </a:r>
          </a:p>
          <a:p>
            <a:pPr lvl="1"/>
            <a:r>
              <a:rPr lang="en-US" dirty="0"/>
              <a:t>That you will be on-time and follow your work schedule</a:t>
            </a:r>
          </a:p>
          <a:p>
            <a:pPr lvl="1"/>
            <a:r>
              <a:rPr lang="en-US" dirty="0"/>
              <a:t>That you will dress and conduct yourself professionally</a:t>
            </a:r>
          </a:p>
          <a:p>
            <a:pPr lvl="1"/>
            <a:r>
              <a:rPr lang="en-US" dirty="0"/>
              <a:t>That you will record your time correctly and not falsify your timesheets</a:t>
            </a:r>
          </a:p>
          <a:p>
            <a:endParaRPr lang="en-US" dirty="0"/>
          </a:p>
          <a:p>
            <a:pPr marL="0" indent="0">
              <a:buNone/>
            </a:pPr>
            <a:br>
              <a:rPr lang="en-US" dirty="0"/>
            </a:br>
            <a:endParaRPr lang="en-US" dirty="0"/>
          </a:p>
        </p:txBody>
      </p:sp>
    </p:spTree>
    <p:extLst>
      <p:ext uri="{BB962C8B-B14F-4D97-AF65-F5344CB8AC3E}">
        <p14:creationId xmlns:p14="http://schemas.microsoft.com/office/powerpoint/2010/main" val="112043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17C3E-0680-B798-9390-4401E39898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EF450-9511-F729-51AF-7E506C3ABEED}"/>
              </a:ext>
            </a:extLst>
          </p:cNvPr>
          <p:cNvSpPr>
            <a:spLocks noGrp="1"/>
          </p:cNvSpPr>
          <p:nvPr>
            <p:ph type="title"/>
          </p:nvPr>
        </p:nvSpPr>
        <p:spPr/>
        <p:txBody>
          <a:bodyPr/>
          <a:lstStyle/>
          <a:p>
            <a:r>
              <a:rPr lang="en-US" dirty="0"/>
              <a:t>Tips For Successful Student Employment</a:t>
            </a:r>
          </a:p>
        </p:txBody>
      </p:sp>
      <p:sp>
        <p:nvSpPr>
          <p:cNvPr id="3" name="Content Placeholder 2">
            <a:extLst>
              <a:ext uri="{FF2B5EF4-FFF2-40B4-BE49-F238E27FC236}">
                <a16:creationId xmlns:a16="http://schemas.microsoft.com/office/drawing/2014/main" id="{B1E09CF4-638E-79A2-28E4-8407C82FE4B1}"/>
              </a:ext>
            </a:extLst>
          </p:cNvPr>
          <p:cNvSpPr>
            <a:spLocks noGrp="1"/>
          </p:cNvSpPr>
          <p:nvPr>
            <p:ph idx="1"/>
          </p:nvPr>
        </p:nvSpPr>
        <p:spPr/>
        <p:txBody>
          <a:bodyPr/>
          <a:lstStyle/>
          <a:p>
            <a:pPr lvl="1"/>
            <a:r>
              <a:rPr lang="en-US" dirty="0"/>
              <a:t>Establish a work schedule and stick to it.</a:t>
            </a:r>
          </a:p>
          <a:p>
            <a:pPr lvl="1"/>
            <a:r>
              <a:rPr lang="en-US" dirty="0"/>
              <a:t>Take notes and ask questions if you don’t understand something.</a:t>
            </a:r>
          </a:p>
          <a:p>
            <a:pPr lvl="1"/>
            <a:r>
              <a:rPr lang="en-US" dirty="0"/>
              <a:t>Keep your work area neat.</a:t>
            </a:r>
          </a:p>
          <a:p>
            <a:pPr lvl="1"/>
            <a:r>
              <a:rPr lang="en-US" dirty="0"/>
              <a:t>Ask for work if you’ve finished a previous task.</a:t>
            </a:r>
          </a:p>
          <a:p>
            <a:pPr lvl="1"/>
            <a:r>
              <a:rPr lang="en-US" dirty="0"/>
              <a:t>Limit personal conversations and phone calls.</a:t>
            </a:r>
          </a:p>
          <a:p>
            <a:pPr lvl="1"/>
            <a:r>
              <a:rPr lang="en-US" dirty="0"/>
              <a:t>Turn off and put away your cell phone while on the job.</a:t>
            </a:r>
          </a:p>
          <a:p>
            <a:pPr lvl="1"/>
            <a:r>
              <a:rPr lang="en-US" dirty="0"/>
              <a:t>Do not use your iPod unless your supervisor says it’s okay.</a:t>
            </a:r>
          </a:p>
          <a:p>
            <a:pPr lvl="1"/>
            <a:r>
              <a:rPr lang="en-US" dirty="0"/>
              <a:t>Notify your supervisor before leaving the work area.</a:t>
            </a:r>
          </a:p>
          <a:p>
            <a:pPr lvl="1"/>
            <a:r>
              <a:rPr lang="en-US" dirty="0"/>
              <a:t>Dress appropriately.</a:t>
            </a:r>
          </a:p>
          <a:p>
            <a:pPr lvl="1"/>
            <a:r>
              <a:rPr lang="en-US" dirty="0"/>
              <a:t>Do not work on homework or other personal business while at work.</a:t>
            </a:r>
          </a:p>
          <a:p>
            <a:endParaRPr lang="en-US" dirty="0"/>
          </a:p>
          <a:p>
            <a:pPr marL="0" indent="0">
              <a:buNone/>
            </a:pPr>
            <a:br>
              <a:rPr lang="en-US" dirty="0"/>
            </a:br>
            <a:endParaRPr lang="en-US" dirty="0"/>
          </a:p>
        </p:txBody>
      </p:sp>
    </p:spTree>
    <p:extLst>
      <p:ext uri="{BB962C8B-B14F-4D97-AF65-F5344CB8AC3E}">
        <p14:creationId xmlns:p14="http://schemas.microsoft.com/office/powerpoint/2010/main" val="1592709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246DB-B4C1-8589-C218-216211D14C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7F716F-4D7A-F87F-E8CB-5E67AE991957}"/>
              </a:ext>
            </a:extLst>
          </p:cNvPr>
          <p:cNvSpPr>
            <a:spLocks noGrp="1"/>
          </p:cNvSpPr>
          <p:nvPr>
            <p:ph type="title"/>
          </p:nvPr>
        </p:nvSpPr>
        <p:spPr/>
        <p:txBody>
          <a:bodyPr/>
          <a:lstStyle/>
          <a:p>
            <a:r>
              <a:rPr lang="en-US" dirty="0"/>
              <a:t>What If You Will Be Late or Absent?</a:t>
            </a:r>
          </a:p>
        </p:txBody>
      </p:sp>
      <p:sp>
        <p:nvSpPr>
          <p:cNvPr id="3" name="Content Placeholder 2">
            <a:extLst>
              <a:ext uri="{FF2B5EF4-FFF2-40B4-BE49-F238E27FC236}">
                <a16:creationId xmlns:a16="http://schemas.microsoft.com/office/drawing/2014/main" id="{AB22CE83-BD2A-3F88-1572-A9C903ACE6DD}"/>
              </a:ext>
            </a:extLst>
          </p:cNvPr>
          <p:cNvSpPr>
            <a:spLocks noGrp="1"/>
          </p:cNvSpPr>
          <p:nvPr>
            <p:ph idx="1"/>
          </p:nvPr>
        </p:nvSpPr>
        <p:spPr/>
        <p:txBody>
          <a:bodyPr/>
          <a:lstStyle/>
          <a:p>
            <a:pPr lvl="1"/>
            <a:r>
              <a:rPr lang="en-US" dirty="0"/>
              <a:t>Call your supervisor with as much advance notice as possible.</a:t>
            </a:r>
          </a:p>
          <a:p>
            <a:pPr lvl="1"/>
            <a:r>
              <a:rPr lang="en-US" dirty="0"/>
              <a:t>Try to arrange a substitute (such as switching shifts with another worker), if possible.</a:t>
            </a:r>
          </a:p>
          <a:p>
            <a:pPr lvl="1"/>
            <a:r>
              <a:rPr lang="en-US" dirty="0"/>
              <a:t>Do not expect to be able to make up the time missed.</a:t>
            </a:r>
          </a:p>
          <a:p>
            <a:pPr lvl="1"/>
            <a:r>
              <a:rPr lang="en-US" dirty="0"/>
              <a:t>Be aware: if you do not consistently show up for work your supervisor has the right to terminate your position!  So do your best to not make this a habit.</a:t>
            </a:r>
          </a:p>
          <a:p>
            <a:endParaRPr lang="en-US" dirty="0"/>
          </a:p>
          <a:p>
            <a:pPr marL="0" indent="0">
              <a:buNone/>
            </a:pPr>
            <a:br>
              <a:rPr lang="en-US" dirty="0"/>
            </a:br>
            <a:endParaRPr lang="en-US" dirty="0"/>
          </a:p>
        </p:txBody>
      </p:sp>
    </p:spTree>
    <p:extLst>
      <p:ext uri="{BB962C8B-B14F-4D97-AF65-F5344CB8AC3E}">
        <p14:creationId xmlns:p14="http://schemas.microsoft.com/office/powerpoint/2010/main" val="173658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CCC5E-8B2F-1C7B-DC40-742D3166C2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DE540A-A12C-5CC9-B22B-33E2D37DA8F1}"/>
              </a:ext>
            </a:extLst>
          </p:cNvPr>
          <p:cNvSpPr>
            <a:spLocks noGrp="1"/>
          </p:cNvSpPr>
          <p:nvPr>
            <p:ph type="title"/>
          </p:nvPr>
        </p:nvSpPr>
        <p:spPr/>
        <p:txBody>
          <a:bodyPr/>
          <a:lstStyle/>
          <a:p>
            <a:r>
              <a:rPr lang="en-US" dirty="0"/>
              <a:t>What If You Are Having Problems at Your Job?</a:t>
            </a:r>
          </a:p>
        </p:txBody>
      </p:sp>
      <p:sp>
        <p:nvSpPr>
          <p:cNvPr id="3" name="Content Placeholder 2">
            <a:extLst>
              <a:ext uri="{FF2B5EF4-FFF2-40B4-BE49-F238E27FC236}">
                <a16:creationId xmlns:a16="http://schemas.microsoft.com/office/drawing/2014/main" id="{4E2B6C80-48DE-5CFB-92A2-3EF84B65702E}"/>
              </a:ext>
            </a:extLst>
          </p:cNvPr>
          <p:cNvSpPr>
            <a:spLocks noGrp="1"/>
          </p:cNvSpPr>
          <p:nvPr>
            <p:ph idx="1"/>
          </p:nvPr>
        </p:nvSpPr>
        <p:spPr/>
        <p:txBody>
          <a:bodyPr/>
          <a:lstStyle/>
          <a:p>
            <a:pPr marL="0" indent="0">
              <a:buNone/>
            </a:pPr>
            <a:r>
              <a:rPr lang="en-US" sz="2400" dirty="0"/>
              <a:t>If you are having a hard time at your job, first consider:</a:t>
            </a:r>
          </a:p>
          <a:p>
            <a:pPr lvl="1"/>
            <a:r>
              <a:rPr lang="en-US" sz="2000" dirty="0"/>
              <a:t>evaluating your own performance [Are you always tired? Bored?]</a:t>
            </a:r>
            <a:endParaRPr lang="en-US" sz="1400" dirty="0"/>
          </a:p>
          <a:p>
            <a:pPr lvl="1"/>
            <a:r>
              <a:rPr lang="en-US" sz="2000" dirty="0"/>
              <a:t>asking for input or clarification from your supervisor [Are you doing the job function incorrectly?]</a:t>
            </a:r>
            <a:endParaRPr lang="en-US" sz="1400" dirty="0"/>
          </a:p>
          <a:p>
            <a:pPr lvl="1"/>
            <a:r>
              <a:rPr lang="en-US" sz="2000" dirty="0"/>
              <a:t>if there are roadblocks preventing you from achieving expectations [Are you lacking skills, time, or resources?]</a:t>
            </a:r>
            <a:endParaRPr lang="en-US" sz="1400" dirty="0"/>
          </a:p>
          <a:p>
            <a:pPr marL="0" indent="0">
              <a:buNone/>
            </a:pPr>
            <a:endParaRPr lang="en-US" sz="1800" dirty="0"/>
          </a:p>
          <a:p>
            <a:pPr marL="0" indent="0">
              <a:buNone/>
            </a:pPr>
            <a:r>
              <a:rPr lang="en-US" sz="2400" dirty="0"/>
              <a:t>Speak to your supervisor about your concerns.  Most problems can be resolved with a conversation about the above topics.  Your supervisor wants you to be successful!</a:t>
            </a:r>
            <a:endParaRPr lang="en-US" sz="1600" dirty="0"/>
          </a:p>
          <a:p>
            <a:pPr marL="0" indent="0">
              <a:buNone/>
            </a:pPr>
            <a:endParaRPr lang="en-US" sz="1800" dirty="0"/>
          </a:p>
          <a:p>
            <a:pPr marL="0" indent="0">
              <a:buNone/>
            </a:pPr>
            <a:r>
              <a:rPr lang="en-US" sz="2400" dirty="0"/>
              <a:t>If your problem is more severe, you may contact the Student Employment Office for an appointment.  (Email studentemploy@csuohio.edu)</a:t>
            </a:r>
          </a:p>
          <a:p>
            <a:endParaRPr lang="en-US" dirty="0"/>
          </a:p>
          <a:p>
            <a:pPr marL="0" indent="0">
              <a:buNone/>
            </a:pPr>
            <a:br>
              <a:rPr lang="en-US" dirty="0"/>
            </a:br>
            <a:endParaRPr lang="en-US" dirty="0"/>
          </a:p>
        </p:txBody>
      </p:sp>
    </p:spTree>
    <p:extLst>
      <p:ext uri="{BB962C8B-B14F-4D97-AF65-F5344CB8AC3E}">
        <p14:creationId xmlns:p14="http://schemas.microsoft.com/office/powerpoint/2010/main" val="3489483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20294-5525-CB25-8B81-BACCF79245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B9DE6-50AD-AEE5-192F-51883F3CEC01}"/>
              </a:ext>
            </a:extLst>
          </p:cNvPr>
          <p:cNvSpPr>
            <a:spLocks noGrp="1"/>
          </p:cNvSpPr>
          <p:nvPr>
            <p:ph type="title"/>
          </p:nvPr>
        </p:nvSpPr>
        <p:spPr/>
        <p:txBody>
          <a:bodyPr/>
          <a:lstStyle/>
          <a:p>
            <a:r>
              <a:rPr lang="en-US" dirty="0"/>
              <a:t>What If You Feel You’ve Been Harassed or Discriminated at Your Job?</a:t>
            </a:r>
          </a:p>
        </p:txBody>
      </p:sp>
      <p:sp>
        <p:nvSpPr>
          <p:cNvPr id="3" name="Content Placeholder 2">
            <a:extLst>
              <a:ext uri="{FF2B5EF4-FFF2-40B4-BE49-F238E27FC236}">
                <a16:creationId xmlns:a16="http://schemas.microsoft.com/office/drawing/2014/main" id="{7C6A63DB-E593-B62E-7671-2E117B64E98B}"/>
              </a:ext>
            </a:extLst>
          </p:cNvPr>
          <p:cNvSpPr>
            <a:spLocks noGrp="1"/>
          </p:cNvSpPr>
          <p:nvPr>
            <p:ph idx="1"/>
          </p:nvPr>
        </p:nvSpPr>
        <p:spPr/>
        <p:txBody>
          <a:bodyPr/>
          <a:lstStyle/>
          <a:p>
            <a:pPr marL="0" indent="0">
              <a:buNone/>
            </a:pPr>
            <a:r>
              <a:rPr lang="en-US" dirty="0"/>
              <a:t>Harassment and discrimination are prohibited by federal and state law and by University policy.</a:t>
            </a:r>
            <a:endParaRPr lang="en-US" sz="1800" dirty="0"/>
          </a:p>
          <a:p>
            <a:pPr marL="0" indent="0">
              <a:buNone/>
            </a:pPr>
            <a:endParaRPr lang="en-US" sz="1800" dirty="0"/>
          </a:p>
          <a:p>
            <a:pPr marL="0" indent="0">
              <a:buNone/>
            </a:pPr>
            <a:r>
              <a:rPr lang="en-US" dirty="0"/>
              <a:t>If you feel you have been subject to this abuse, you should take any action below that you deem appropriate:</a:t>
            </a:r>
            <a:endParaRPr lang="en-US" sz="1800" dirty="0"/>
          </a:p>
          <a:p>
            <a:pPr lvl="1"/>
            <a:r>
              <a:rPr lang="en-US" dirty="0"/>
              <a:t>Report the concern to your supervisor.</a:t>
            </a:r>
            <a:endParaRPr lang="en-US" sz="1600" dirty="0"/>
          </a:p>
          <a:p>
            <a:pPr lvl="1"/>
            <a:r>
              <a:rPr lang="en-US" dirty="0"/>
              <a:t>Report the concern to the Student Employment Office (studentemploy@csuohio.edu).</a:t>
            </a:r>
            <a:endParaRPr lang="en-US" sz="1600" dirty="0"/>
          </a:p>
          <a:p>
            <a:pPr lvl="1"/>
            <a:r>
              <a:rPr lang="en-US" dirty="0"/>
              <a:t>Report the concern to the Office for Institutional Equity (OIE@csuohio.edu).</a:t>
            </a:r>
            <a:endParaRPr lang="en-US" sz="1600" dirty="0"/>
          </a:p>
          <a:p>
            <a:endParaRPr lang="en-US" dirty="0"/>
          </a:p>
          <a:p>
            <a:pPr marL="0" indent="0">
              <a:buNone/>
            </a:pPr>
            <a:br>
              <a:rPr lang="en-US" dirty="0"/>
            </a:br>
            <a:endParaRPr lang="en-US" dirty="0"/>
          </a:p>
        </p:txBody>
      </p:sp>
    </p:spTree>
    <p:extLst>
      <p:ext uri="{BB962C8B-B14F-4D97-AF65-F5344CB8AC3E}">
        <p14:creationId xmlns:p14="http://schemas.microsoft.com/office/powerpoint/2010/main" val="82484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24EC8-0A5B-7F64-0CF1-9D230FEBEB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E4ECA1-B51A-EF8E-C1AC-4EF93551817F}"/>
              </a:ext>
            </a:extLst>
          </p:cNvPr>
          <p:cNvSpPr>
            <a:spLocks noGrp="1"/>
          </p:cNvSpPr>
          <p:nvPr>
            <p:ph type="title"/>
          </p:nvPr>
        </p:nvSpPr>
        <p:spPr/>
        <p:txBody>
          <a:bodyPr/>
          <a:lstStyle/>
          <a:p>
            <a:r>
              <a:rPr lang="en-US" dirty="0"/>
              <a:t>What If You Want to Quit or You’ve Been Fired?</a:t>
            </a:r>
          </a:p>
        </p:txBody>
      </p:sp>
      <p:sp>
        <p:nvSpPr>
          <p:cNvPr id="3" name="Content Placeholder 2">
            <a:extLst>
              <a:ext uri="{FF2B5EF4-FFF2-40B4-BE49-F238E27FC236}">
                <a16:creationId xmlns:a16="http://schemas.microsoft.com/office/drawing/2014/main" id="{EB9E85F4-BD65-E02B-9D95-132EA5F330AF}"/>
              </a:ext>
            </a:extLst>
          </p:cNvPr>
          <p:cNvSpPr>
            <a:spLocks noGrp="1"/>
          </p:cNvSpPr>
          <p:nvPr>
            <p:ph idx="1"/>
          </p:nvPr>
        </p:nvSpPr>
        <p:spPr/>
        <p:txBody>
          <a:bodyPr/>
          <a:lstStyle/>
          <a:p>
            <a:pPr marL="0" indent="0">
              <a:buNone/>
            </a:pPr>
            <a:r>
              <a:rPr lang="en-US" sz="2400" dirty="0"/>
              <a:t>Student employment positions are considered “at will” employment.  This means that students and/or supervisors are free to terminate their jobs for any or no reason at any time.</a:t>
            </a:r>
            <a:endParaRPr lang="en-US" sz="1600" dirty="0"/>
          </a:p>
          <a:p>
            <a:pPr marL="0" indent="0">
              <a:buNone/>
            </a:pPr>
            <a:endParaRPr lang="en-US" sz="1600" dirty="0"/>
          </a:p>
          <a:p>
            <a:pPr marL="0" indent="0">
              <a:buNone/>
            </a:pPr>
            <a:r>
              <a:rPr lang="en-US" sz="2400" dirty="0"/>
              <a:t>If you terminate your job:</a:t>
            </a:r>
            <a:endParaRPr lang="en-US" sz="1600" dirty="0"/>
          </a:p>
          <a:p>
            <a:pPr lvl="1"/>
            <a:r>
              <a:rPr lang="en-US" sz="2000" dirty="0"/>
              <a:t>try to give at least 1- or 2-weeks’ notice</a:t>
            </a:r>
            <a:endParaRPr lang="en-US" sz="1400" dirty="0"/>
          </a:p>
          <a:p>
            <a:pPr lvl="1"/>
            <a:r>
              <a:rPr lang="en-US" sz="2000" dirty="0"/>
              <a:t>try to complete tasks you’ve started</a:t>
            </a:r>
            <a:endParaRPr lang="en-US" sz="1400" dirty="0"/>
          </a:p>
          <a:p>
            <a:pPr lvl="1"/>
            <a:r>
              <a:rPr lang="en-US" sz="2000" dirty="0"/>
              <a:t>offer to train a replacement, if time permits</a:t>
            </a:r>
            <a:endParaRPr lang="en-US" sz="1600" dirty="0"/>
          </a:p>
          <a:p>
            <a:pPr marL="0" indent="0">
              <a:buNone/>
            </a:pPr>
            <a:r>
              <a:rPr lang="en-US" sz="2400" dirty="0"/>
              <a:t>If your supervisor terminates your job:</a:t>
            </a:r>
            <a:endParaRPr lang="en-US" sz="1600" dirty="0"/>
          </a:p>
          <a:p>
            <a:pPr lvl="1"/>
            <a:r>
              <a:rPr lang="en-US" sz="2000" dirty="0"/>
              <a:t>ask for input to improve performance in the future</a:t>
            </a:r>
            <a:endParaRPr lang="en-US" sz="1400" dirty="0"/>
          </a:p>
          <a:p>
            <a:endParaRPr lang="en-US" dirty="0"/>
          </a:p>
          <a:p>
            <a:pPr marL="0" indent="0">
              <a:buNone/>
            </a:pPr>
            <a:br>
              <a:rPr lang="en-US" dirty="0"/>
            </a:br>
            <a:endParaRPr lang="en-US" dirty="0"/>
          </a:p>
        </p:txBody>
      </p:sp>
    </p:spTree>
    <p:extLst>
      <p:ext uri="{BB962C8B-B14F-4D97-AF65-F5344CB8AC3E}">
        <p14:creationId xmlns:p14="http://schemas.microsoft.com/office/powerpoint/2010/main" val="3223115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254B5-1485-77C8-3629-112B9E9E0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75C207-86A1-D61F-A88A-AC9D244EF53E}"/>
              </a:ext>
            </a:extLst>
          </p:cNvPr>
          <p:cNvSpPr>
            <a:spLocks noGrp="1"/>
          </p:cNvSpPr>
          <p:nvPr>
            <p:ph type="ctrTitle"/>
          </p:nvPr>
        </p:nvSpPr>
        <p:spPr/>
        <p:txBody>
          <a:bodyPr/>
          <a:lstStyle/>
          <a:p>
            <a:r>
              <a:rPr lang="en-US" dirty="0"/>
              <a:t>Completing Your Hiring Paperwork</a:t>
            </a:r>
          </a:p>
        </p:txBody>
      </p:sp>
    </p:spTree>
    <p:extLst>
      <p:ext uri="{BB962C8B-B14F-4D97-AF65-F5344CB8AC3E}">
        <p14:creationId xmlns:p14="http://schemas.microsoft.com/office/powerpoint/2010/main" val="222612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D4B0D-4A40-7292-FC2A-0AF88B83813D}"/>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189A4A19-DCE3-F8FD-FA00-B78A796B115A}"/>
              </a:ext>
            </a:extLst>
          </p:cNvPr>
          <p:cNvSpPr>
            <a:spLocks noGrp="1"/>
          </p:cNvSpPr>
          <p:nvPr>
            <p:ph idx="1"/>
          </p:nvPr>
        </p:nvSpPr>
        <p:spPr/>
        <p:txBody>
          <a:bodyPr/>
          <a:lstStyle/>
          <a:p>
            <a:pPr marL="0" indent="0">
              <a:buNone/>
            </a:pPr>
            <a:r>
              <a:rPr lang="en-US" dirty="0"/>
              <a:t>This orientation will guide you through:</a:t>
            </a:r>
          </a:p>
          <a:p>
            <a:pPr marL="0" indent="0">
              <a:buNone/>
            </a:pPr>
            <a:endParaRPr lang="en-US" dirty="0"/>
          </a:p>
          <a:p>
            <a:pPr lvl="0"/>
            <a:r>
              <a:rPr lang="en-US" dirty="0"/>
              <a:t>the basic rules of Student Employment</a:t>
            </a:r>
          </a:p>
          <a:p>
            <a:pPr lvl="0"/>
            <a:r>
              <a:rPr lang="en-US" dirty="0"/>
              <a:t>job expectations</a:t>
            </a:r>
          </a:p>
          <a:p>
            <a:pPr lvl="0"/>
            <a:r>
              <a:rPr lang="en-US" dirty="0"/>
              <a:t>completing your hiring paperwork</a:t>
            </a:r>
          </a:p>
          <a:p>
            <a:pPr lvl="0"/>
            <a:r>
              <a:rPr lang="en-US" dirty="0"/>
              <a:t>getting paid</a:t>
            </a:r>
          </a:p>
          <a:p>
            <a:endParaRPr lang="en-US" dirty="0"/>
          </a:p>
        </p:txBody>
      </p:sp>
    </p:spTree>
    <p:extLst>
      <p:ext uri="{BB962C8B-B14F-4D97-AF65-F5344CB8AC3E}">
        <p14:creationId xmlns:p14="http://schemas.microsoft.com/office/powerpoint/2010/main" val="1794046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F554-874C-ABE9-F519-959987B98B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1F1D44-B815-E6B9-FC8B-B838304949F0}"/>
              </a:ext>
            </a:extLst>
          </p:cNvPr>
          <p:cNvSpPr>
            <a:spLocks noGrp="1"/>
          </p:cNvSpPr>
          <p:nvPr>
            <p:ph type="title"/>
          </p:nvPr>
        </p:nvSpPr>
        <p:spPr/>
        <p:txBody>
          <a:bodyPr/>
          <a:lstStyle/>
          <a:p>
            <a:r>
              <a:rPr lang="en-US" dirty="0"/>
              <a:t>Required Paperwork</a:t>
            </a:r>
          </a:p>
        </p:txBody>
      </p:sp>
      <p:sp>
        <p:nvSpPr>
          <p:cNvPr id="3" name="Content Placeholder 2">
            <a:extLst>
              <a:ext uri="{FF2B5EF4-FFF2-40B4-BE49-F238E27FC236}">
                <a16:creationId xmlns:a16="http://schemas.microsoft.com/office/drawing/2014/main" id="{56D4FE2A-18A2-9620-F9BF-6D14B39CA42F}"/>
              </a:ext>
            </a:extLst>
          </p:cNvPr>
          <p:cNvSpPr>
            <a:spLocks noGrp="1"/>
          </p:cNvSpPr>
          <p:nvPr>
            <p:ph idx="1"/>
          </p:nvPr>
        </p:nvSpPr>
        <p:spPr/>
        <p:txBody>
          <a:bodyPr/>
          <a:lstStyle/>
          <a:p>
            <a:pPr marL="0" indent="0">
              <a:buNone/>
            </a:pPr>
            <a:r>
              <a:rPr lang="en-US" sz="2400" dirty="0"/>
              <a:t>Before you can start working, you must complete the following forms:</a:t>
            </a:r>
            <a:endParaRPr lang="en-US" sz="1600" dirty="0"/>
          </a:p>
          <a:p>
            <a:pPr lvl="1"/>
            <a:r>
              <a:rPr lang="en-US" sz="2000" dirty="0"/>
              <a:t>Completed with your Department:</a:t>
            </a:r>
          </a:p>
          <a:p>
            <a:pPr lvl="2"/>
            <a:r>
              <a:rPr lang="en-US" sz="1600" dirty="0"/>
              <a:t>Student Hire Form </a:t>
            </a:r>
          </a:p>
          <a:p>
            <a:pPr lvl="2"/>
            <a:r>
              <a:rPr lang="en-US" sz="1600" dirty="0"/>
              <a:t>SSA-1945 (with your department)</a:t>
            </a:r>
          </a:p>
          <a:p>
            <a:pPr marL="914400" lvl="2" indent="0">
              <a:buNone/>
            </a:pPr>
            <a:r>
              <a:rPr lang="en-US" dirty="0"/>
              <a:t>FOR INTERNATIONAL STUDENTS</a:t>
            </a:r>
          </a:p>
          <a:p>
            <a:pPr lvl="2"/>
            <a:r>
              <a:rPr lang="en-US" sz="1600" dirty="0"/>
              <a:t>Completed with the Center for International Services &amp; Programs</a:t>
            </a:r>
          </a:p>
          <a:p>
            <a:pPr lvl="3"/>
            <a:r>
              <a:rPr lang="en-US" sz="1600" dirty="0"/>
              <a:t>Employment Memo for Social Security Number</a:t>
            </a:r>
          </a:p>
          <a:p>
            <a:pPr lvl="1"/>
            <a:r>
              <a:rPr lang="en-US" sz="2000" dirty="0"/>
              <a:t>Completed with the Office of Student Employment (OSE):</a:t>
            </a:r>
          </a:p>
          <a:p>
            <a:pPr lvl="2"/>
            <a:r>
              <a:rPr lang="en-US" sz="1600" dirty="0"/>
              <a:t>I-9</a:t>
            </a:r>
            <a:endParaRPr lang="en-US" dirty="0"/>
          </a:p>
          <a:p>
            <a:pPr lvl="1"/>
            <a:r>
              <a:rPr lang="en-US" sz="2000" dirty="0"/>
              <a:t>Completed with the Office of Payroll </a:t>
            </a:r>
            <a:r>
              <a:rPr lang="en-US" sz="1400" dirty="0"/>
              <a:t>(via email links after your hiring paperwork has been processed by the OSE)</a:t>
            </a:r>
            <a:endParaRPr lang="en-US" sz="1100" dirty="0"/>
          </a:p>
          <a:p>
            <a:pPr lvl="2"/>
            <a:r>
              <a:rPr lang="en-US" sz="1600" dirty="0"/>
              <a:t>State Tax Forms</a:t>
            </a:r>
          </a:p>
          <a:p>
            <a:pPr lvl="2"/>
            <a:r>
              <a:rPr lang="en-US" sz="1600" dirty="0"/>
              <a:t>OPERS</a:t>
            </a:r>
          </a:p>
          <a:p>
            <a:pPr lvl="2"/>
            <a:r>
              <a:rPr lang="en-US" sz="1600" dirty="0"/>
              <a:t>Direct Deposit</a:t>
            </a:r>
          </a:p>
          <a:p>
            <a:pPr lvl="2"/>
            <a:endParaRPr lang="en-US" sz="1800" dirty="0"/>
          </a:p>
          <a:p>
            <a:endParaRPr lang="en-US" dirty="0"/>
          </a:p>
          <a:p>
            <a:pPr marL="0" indent="0">
              <a:buNone/>
            </a:pPr>
            <a:br>
              <a:rPr lang="en-US" dirty="0"/>
            </a:br>
            <a:endParaRPr lang="en-US" dirty="0"/>
          </a:p>
        </p:txBody>
      </p:sp>
    </p:spTree>
    <p:extLst>
      <p:ext uri="{BB962C8B-B14F-4D97-AF65-F5344CB8AC3E}">
        <p14:creationId xmlns:p14="http://schemas.microsoft.com/office/powerpoint/2010/main" val="1073208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4E757-E3D2-50DB-9587-D253F98774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46C8E7-9364-1DC0-69A9-7331C9946BDA}"/>
              </a:ext>
            </a:extLst>
          </p:cNvPr>
          <p:cNvSpPr>
            <a:spLocks noGrp="1"/>
          </p:cNvSpPr>
          <p:nvPr>
            <p:ph type="title"/>
          </p:nvPr>
        </p:nvSpPr>
        <p:spPr/>
        <p:txBody>
          <a:bodyPr/>
          <a:lstStyle/>
          <a:p>
            <a:r>
              <a:rPr lang="en-US" dirty="0"/>
              <a:t>Student Hire Certification</a:t>
            </a:r>
          </a:p>
        </p:txBody>
      </p:sp>
      <p:sp>
        <p:nvSpPr>
          <p:cNvPr id="3" name="Content Placeholder 2">
            <a:extLst>
              <a:ext uri="{FF2B5EF4-FFF2-40B4-BE49-F238E27FC236}">
                <a16:creationId xmlns:a16="http://schemas.microsoft.com/office/drawing/2014/main" id="{01EBACD6-25EE-6FB9-7881-39D9678F2A05}"/>
              </a:ext>
            </a:extLst>
          </p:cNvPr>
          <p:cNvSpPr>
            <a:spLocks noGrp="1"/>
          </p:cNvSpPr>
          <p:nvPr>
            <p:ph idx="1"/>
          </p:nvPr>
        </p:nvSpPr>
        <p:spPr/>
        <p:txBody>
          <a:bodyPr/>
          <a:lstStyle/>
          <a:p>
            <a:pPr marL="0" indent="0">
              <a:buNone/>
            </a:pPr>
            <a:r>
              <a:rPr lang="en-US" dirty="0"/>
              <a:t>This reminds you of the rules mentioned in the first section of this orientation and serves as an acknowledgement that you understand and agree to abide by these to work on campus.  Any time you are hired or rehired into a position on campus, you will be required to complete a new Student Hire Certification to confirm your continued understanding and consent of these rules of your new position.  </a:t>
            </a:r>
          </a:p>
          <a:p>
            <a:pPr marL="0" indent="0">
              <a:buNone/>
            </a:pPr>
            <a:endParaRPr lang="en-US" dirty="0"/>
          </a:p>
          <a:p>
            <a:pPr marL="0" indent="0">
              <a:buNone/>
            </a:pPr>
            <a:r>
              <a:rPr lang="en-US" dirty="0"/>
              <a:t>You must consent to your hire by signing the Hire Form with your handwritten signature.  Be sure to also make a copy to keep for your own reference.  </a:t>
            </a:r>
          </a:p>
          <a:p>
            <a:pPr marL="0" indent="0">
              <a:buNone/>
            </a:pPr>
            <a:br>
              <a:rPr lang="en-US" dirty="0"/>
            </a:br>
            <a:endParaRPr lang="en-US" sz="1800" dirty="0"/>
          </a:p>
          <a:p>
            <a:endParaRPr lang="en-US" dirty="0"/>
          </a:p>
          <a:p>
            <a:pPr marL="0" indent="0">
              <a:buNone/>
            </a:pPr>
            <a:br>
              <a:rPr lang="en-US" dirty="0"/>
            </a:br>
            <a:endParaRPr lang="en-US" dirty="0"/>
          </a:p>
        </p:txBody>
      </p:sp>
    </p:spTree>
    <p:extLst>
      <p:ext uri="{BB962C8B-B14F-4D97-AF65-F5344CB8AC3E}">
        <p14:creationId xmlns:p14="http://schemas.microsoft.com/office/powerpoint/2010/main" val="26511301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9909D-4C6F-7214-161D-B0BC911532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3E4542-5F2E-07E5-EB79-A696BB4627FE}"/>
              </a:ext>
            </a:extLst>
          </p:cNvPr>
          <p:cNvSpPr>
            <a:spLocks noGrp="1"/>
          </p:cNvSpPr>
          <p:nvPr>
            <p:ph type="title"/>
          </p:nvPr>
        </p:nvSpPr>
        <p:spPr/>
        <p:txBody>
          <a:bodyPr/>
          <a:lstStyle/>
          <a:p>
            <a:r>
              <a:rPr lang="en-US" dirty="0"/>
              <a:t>I-9</a:t>
            </a:r>
            <a:br>
              <a:rPr lang="en-US" dirty="0"/>
            </a:br>
            <a:r>
              <a:rPr lang="en-US" dirty="0"/>
              <a:t>(Employment Eligibility Verification)</a:t>
            </a:r>
            <a:br>
              <a:rPr lang="en-US" dirty="0"/>
            </a:br>
            <a:endParaRPr lang="en-US" dirty="0"/>
          </a:p>
        </p:txBody>
      </p:sp>
      <p:sp>
        <p:nvSpPr>
          <p:cNvPr id="3" name="Content Placeholder 2">
            <a:extLst>
              <a:ext uri="{FF2B5EF4-FFF2-40B4-BE49-F238E27FC236}">
                <a16:creationId xmlns:a16="http://schemas.microsoft.com/office/drawing/2014/main" id="{4335BF50-0527-57BD-B9FD-397B0A7294F1}"/>
              </a:ext>
            </a:extLst>
          </p:cNvPr>
          <p:cNvSpPr>
            <a:spLocks noGrp="1"/>
          </p:cNvSpPr>
          <p:nvPr>
            <p:ph idx="1"/>
          </p:nvPr>
        </p:nvSpPr>
        <p:spPr/>
        <p:txBody>
          <a:bodyPr/>
          <a:lstStyle/>
          <a:p>
            <a:pPr marL="0" indent="0">
              <a:buNone/>
            </a:pPr>
            <a:r>
              <a:rPr lang="en-US" dirty="0"/>
              <a:t>This form is a federal document that proves your eligibility to work in the USA.  </a:t>
            </a:r>
            <a:endParaRPr lang="en-US" sz="2400" dirty="0"/>
          </a:p>
          <a:p>
            <a:pPr marL="0" indent="0">
              <a:buNone/>
            </a:pPr>
            <a:r>
              <a:rPr lang="en-US" dirty="0"/>
              <a:t>You are required to complete Section I of this form with your hiring department.  </a:t>
            </a:r>
            <a:endParaRPr lang="en-US" sz="2400" dirty="0"/>
          </a:p>
          <a:p>
            <a:pPr lvl="0"/>
            <a:r>
              <a:rPr lang="en-US" sz="2000" dirty="0"/>
              <a:t>Use your current US address while at CSU.</a:t>
            </a:r>
            <a:endParaRPr lang="en-US" sz="1800" dirty="0"/>
          </a:p>
          <a:p>
            <a:pPr lvl="0"/>
            <a:r>
              <a:rPr lang="en-US" sz="2000" dirty="0"/>
              <a:t>For the citizenship section, mark the correct box:</a:t>
            </a:r>
            <a:endParaRPr lang="en-US" sz="1800" dirty="0"/>
          </a:p>
          <a:p>
            <a:pPr lvl="1"/>
            <a:r>
              <a:rPr lang="en-US" sz="1800" dirty="0"/>
              <a:t>Natural-born &amp; naturalized US citizens should mark the first box.</a:t>
            </a:r>
            <a:endParaRPr lang="en-US" sz="1600" dirty="0"/>
          </a:p>
          <a:p>
            <a:pPr lvl="1"/>
            <a:r>
              <a:rPr lang="en-US" sz="1800" dirty="0"/>
              <a:t>Only those born in specific American territories should mark the second box. </a:t>
            </a:r>
            <a:endParaRPr lang="en-US" sz="1600" dirty="0"/>
          </a:p>
          <a:p>
            <a:pPr lvl="1"/>
            <a:r>
              <a:rPr lang="en-US" sz="1800" dirty="0"/>
              <a:t>Permanent Residents with a Resident Alien card should mark the third box &amp; write in the resident alien card number.</a:t>
            </a:r>
            <a:endParaRPr lang="en-US" sz="1600" dirty="0"/>
          </a:p>
          <a:p>
            <a:pPr lvl="1"/>
            <a:r>
              <a:rPr lang="en-US" sz="1800" dirty="0"/>
              <a:t>F-1 visa international students should mark the fourth box.  (The I-20 expiration date is the expiration date.  Enter either the USCIS number, the I-94 number, or the passport number and passport issuing country in the boxes.)</a:t>
            </a:r>
            <a:endParaRPr lang="en-US" sz="1600" dirty="0"/>
          </a:p>
          <a:p>
            <a:pPr lvl="0"/>
            <a:r>
              <a:rPr lang="en-US" sz="2000" dirty="0"/>
              <a:t>You must sign this form with your handwritten signature.  </a:t>
            </a:r>
            <a:r>
              <a:rPr lang="en-US" sz="2000" u="sng" dirty="0"/>
              <a:t>Do not</a:t>
            </a:r>
            <a:r>
              <a:rPr lang="en-US" sz="2000" dirty="0"/>
              <a:t> type your name on the signature line!</a:t>
            </a:r>
            <a:endParaRPr lang="en-US" sz="2400" dirty="0"/>
          </a:p>
        </p:txBody>
      </p:sp>
    </p:spTree>
    <p:extLst>
      <p:ext uri="{BB962C8B-B14F-4D97-AF65-F5344CB8AC3E}">
        <p14:creationId xmlns:p14="http://schemas.microsoft.com/office/powerpoint/2010/main" val="623123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27076-DC16-374A-C4E0-4344C35E7E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B52699-14DC-634B-BDD9-CCD4FFE75C40}"/>
              </a:ext>
            </a:extLst>
          </p:cNvPr>
          <p:cNvSpPr>
            <a:spLocks noGrp="1"/>
          </p:cNvSpPr>
          <p:nvPr>
            <p:ph type="title"/>
          </p:nvPr>
        </p:nvSpPr>
        <p:spPr/>
        <p:txBody>
          <a:bodyPr/>
          <a:lstStyle/>
          <a:p>
            <a:r>
              <a:rPr lang="en-US" dirty="0"/>
              <a:t>I-9 cont’d</a:t>
            </a:r>
            <a:br>
              <a:rPr lang="en-US" dirty="0"/>
            </a:br>
            <a:r>
              <a:rPr lang="en-US" dirty="0"/>
              <a:t>(Employment Eligibility Verification)</a:t>
            </a:r>
            <a:br>
              <a:rPr lang="en-US" dirty="0"/>
            </a:br>
            <a:endParaRPr lang="en-US" dirty="0"/>
          </a:p>
        </p:txBody>
      </p:sp>
      <p:sp>
        <p:nvSpPr>
          <p:cNvPr id="3" name="Content Placeholder 2">
            <a:extLst>
              <a:ext uri="{FF2B5EF4-FFF2-40B4-BE49-F238E27FC236}">
                <a16:creationId xmlns:a16="http://schemas.microsoft.com/office/drawing/2014/main" id="{C4D383D3-54BF-A6A6-2725-5A04A01BE8D5}"/>
              </a:ext>
            </a:extLst>
          </p:cNvPr>
          <p:cNvSpPr>
            <a:spLocks noGrp="1"/>
          </p:cNvSpPr>
          <p:nvPr>
            <p:ph idx="1"/>
          </p:nvPr>
        </p:nvSpPr>
        <p:spPr/>
        <p:txBody>
          <a:bodyPr/>
          <a:lstStyle/>
          <a:p>
            <a:pPr marL="0" indent="0">
              <a:buNone/>
            </a:pPr>
            <a:r>
              <a:rPr lang="en-US" sz="2000" dirty="0"/>
              <a:t>You must provide valid, original documents to present to your department’s Student Employment designee.  You may choose from any of the documents on the list in the I-9 instructions.  </a:t>
            </a:r>
            <a:r>
              <a:rPr lang="en-US" sz="2000" i="1" dirty="0"/>
              <a:t>As an example</a:t>
            </a:r>
            <a:r>
              <a:rPr lang="en-US" sz="2000" dirty="0"/>
              <a:t>, most students choose the following:</a:t>
            </a:r>
            <a:endParaRPr lang="en-US" sz="1800" dirty="0"/>
          </a:p>
          <a:p>
            <a:pPr lvl="0"/>
            <a:r>
              <a:rPr lang="en-US" sz="1800" dirty="0"/>
              <a:t>Citizens: </a:t>
            </a:r>
          </a:p>
          <a:p>
            <a:pPr lvl="1"/>
            <a:r>
              <a:rPr lang="en-US" sz="1600" dirty="0"/>
              <a:t>Driver’s License</a:t>
            </a:r>
          </a:p>
          <a:p>
            <a:pPr lvl="1"/>
            <a:r>
              <a:rPr lang="en-US" sz="1600" dirty="0"/>
              <a:t>Social Security Card</a:t>
            </a:r>
          </a:p>
          <a:p>
            <a:pPr lvl="0"/>
            <a:r>
              <a:rPr lang="en-US" sz="1800" dirty="0"/>
              <a:t>Permanent Residents: </a:t>
            </a:r>
          </a:p>
          <a:p>
            <a:pPr lvl="1"/>
            <a:r>
              <a:rPr lang="en-US" sz="1800" dirty="0"/>
              <a:t>Resident Alien Card</a:t>
            </a:r>
            <a:endParaRPr lang="en-US" sz="1600" dirty="0"/>
          </a:p>
          <a:p>
            <a:pPr lvl="0"/>
            <a:r>
              <a:rPr lang="en-US" sz="1800" dirty="0"/>
              <a:t>International Students: </a:t>
            </a:r>
          </a:p>
          <a:p>
            <a:pPr lvl="1"/>
            <a:r>
              <a:rPr lang="en-US" sz="1800" dirty="0"/>
              <a:t>U.S. Visa in your passport</a:t>
            </a:r>
          </a:p>
          <a:p>
            <a:pPr lvl="1"/>
            <a:r>
              <a:rPr lang="en-US" sz="1800" dirty="0"/>
              <a:t>I-94</a:t>
            </a:r>
          </a:p>
          <a:p>
            <a:pPr lvl="1"/>
            <a:r>
              <a:rPr lang="en-US" sz="1800" dirty="0"/>
              <a:t>I-20</a:t>
            </a:r>
          </a:p>
          <a:p>
            <a:pPr lvl="1"/>
            <a:r>
              <a:rPr lang="en-US" sz="1600" dirty="0"/>
              <a:t>Social Security Card</a:t>
            </a:r>
          </a:p>
          <a:p>
            <a:pPr marL="0" indent="0">
              <a:buNone/>
            </a:pPr>
            <a:br>
              <a:rPr lang="en-US" dirty="0"/>
            </a:br>
            <a:endParaRPr lang="en-US" dirty="0"/>
          </a:p>
          <a:p>
            <a:pPr marL="0" indent="0">
              <a:buNone/>
            </a:pPr>
            <a:br>
              <a:rPr lang="en-US" dirty="0"/>
            </a:br>
            <a:endParaRPr lang="en-US" dirty="0"/>
          </a:p>
        </p:txBody>
      </p:sp>
    </p:spTree>
    <p:extLst>
      <p:ext uri="{BB962C8B-B14F-4D97-AF65-F5344CB8AC3E}">
        <p14:creationId xmlns:p14="http://schemas.microsoft.com/office/powerpoint/2010/main" val="4232159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82043-A83C-86F4-1A41-00F3AAA7EA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E1315A-87B3-BF17-4E97-60E2DCECCA84}"/>
              </a:ext>
            </a:extLst>
          </p:cNvPr>
          <p:cNvSpPr>
            <a:spLocks noGrp="1"/>
          </p:cNvSpPr>
          <p:nvPr>
            <p:ph type="title"/>
          </p:nvPr>
        </p:nvSpPr>
        <p:spPr/>
        <p:txBody>
          <a:bodyPr/>
          <a:lstStyle/>
          <a:p>
            <a:r>
              <a:rPr lang="en-US" dirty="0"/>
              <a:t>SSA-1945</a:t>
            </a:r>
            <a:br>
              <a:rPr lang="en-US" dirty="0"/>
            </a:br>
            <a:r>
              <a:rPr lang="en-US" sz="3200" dirty="0"/>
              <a:t>(Statement Concerning Your Employment in a Job Not Covered by Social Security)</a:t>
            </a:r>
            <a:br>
              <a:rPr lang="en-US" sz="3200" dirty="0"/>
            </a:br>
            <a:endParaRPr lang="en-US" dirty="0"/>
          </a:p>
        </p:txBody>
      </p:sp>
      <p:sp>
        <p:nvSpPr>
          <p:cNvPr id="3" name="Content Placeholder 2">
            <a:extLst>
              <a:ext uri="{FF2B5EF4-FFF2-40B4-BE49-F238E27FC236}">
                <a16:creationId xmlns:a16="http://schemas.microsoft.com/office/drawing/2014/main" id="{85C7888B-D670-38CD-70AF-C71AD73AFF81}"/>
              </a:ext>
            </a:extLst>
          </p:cNvPr>
          <p:cNvSpPr>
            <a:spLocks noGrp="1"/>
          </p:cNvSpPr>
          <p:nvPr>
            <p:ph idx="1"/>
          </p:nvPr>
        </p:nvSpPr>
        <p:spPr/>
        <p:txBody>
          <a:bodyPr/>
          <a:lstStyle/>
          <a:p>
            <a:pPr marL="0" indent="0">
              <a:buNone/>
            </a:pPr>
            <a:r>
              <a:rPr lang="en-US" dirty="0"/>
              <a:t>This form is a state document explaining what it means that your job at CSU does not pay into Social Security.</a:t>
            </a:r>
          </a:p>
          <a:p>
            <a:pPr marL="0" indent="0">
              <a:buNone/>
            </a:pPr>
            <a:endParaRPr lang="en-US" dirty="0"/>
          </a:p>
          <a:p>
            <a:pPr marL="0" indent="0">
              <a:buNone/>
            </a:pPr>
            <a:r>
              <a:rPr lang="en-US" dirty="0"/>
              <a:t>You will need to put your name and social security number (in the Employee ID section) at the top of the form, then sign the bottom.  Write your CSU ID number in the space beneath your signature.  You must use your handwritten signature on the signature line; do not type or print your name there.</a:t>
            </a:r>
          </a:p>
          <a:p>
            <a:pPr marL="0" indent="0">
              <a:buNone/>
            </a:pPr>
            <a:br>
              <a:rPr lang="en-US" dirty="0"/>
            </a:br>
            <a:endParaRPr lang="en-US" dirty="0"/>
          </a:p>
          <a:p>
            <a:pPr marL="0" indent="0">
              <a:buNone/>
            </a:pPr>
            <a:br>
              <a:rPr lang="en-US" dirty="0"/>
            </a:br>
            <a:endParaRPr lang="en-US" dirty="0"/>
          </a:p>
        </p:txBody>
      </p:sp>
    </p:spTree>
    <p:extLst>
      <p:ext uri="{BB962C8B-B14F-4D97-AF65-F5344CB8AC3E}">
        <p14:creationId xmlns:p14="http://schemas.microsoft.com/office/powerpoint/2010/main" val="2187333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5CFA8-B5C3-C133-AD9D-F2CD9C9F7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9A6A26-2896-3A91-C368-D75F0164A695}"/>
              </a:ext>
            </a:extLst>
          </p:cNvPr>
          <p:cNvSpPr>
            <a:spLocks noGrp="1"/>
          </p:cNvSpPr>
          <p:nvPr>
            <p:ph type="title"/>
          </p:nvPr>
        </p:nvSpPr>
        <p:spPr/>
        <p:txBody>
          <a:bodyPr/>
          <a:lstStyle/>
          <a:p>
            <a:r>
              <a:rPr lang="en-US" dirty="0"/>
              <a:t>Federal Tax</a:t>
            </a:r>
            <a:br>
              <a:rPr lang="en-US" dirty="0"/>
            </a:br>
            <a:r>
              <a:rPr lang="en-US" sz="3200" dirty="0"/>
              <a:t>(Form W-4)</a:t>
            </a:r>
            <a:br>
              <a:rPr lang="en-US" sz="3200" dirty="0"/>
            </a:br>
            <a:endParaRPr lang="en-US" dirty="0"/>
          </a:p>
        </p:txBody>
      </p:sp>
      <p:sp>
        <p:nvSpPr>
          <p:cNvPr id="3" name="Content Placeholder 2">
            <a:extLst>
              <a:ext uri="{FF2B5EF4-FFF2-40B4-BE49-F238E27FC236}">
                <a16:creationId xmlns:a16="http://schemas.microsoft.com/office/drawing/2014/main" id="{297C8C0D-B66D-E1DD-3A9A-171858B47A19}"/>
              </a:ext>
            </a:extLst>
          </p:cNvPr>
          <p:cNvSpPr>
            <a:spLocks noGrp="1"/>
          </p:cNvSpPr>
          <p:nvPr>
            <p:ph idx="1"/>
          </p:nvPr>
        </p:nvSpPr>
        <p:spPr/>
        <p:txBody>
          <a:bodyPr/>
          <a:lstStyle/>
          <a:p>
            <a:pPr marL="0" indent="0">
              <a:buNone/>
            </a:pPr>
            <a:r>
              <a:rPr lang="en-US" dirty="0"/>
              <a:t>This is a federal document that the Payroll department uses to determine how much federal income tax should be withheld from your paycheck.</a:t>
            </a:r>
          </a:p>
          <a:p>
            <a:pPr marL="0" indent="0">
              <a:buNone/>
            </a:pPr>
            <a:endParaRPr lang="en-US" dirty="0"/>
          </a:p>
          <a:p>
            <a:pPr marL="0" indent="0">
              <a:buNone/>
            </a:pPr>
            <a:r>
              <a:rPr lang="en-US" dirty="0"/>
              <a:t>This form is one you will complete online via the </a:t>
            </a:r>
            <a:r>
              <a:rPr lang="en-US" dirty="0" err="1"/>
              <a:t>OnBoard</a:t>
            </a:r>
            <a:r>
              <a:rPr lang="en-US" dirty="0"/>
              <a:t> Process email you will get from HR.</a:t>
            </a:r>
          </a:p>
          <a:p>
            <a:pPr marL="0" indent="0">
              <a:buNone/>
            </a:pPr>
            <a:r>
              <a:rPr lang="en-US" sz="1600" dirty="0"/>
              <a:t>(International students do not have to complete this form online; they will be contacted by Payroll directly to complete this form.)</a:t>
            </a:r>
          </a:p>
          <a:p>
            <a:pPr marL="0" indent="0">
              <a:buNone/>
            </a:pPr>
            <a:endParaRPr lang="en-US" dirty="0"/>
          </a:p>
          <a:p>
            <a:pPr marL="0" indent="0">
              <a:buNone/>
            </a:pPr>
            <a:r>
              <a:rPr lang="en-US" dirty="0"/>
              <a:t>If you need assistance in completing this form, you should ask your family or tax preparer or go to the IRS website link listed on the form.</a:t>
            </a:r>
          </a:p>
          <a:p>
            <a:pPr marL="0" indent="0">
              <a:buNone/>
            </a:pPr>
            <a:endParaRPr lang="en-US" dirty="0"/>
          </a:p>
        </p:txBody>
      </p:sp>
    </p:spTree>
    <p:extLst>
      <p:ext uri="{BB962C8B-B14F-4D97-AF65-F5344CB8AC3E}">
        <p14:creationId xmlns:p14="http://schemas.microsoft.com/office/powerpoint/2010/main" val="3164212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F720D-11F6-531A-5AD7-C3F9A5CEBF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FE2CBC-2056-4F74-DED5-B6159356210A}"/>
              </a:ext>
            </a:extLst>
          </p:cNvPr>
          <p:cNvSpPr>
            <a:spLocks noGrp="1"/>
          </p:cNvSpPr>
          <p:nvPr>
            <p:ph type="title"/>
          </p:nvPr>
        </p:nvSpPr>
        <p:spPr/>
        <p:txBody>
          <a:bodyPr/>
          <a:lstStyle/>
          <a:p>
            <a:r>
              <a:rPr lang="en-US" dirty="0"/>
              <a:t>State Tax</a:t>
            </a:r>
            <a:br>
              <a:rPr lang="en-US" dirty="0"/>
            </a:br>
            <a:r>
              <a:rPr lang="en-US" sz="3200" dirty="0"/>
              <a:t>(Employee’s Withholding Exemption Certificate)</a:t>
            </a:r>
            <a:br>
              <a:rPr lang="en-US" sz="3200" dirty="0"/>
            </a:br>
            <a:endParaRPr lang="en-US" dirty="0"/>
          </a:p>
        </p:txBody>
      </p:sp>
      <p:sp>
        <p:nvSpPr>
          <p:cNvPr id="3" name="Content Placeholder 2">
            <a:extLst>
              <a:ext uri="{FF2B5EF4-FFF2-40B4-BE49-F238E27FC236}">
                <a16:creationId xmlns:a16="http://schemas.microsoft.com/office/drawing/2014/main" id="{8AFC20EA-3DC0-E07E-AFE0-7856E1361C32}"/>
              </a:ext>
            </a:extLst>
          </p:cNvPr>
          <p:cNvSpPr>
            <a:spLocks noGrp="1"/>
          </p:cNvSpPr>
          <p:nvPr>
            <p:ph idx="1"/>
          </p:nvPr>
        </p:nvSpPr>
        <p:spPr/>
        <p:txBody>
          <a:bodyPr/>
          <a:lstStyle/>
          <a:p>
            <a:pPr marL="0" indent="0">
              <a:buNone/>
            </a:pPr>
            <a:r>
              <a:rPr lang="en-US" dirty="0"/>
              <a:t>This is a state document that the Payroll department uses to determine how much Ohio income tax should be withheld from your paycheck.</a:t>
            </a:r>
          </a:p>
          <a:p>
            <a:pPr marL="0" indent="0">
              <a:buNone/>
            </a:pPr>
            <a:r>
              <a:rPr lang="en-US" dirty="0"/>
              <a:t> </a:t>
            </a:r>
          </a:p>
          <a:p>
            <a:pPr marL="0" indent="0">
              <a:buNone/>
            </a:pPr>
            <a:r>
              <a:rPr lang="en-US" dirty="0"/>
              <a:t>This form is one you will complete online via the </a:t>
            </a:r>
            <a:r>
              <a:rPr lang="en-US" dirty="0" err="1"/>
              <a:t>OnBoard</a:t>
            </a:r>
            <a:r>
              <a:rPr lang="en-US" dirty="0"/>
              <a:t> Process email you will get from HR.</a:t>
            </a:r>
          </a:p>
          <a:p>
            <a:pPr marL="0" indent="0">
              <a:buNone/>
            </a:pPr>
            <a:r>
              <a:rPr lang="en-US" sz="1600" dirty="0"/>
              <a:t>(International students do not have to complete this form online; they will be contacted by Payroll directly to complete this form.)</a:t>
            </a:r>
          </a:p>
          <a:p>
            <a:pPr marL="0" indent="0">
              <a:buNone/>
            </a:pPr>
            <a:endParaRPr lang="en-US" dirty="0"/>
          </a:p>
          <a:p>
            <a:pPr marL="0" indent="0">
              <a:buNone/>
            </a:pPr>
            <a:r>
              <a:rPr lang="en-US" dirty="0"/>
              <a:t>If you need assistance in completing this form, you should ask your family or tax preparer or go to the website link on the form.</a:t>
            </a:r>
          </a:p>
          <a:p>
            <a:pPr marL="0" indent="0">
              <a:buNone/>
            </a:pPr>
            <a:endParaRPr lang="en-US" dirty="0"/>
          </a:p>
        </p:txBody>
      </p:sp>
    </p:spTree>
    <p:extLst>
      <p:ext uri="{BB962C8B-B14F-4D97-AF65-F5344CB8AC3E}">
        <p14:creationId xmlns:p14="http://schemas.microsoft.com/office/powerpoint/2010/main" val="15327192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1C0F9-F795-7B54-B5B9-992E87AB1C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3122A7-7A3F-282D-F524-ACD40971C37C}"/>
              </a:ext>
            </a:extLst>
          </p:cNvPr>
          <p:cNvSpPr>
            <a:spLocks noGrp="1"/>
          </p:cNvSpPr>
          <p:nvPr>
            <p:ph type="title"/>
          </p:nvPr>
        </p:nvSpPr>
        <p:spPr/>
        <p:txBody>
          <a:bodyPr/>
          <a:lstStyle/>
          <a:p>
            <a:r>
              <a:rPr lang="en-US" dirty="0"/>
              <a:t>OPERS</a:t>
            </a:r>
            <a:br>
              <a:rPr lang="en-US" dirty="0"/>
            </a:br>
            <a:r>
              <a:rPr lang="en-US" sz="3200" dirty="0"/>
              <a:t>(Ohio Public Employees Retirement System)</a:t>
            </a:r>
            <a:br>
              <a:rPr lang="en-US" sz="3200" dirty="0"/>
            </a:br>
            <a:endParaRPr lang="en-US" dirty="0"/>
          </a:p>
        </p:txBody>
      </p:sp>
      <p:sp>
        <p:nvSpPr>
          <p:cNvPr id="3" name="Content Placeholder 2">
            <a:extLst>
              <a:ext uri="{FF2B5EF4-FFF2-40B4-BE49-F238E27FC236}">
                <a16:creationId xmlns:a16="http://schemas.microsoft.com/office/drawing/2014/main" id="{009C406A-272A-03D8-6941-16BB36C18C66}"/>
              </a:ext>
            </a:extLst>
          </p:cNvPr>
          <p:cNvSpPr>
            <a:spLocks noGrp="1"/>
          </p:cNvSpPr>
          <p:nvPr>
            <p:ph idx="1"/>
          </p:nvPr>
        </p:nvSpPr>
        <p:spPr/>
        <p:txBody>
          <a:bodyPr/>
          <a:lstStyle/>
          <a:p>
            <a:pPr marL="0" indent="0">
              <a:buNone/>
            </a:pPr>
            <a:r>
              <a:rPr lang="en-US" sz="1400" dirty="0"/>
              <a:t>Public employees in Ohio (which includes employees of CSU) do not pay into Social Security.  Instead, they pay into a state pension system (OPERS).</a:t>
            </a:r>
          </a:p>
          <a:p>
            <a:pPr marL="0" indent="0">
              <a:buNone/>
            </a:pPr>
            <a:r>
              <a:rPr lang="en-US" sz="1400" dirty="0"/>
              <a:t>You will receive an email from OPERS acknowledging that you have been hired as a public employee and alerting you that, as a student enrolled in at least 6 credit hours, you have the option of opting out of paying into OPERS.  To do so, you MUST download the OPERS app and complete an exemption form.  You will pay into OPERS until you complete this step.  </a:t>
            </a:r>
            <a:r>
              <a:rPr lang="en-US" sz="1400" u="sng" dirty="0"/>
              <a:t>NOTE: If you do not complete this exemption within 30 days of your start date, you will lose the opportunity to opt out and will continue to pay into OPERS like all other CSU employees.</a:t>
            </a:r>
          </a:p>
          <a:p>
            <a:pPr marL="0" indent="0">
              <a:buNone/>
            </a:pPr>
            <a:endParaRPr lang="en-US" sz="1400" dirty="0"/>
          </a:p>
          <a:p>
            <a:pPr marL="0" indent="0">
              <a:buNone/>
            </a:pPr>
            <a:r>
              <a:rPr lang="en-US" sz="1400" dirty="0"/>
              <a:t>Which should you choose?</a:t>
            </a:r>
          </a:p>
          <a:p>
            <a:pPr marL="0" indent="0">
              <a:buNone/>
            </a:pPr>
            <a:r>
              <a:rPr lang="en-US" sz="1400" dirty="0"/>
              <a:t>This is something you should discuss with your family.  But generally-speaking, if you plan to become a public employee of the state of Ohio (such as a public-school teacher, police officer, etc.), it will benefit you to enroll in OPERS as this will be your retirement account.  If, on the other hand, you do not anticipate being a public employee, it may not be in your benefit to enroll.</a:t>
            </a:r>
          </a:p>
          <a:p>
            <a:pPr marL="0" indent="0">
              <a:buNone/>
            </a:pPr>
            <a:endParaRPr lang="en-US" sz="1400" dirty="0"/>
          </a:p>
          <a:p>
            <a:pPr marL="0" indent="0">
              <a:buNone/>
            </a:pPr>
            <a:r>
              <a:rPr lang="en-US" sz="1400" dirty="0"/>
              <a:t>Remember: you are only eligible to be exempt from OPERS payroll deductions when you are enrolled in at least 6 credit hours.  </a:t>
            </a:r>
            <a:r>
              <a:rPr lang="en-US" sz="1400" u="sng" dirty="0"/>
              <a:t>If you drop below 6 credits during any semester (including Summer), you must pay into OPERS.</a:t>
            </a:r>
            <a:r>
              <a:rPr lang="en-US" sz="1400" dirty="0"/>
              <a:t>  You can then file for a refund of OPERS at the end of that semester on the OPERS website.</a:t>
            </a:r>
          </a:p>
          <a:p>
            <a:pPr marL="0" indent="0">
              <a:buNone/>
            </a:pPr>
            <a:r>
              <a:rPr lang="en-US" sz="1400" dirty="0"/>
              <a:t>OPERS deductions are refundable to you once you have terminated all public employment in the state of Ohio.  More information is on their website: www.opers.org</a:t>
            </a:r>
          </a:p>
          <a:p>
            <a:pPr marL="0" indent="0">
              <a:buNone/>
            </a:pPr>
            <a:endParaRPr lang="en-US" dirty="0"/>
          </a:p>
        </p:txBody>
      </p:sp>
    </p:spTree>
    <p:extLst>
      <p:ext uri="{BB962C8B-B14F-4D97-AF65-F5344CB8AC3E}">
        <p14:creationId xmlns:p14="http://schemas.microsoft.com/office/powerpoint/2010/main" val="37019414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ED520-D147-E61B-FAFD-371F07AFB3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4B2DAD-1B87-A102-0082-546C69CF345C}"/>
              </a:ext>
            </a:extLst>
          </p:cNvPr>
          <p:cNvSpPr>
            <a:spLocks noGrp="1"/>
          </p:cNvSpPr>
          <p:nvPr>
            <p:ph type="title"/>
          </p:nvPr>
        </p:nvSpPr>
        <p:spPr/>
        <p:txBody>
          <a:bodyPr/>
          <a:lstStyle/>
          <a:p>
            <a:r>
              <a:rPr lang="en-US" dirty="0"/>
              <a:t>Direct Deposit</a:t>
            </a:r>
            <a:br>
              <a:rPr lang="en-US" dirty="0"/>
            </a:br>
            <a:r>
              <a:rPr lang="en-US" sz="3200" dirty="0"/>
              <a:t>(Paycheck Option)</a:t>
            </a:r>
          </a:p>
        </p:txBody>
      </p:sp>
      <p:sp>
        <p:nvSpPr>
          <p:cNvPr id="3" name="Content Placeholder 2">
            <a:extLst>
              <a:ext uri="{FF2B5EF4-FFF2-40B4-BE49-F238E27FC236}">
                <a16:creationId xmlns:a16="http://schemas.microsoft.com/office/drawing/2014/main" id="{5D0C0D4C-F55E-D0E9-53F5-A9B1BAE985DD}"/>
              </a:ext>
            </a:extLst>
          </p:cNvPr>
          <p:cNvSpPr>
            <a:spLocks noGrp="1"/>
          </p:cNvSpPr>
          <p:nvPr>
            <p:ph idx="1"/>
          </p:nvPr>
        </p:nvSpPr>
        <p:spPr>
          <a:xfrm>
            <a:off x="838200" y="2039315"/>
            <a:ext cx="10515600" cy="3955762"/>
          </a:xfrm>
        </p:spPr>
        <p:txBody>
          <a:bodyPr/>
          <a:lstStyle/>
          <a:p>
            <a:pPr marL="0" indent="0">
              <a:buNone/>
            </a:pPr>
            <a:r>
              <a:rPr lang="en-US" dirty="0"/>
              <a:t>CSU does not issue paper paychecks.  Your paycheck is electronically transmitted to your checking or savings account via direct deposit.  </a:t>
            </a:r>
          </a:p>
          <a:p>
            <a:pPr marL="0" indent="0">
              <a:buNone/>
            </a:pPr>
            <a:endParaRPr lang="en-US" dirty="0"/>
          </a:p>
          <a:p>
            <a:pPr marL="0" indent="0">
              <a:buNone/>
            </a:pPr>
            <a:r>
              <a:rPr lang="en-US" dirty="0"/>
              <a:t>This form is one you will complete online via the </a:t>
            </a:r>
            <a:r>
              <a:rPr lang="en-US" dirty="0" err="1"/>
              <a:t>OnBoard</a:t>
            </a:r>
            <a:r>
              <a:rPr lang="en-US" dirty="0"/>
              <a:t> Process email you will get from HR.</a:t>
            </a:r>
          </a:p>
          <a:p>
            <a:pPr marL="0" indent="0">
              <a:buNone/>
            </a:pPr>
            <a:endParaRPr lang="en-US" dirty="0"/>
          </a:p>
          <a:p>
            <a:pPr marL="0" indent="0">
              <a:buNone/>
            </a:pPr>
            <a:r>
              <a:rPr lang="en-US" dirty="0"/>
              <a:t>For questions regarding this form, please contact the Payroll department at payroll@csuohio.edu.</a:t>
            </a:r>
          </a:p>
          <a:p>
            <a:pPr marL="0" indent="0">
              <a:buNone/>
            </a:pPr>
            <a:endParaRPr lang="en-US" dirty="0"/>
          </a:p>
        </p:txBody>
      </p:sp>
    </p:spTree>
    <p:extLst>
      <p:ext uri="{BB962C8B-B14F-4D97-AF65-F5344CB8AC3E}">
        <p14:creationId xmlns:p14="http://schemas.microsoft.com/office/powerpoint/2010/main" val="288599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6C27A-447E-7F6B-8F23-BA7997925A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60C783-061E-6B99-AEE9-1BEDFD873492}"/>
              </a:ext>
            </a:extLst>
          </p:cNvPr>
          <p:cNvSpPr>
            <a:spLocks noGrp="1"/>
          </p:cNvSpPr>
          <p:nvPr>
            <p:ph type="ctrTitle"/>
          </p:nvPr>
        </p:nvSpPr>
        <p:spPr/>
        <p:txBody>
          <a:bodyPr/>
          <a:lstStyle/>
          <a:p>
            <a:r>
              <a:rPr lang="en-US" dirty="0"/>
              <a:t>Getting Paid</a:t>
            </a:r>
          </a:p>
        </p:txBody>
      </p:sp>
    </p:spTree>
    <p:extLst>
      <p:ext uri="{BB962C8B-B14F-4D97-AF65-F5344CB8AC3E}">
        <p14:creationId xmlns:p14="http://schemas.microsoft.com/office/powerpoint/2010/main" val="98854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CE636-982E-B18B-C7E6-50F3AC8D57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800608-9948-22C2-984E-612BADF4AEE0}"/>
              </a:ext>
            </a:extLst>
          </p:cNvPr>
          <p:cNvSpPr>
            <a:spLocks noGrp="1"/>
          </p:cNvSpPr>
          <p:nvPr>
            <p:ph type="ctrTitle"/>
          </p:nvPr>
        </p:nvSpPr>
        <p:spPr/>
        <p:txBody>
          <a:bodyPr/>
          <a:lstStyle/>
          <a:p>
            <a:r>
              <a:rPr lang="en-US" dirty="0"/>
              <a:t>The Basic Rules of Student Employment</a:t>
            </a:r>
          </a:p>
        </p:txBody>
      </p:sp>
    </p:spTree>
    <p:extLst>
      <p:ext uri="{BB962C8B-B14F-4D97-AF65-F5344CB8AC3E}">
        <p14:creationId xmlns:p14="http://schemas.microsoft.com/office/powerpoint/2010/main" val="30019363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DF9A0-9894-7650-0997-0CB881DCE6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E80732-C9B9-30E2-65C0-F2196ED86AC2}"/>
              </a:ext>
            </a:extLst>
          </p:cNvPr>
          <p:cNvSpPr>
            <a:spLocks noGrp="1"/>
          </p:cNvSpPr>
          <p:nvPr>
            <p:ph type="title"/>
          </p:nvPr>
        </p:nvSpPr>
        <p:spPr/>
        <p:txBody>
          <a:bodyPr/>
          <a:lstStyle/>
          <a:p>
            <a:r>
              <a:rPr lang="en-US" dirty="0"/>
              <a:t>Reporting Time Worked</a:t>
            </a:r>
          </a:p>
        </p:txBody>
      </p:sp>
      <p:sp>
        <p:nvSpPr>
          <p:cNvPr id="3" name="Content Placeholder 2">
            <a:extLst>
              <a:ext uri="{FF2B5EF4-FFF2-40B4-BE49-F238E27FC236}">
                <a16:creationId xmlns:a16="http://schemas.microsoft.com/office/drawing/2014/main" id="{4E2186CB-C4E2-2E83-0C4E-37477D669BE9}"/>
              </a:ext>
            </a:extLst>
          </p:cNvPr>
          <p:cNvSpPr>
            <a:spLocks noGrp="1"/>
          </p:cNvSpPr>
          <p:nvPr>
            <p:ph idx="1"/>
          </p:nvPr>
        </p:nvSpPr>
        <p:spPr>
          <a:xfrm>
            <a:off x="838200" y="2039315"/>
            <a:ext cx="10515600" cy="3955762"/>
          </a:xfrm>
        </p:spPr>
        <p:txBody>
          <a:bodyPr/>
          <a:lstStyle/>
          <a:p>
            <a:pPr marL="0" indent="0">
              <a:buNone/>
            </a:pPr>
            <a:r>
              <a:rPr lang="en-US" sz="2000" dirty="0"/>
              <a:t>Recording your time worked is done online through a program called Kronos.  Once the Student Employment Office receives your completed paperwork, your job will be entered into the payroll system.  It may take a few days until you are able to log into Kronos to record your time.  During this brief period, you should record your hours on paper to give to your supervisor.  YOU MUST LOG IN AND OUT OF myTime FOR EACH SHIFT YOU WORK.</a:t>
            </a:r>
          </a:p>
          <a:p>
            <a:pPr marL="0" indent="0">
              <a:buNone/>
            </a:pPr>
            <a:r>
              <a:rPr lang="en-US" sz="2000" u="sng" dirty="0">
                <a:solidFill>
                  <a:srgbClr val="FF0000"/>
                </a:solidFill>
              </a:rPr>
              <a:t>Falsifying your time is illegal and can result in you being fired or expelled from CSU!</a:t>
            </a:r>
            <a:endParaRPr lang="en-US" u="sng" dirty="0">
              <a:solidFill>
                <a:srgbClr val="FF0000"/>
              </a:solidFill>
            </a:endParaRPr>
          </a:p>
          <a:p>
            <a:pPr marL="0" indent="0">
              <a:buNone/>
            </a:pPr>
            <a:r>
              <a:rPr lang="en-US" sz="2000" dirty="0"/>
              <a:t>Here are some tips to help you with recording your time:</a:t>
            </a:r>
            <a:endParaRPr lang="en-US" dirty="0"/>
          </a:p>
          <a:p>
            <a:pPr lvl="0"/>
            <a:r>
              <a:rPr lang="en-US" sz="1400" dirty="0"/>
              <a:t>Paychecks are always for the previous 2-week period.  This means that, depending on what day you were hired, it may be up to 4 weeks before you receive your first paycheck.</a:t>
            </a:r>
          </a:p>
          <a:p>
            <a:pPr lvl="0"/>
            <a:r>
              <a:rPr lang="en-US" sz="1400" dirty="0"/>
              <a:t>Pay periods are bi-weekly, with Fridays as the pay days.</a:t>
            </a:r>
          </a:p>
          <a:p>
            <a:pPr lvl="0"/>
            <a:r>
              <a:rPr lang="en-US" sz="1400" dirty="0"/>
              <a:t>You must clock out for all breaks (breaks are unpaid).</a:t>
            </a:r>
          </a:p>
          <a:p>
            <a:pPr lvl="0"/>
            <a:r>
              <a:rPr lang="en-US" sz="1400" dirty="0"/>
              <a:t>The pay week begins on a Sunday and ends on a Saturday.  (This is important to remember if you work on weekends so that you do not violate the work-hour-per-week restriction.</a:t>
            </a:r>
          </a:p>
          <a:p>
            <a:pPr lvl="0"/>
            <a:r>
              <a:rPr lang="en-US" sz="1400" dirty="0"/>
              <a:t>myTime is administered through the Payroll department.  For issues/questions about myTime please contact payroll@csuohio.edu.</a:t>
            </a:r>
          </a:p>
          <a:p>
            <a:pPr marL="0" indent="0">
              <a:buNone/>
            </a:pPr>
            <a:endParaRPr lang="en-US" dirty="0"/>
          </a:p>
        </p:txBody>
      </p:sp>
    </p:spTree>
    <p:extLst>
      <p:ext uri="{BB962C8B-B14F-4D97-AF65-F5344CB8AC3E}">
        <p14:creationId xmlns:p14="http://schemas.microsoft.com/office/powerpoint/2010/main" val="3553408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0231A-5454-9714-6875-E2DDD6E6CA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CC30C8-5859-B2C2-AD50-CC17FACDE8B9}"/>
              </a:ext>
            </a:extLst>
          </p:cNvPr>
          <p:cNvSpPr>
            <a:spLocks noGrp="1"/>
          </p:cNvSpPr>
          <p:nvPr>
            <p:ph type="title"/>
          </p:nvPr>
        </p:nvSpPr>
        <p:spPr/>
        <p:txBody>
          <a:bodyPr/>
          <a:lstStyle/>
          <a:p>
            <a:r>
              <a:rPr lang="en-US" dirty="0"/>
              <a:t>Logging into myTime</a:t>
            </a:r>
          </a:p>
        </p:txBody>
      </p:sp>
      <p:sp>
        <p:nvSpPr>
          <p:cNvPr id="3" name="Content Placeholder 2">
            <a:extLst>
              <a:ext uri="{FF2B5EF4-FFF2-40B4-BE49-F238E27FC236}">
                <a16:creationId xmlns:a16="http://schemas.microsoft.com/office/drawing/2014/main" id="{4271813F-E27C-BBE3-F2ED-81342BDCB137}"/>
              </a:ext>
            </a:extLst>
          </p:cNvPr>
          <p:cNvSpPr>
            <a:spLocks noGrp="1"/>
          </p:cNvSpPr>
          <p:nvPr>
            <p:ph idx="1"/>
          </p:nvPr>
        </p:nvSpPr>
        <p:spPr>
          <a:xfrm>
            <a:off x="838200" y="2039315"/>
            <a:ext cx="10515600" cy="3955762"/>
          </a:xfrm>
        </p:spPr>
        <p:txBody>
          <a:bodyPr/>
          <a:lstStyle/>
          <a:p>
            <a:pPr marL="514350" lvl="0" indent="-514350">
              <a:buFont typeface="+mj-lt"/>
              <a:buAutoNum type="arabicPeriod"/>
            </a:pPr>
            <a:r>
              <a:rPr lang="en-US" dirty="0"/>
              <a:t>Go to the CSU homepage (</a:t>
            </a:r>
            <a:r>
              <a:rPr lang="en-US" u="sng" dirty="0">
                <a:hlinkClick r:id="rId2"/>
              </a:rPr>
              <a:t>www.csuohio.edu</a:t>
            </a:r>
            <a:r>
              <a:rPr lang="en-US" dirty="0"/>
              <a:t>)</a:t>
            </a:r>
          </a:p>
          <a:p>
            <a:pPr marL="514350" lvl="0" indent="-514350">
              <a:buFont typeface="+mj-lt"/>
              <a:buAutoNum type="arabicPeriod"/>
            </a:pPr>
            <a:r>
              <a:rPr lang="en-US" dirty="0"/>
              <a:t>Click on the orange “</a:t>
            </a:r>
            <a:r>
              <a:rPr lang="en-US" dirty="0" err="1"/>
              <a:t>myCSU</a:t>
            </a:r>
            <a:r>
              <a:rPr lang="en-US" dirty="0"/>
              <a:t>” button</a:t>
            </a:r>
          </a:p>
          <a:p>
            <a:pPr marL="514350" lvl="0" indent="-514350">
              <a:buFont typeface="+mj-lt"/>
              <a:buAutoNum type="arabicPeriod"/>
            </a:pPr>
            <a:r>
              <a:rPr lang="en-US" dirty="0"/>
              <a:t>Go to the blue “For Faculty &amp; Staff” column</a:t>
            </a:r>
          </a:p>
          <a:p>
            <a:pPr marL="514350" lvl="0" indent="-514350">
              <a:buFont typeface="+mj-lt"/>
              <a:buAutoNum type="arabicPeriod"/>
            </a:pPr>
            <a:r>
              <a:rPr lang="en-US" dirty="0"/>
              <a:t>Click on “Employee Self Service”</a:t>
            </a:r>
          </a:p>
          <a:p>
            <a:pPr marL="514350" lvl="0" indent="-514350">
              <a:buFont typeface="+mj-lt"/>
              <a:buAutoNum type="arabicPeriod"/>
            </a:pPr>
            <a:r>
              <a:rPr lang="en-US" dirty="0"/>
              <a:t>Click on “myTime”</a:t>
            </a:r>
          </a:p>
          <a:p>
            <a:pPr marL="514350" lvl="0" indent="-514350">
              <a:buFont typeface="+mj-lt"/>
              <a:buAutoNum type="arabicPeriod"/>
            </a:pPr>
            <a:r>
              <a:rPr lang="en-US" dirty="0"/>
              <a:t>Enter your CampusNet Username and Password</a:t>
            </a:r>
          </a:p>
        </p:txBody>
      </p:sp>
    </p:spTree>
    <p:extLst>
      <p:ext uri="{BB962C8B-B14F-4D97-AF65-F5344CB8AC3E}">
        <p14:creationId xmlns:p14="http://schemas.microsoft.com/office/powerpoint/2010/main" val="36296399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9F1BD-4CC6-0339-4882-EB25C2FEE1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AB0ECF-CDF3-3CFD-EABF-77A5F1104439}"/>
              </a:ext>
            </a:extLst>
          </p:cNvPr>
          <p:cNvSpPr>
            <a:spLocks noGrp="1"/>
          </p:cNvSpPr>
          <p:nvPr>
            <p:ph type="title"/>
          </p:nvPr>
        </p:nvSpPr>
        <p:spPr/>
        <p:txBody>
          <a:bodyPr/>
          <a:lstStyle/>
          <a:p>
            <a:r>
              <a:rPr lang="en-US" dirty="0"/>
              <a:t>Instructions on Using myTime</a:t>
            </a:r>
          </a:p>
        </p:txBody>
      </p:sp>
      <p:sp>
        <p:nvSpPr>
          <p:cNvPr id="3" name="Content Placeholder 2">
            <a:extLst>
              <a:ext uri="{FF2B5EF4-FFF2-40B4-BE49-F238E27FC236}">
                <a16:creationId xmlns:a16="http://schemas.microsoft.com/office/drawing/2014/main" id="{0741F151-D89A-20C3-1C49-5F751B6C0088}"/>
              </a:ext>
            </a:extLst>
          </p:cNvPr>
          <p:cNvSpPr>
            <a:spLocks noGrp="1"/>
          </p:cNvSpPr>
          <p:nvPr>
            <p:ph idx="1"/>
          </p:nvPr>
        </p:nvSpPr>
        <p:spPr>
          <a:xfrm>
            <a:off x="838200" y="2039315"/>
            <a:ext cx="10515600" cy="3955762"/>
          </a:xfrm>
        </p:spPr>
        <p:txBody>
          <a:bodyPr/>
          <a:lstStyle/>
          <a:p>
            <a:pPr marL="0" indent="0">
              <a:buNone/>
            </a:pPr>
            <a:r>
              <a:rPr lang="en-US" dirty="0"/>
              <a:t>There are different log-in choices depending on whether you have only one position or multiple positions.  </a:t>
            </a:r>
          </a:p>
          <a:p>
            <a:pPr marL="0" indent="0">
              <a:buNone/>
            </a:pPr>
            <a:endParaRPr lang="en-US" dirty="0"/>
          </a:p>
          <a:p>
            <a:pPr marL="0" indent="0">
              <a:buNone/>
            </a:pPr>
            <a:r>
              <a:rPr lang="en-US" dirty="0"/>
              <a:t>Be sure to log in correctly so that your paycheck will be accurate.  </a:t>
            </a:r>
          </a:p>
          <a:p>
            <a:pPr marL="0" indent="0">
              <a:buNone/>
            </a:pPr>
            <a:endParaRPr lang="en-US" dirty="0"/>
          </a:p>
          <a:p>
            <a:pPr marL="0" indent="0">
              <a:buNone/>
            </a:pPr>
            <a:r>
              <a:rPr lang="en-US" dirty="0"/>
              <a:t>You can find the log-in instructions on the Student Employment website at </a:t>
            </a:r>
            <a:r>
              <a:rPr lang="en-US" sz="2400" dirty="0">
                <a:hlinkClick r:id="rId2"/>
              </a:rPr>
              <a:t>https://www.csuohio.edu/career-development-exploration/office-student-employment</a:t>
            </a:r>
            <a:r>
              <a:rPr lang="en-US" sz="2400" dirty="0"/>
              <a:t> </a:t>
            </a:r>
            <a:endParaRPr lang="en-US" dirty="0"/>
          </a:p>
        </p:txBody>
      </p:sp>
    </p:spTree>
    <p:extLst>
      <p:ext uri="{BB962C8B-B14F-4D97-AF65-F5344CB8AC3E}">
        <p14:creationId xmlns:p14="http://schemas.microsoft.com/office/powerpoint/2010/main" val="5954471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3C0EE-4CE7-48CF-F20D-7BAC9EEAC6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B004C7-EF97-6C44-909E-C63B6E81E027}"/>
              </a:ext>
            </a:extLst>
          </p:cNvPr>
          <p:cNvSpPr>
            <a:spLocks noGrp="1"/>
          </p:cNvSpPr>
          <p:nvPr>
            <p:ph type="title"/>
          </p:nvPr>
        </p:nvSpPr>
        <p:spPr/>
        <p:txBody>
          <a:bodyPr/>
          <a:lstStyle/>
          <a:p>
            <a:r>
              <a:rPr lang="en-US" dirty="0"/>
              <a:t>Pay Dates</a:t>
            </a:r>
          </a:p>
        </p:txBody>
      </p:sp>
      <p:sp>
        <p:nvSpPr>
          <p:cNvPr id="3" name="Content Placeholder 2">
            <a:extLst>
              <a:ext uri="{FF2B5EF4-FFF2-40B4-BE49-F238E27FC236}">
                <a16:creationId xmlns:a16="http://schemas.microsoft.com/office/drawing/2014/main" id="{4E0E28D1-C574-D3D7-0183-5F06C839F789}"/>
              </a:ext>
            </a:extLst>
          </p:cNvPr>
          <p:cNvSpPr>
            <a:spLocks noGrp="1"/>
          </p:cNvSpPr>
          <p:nvPr>
            <p:ph idx="1"/>
          </p:nvPr>
        </p:nvSpPr>
        <p:spPr>
          <a:xfrm>
            <a:off x="838200" y="2039315"/>
            <a:ext cx="10515600" cy="3955762"/>
          </a:xfrm>
        </p:spPr>
        <p:txBody>
          <a:bodyPr/>
          <a:lstStyle/>
          <a:p>
            <a:pPr marL="0" indent="0">
              <a:buNone/>
            </a:pPr>
            <a:r>
              <a:rPr lang="en-US" sz="2000" dirty="0"/>
              <a:t>Pay day is every other Friday.  You can access the schedule of pay dates on Payroll’s website.</a:t>
            </a:r>
          </a:p>
          <a:p>
            <a:pPr marL="0" indent="0">
              <a:buNone/>
            </a:pPr>
            <a:endParaRPr lang="en-US" sz="2000" dirty="0"/>
          </a:p>
          <a:p>
            <a:pPr marL="0" indent="0">
              <a:buNone/>
            </a:pPr>
            <a:r>
              <a:rPr lang="en-US" sz="2000" dirty="0"/>
              <a:t>Compensation will be deposited to your bank account on the morning of the pay date.</a:t>
            </a:r>
          </a:p>
          <a:p>
            <a:pPr marL="0" indent="0">
              <a:buNone/>
            </a:pPr>
            <a:endParaRPr lang="en-US" sz="2000" dirty="0"/>
          </a:p>
          <a:p>
            <a:pPr marL="0" indent="0">
              <a:buNone/>
            </a:pPr>
            <a:r>
              <a:rPr lang="en-US" sz="2000" dirty="0"/>
              <a:t>You can view an electronic pay stub online under “myProfile” (instructions on next page).</a:t>
            </a:r>
          </a:p>
          <a:p>
            <a:pPr marL="0" indent="0">
              <a:buNone/>
            </a:pPr>
            <a:endParaRPr lang="en-US" sz="2000" dirty="0"/>
          </a:p>
          <a:p>
            <a:pPr marL="0" indent="0">
              <a:buNone/>
            </a:pPr>
            <a:r>
              <a:rPr lang="en-US" sz="2000" dirty="0"/>
              <a:t>If you are employed using a Federal Work Study award, you should check your pay stub every pay period so that you can keep track of your remaining balance.  Subtract your gross pay from your FWS award amount to determine your balance so that you know when you will run out of money if your department cannot afford to pay you out of their own budget once your award is exhausted.</a:t>
            </a:r>
          </a:p>
        </p:txBody>
      </p:sp>
    </p:spTree>
    <p:extLst>
      <p:ext uri="{BB962C8B-B14F-4D97-AF65-F5344CB8AC3E}">
        <p14:creationId xmlns:p14="http://schemas.microsoft.com/office/powerpoint/2010/main" val="31770266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70D68-C20F-B25B-2250-4F2F413C7A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45F66-4711-B068-5002-2D813505B7D2}"/>
              </a:ext>
            </a:extLst>
          </p:cNvPr>
          <p:cNvSpPr>
            <a:spLocks noGrp="1"/>
          </p:cNvSpPr>
          <p:nvPr>
            <p:ph type="title"/>
          </p:nvPr>
        </p:nvSpPr>
        <p:spPr/>
        <p:txBody>
          <a:bodyPr/>
          <a:lstStyle/>
          <a:p>
            <a:r>
              <a:rPr lang="en-US" dirty="0"/>
              <a:t>Logging into myProfile</a:t>
            </a:r>
          </a:p>
        </p:txBody>
      </p:sp>
      <p:sp>
        <p:nvSpPr>
          <p:cNvPr id="3" name="Content Placeholder 2">
            <a:extLst>
              <a:ext uri="{FF2B5EF4-FFF2-40B4-BE49-F238E27FC236}">
                <a16:creationId xmlns:a16="http://schemas.microsoft.com/office/drawing/2014/main" id="{70C7FC5D-D867-3203-3730-267BF37EE2EE}"/>
              </a:ext>
            </a:extLst>
          </p:cNvPr>
          <p:cNvSpPr>
            <a:spLocks noGrp="1"/>
          </p:cNvSpPr>
          <p:nvPr>
            <p:ph idx="1"/>
          </p:nvPr>
        </p:nvSpPr>
        <p:spPr>
          <a:xfrm>
            <a:off x="838200" y="2039315"/>
            <a:ext cx="10515600" cy="3955762"/>
          </a:xfrm>
        </p:spPr>
        <p:txBody>
          <a:bodyPr/>
          <a:lstStyle/>
          <a:p>
            <a:pPr marL="514350" indent="-514350">
              <a:buFont typeface="+mj-lt"/>
              <a:buAutoNum type="arabicPeriod"/>
            </a:pPr>
            <a:r>
              <a:rPr lang="en-US" dirty="0"/>
              <a:t>Go to the CSU homepage (</a:t>
            </a:r>
            <a:r>
              <a:rPr lang="en-US" u="sng" dirty="0">
                <a:hlinkClick r:id="rId2"/>
              </a:rPr>
              <a:t>www.csuohio.edu</a:t>
            </a:r>
            <a:r>
              <a:rPr lang="en-US" dirty="0"/>
              <a:t>)</a:t>
            </a:r>
          </a:p>
          <a:p>
            <a:pPr marL="514350" lvl="0" indent="-514350">
              <a:buFont typeface="+mj-lt"/>
              <a:buAutoNum type="arabicPeriod"/>
            </a:pPr>
            <a:r>
              <a:rPr lang="en-US" dirty="0"/>
              <a:t>Click on the orange “</a:t>
            </a:r>
            <a:r>
              <a:rPr lang="en-US" dirty="0" err="1"/>
              <a:t>myCSU</a:t>
            </a:r>
            <a:r>
              <a:rPr lang="en-US" dirty="0"/>
              <a:t>” button</a:t>
            </a:r>
          </a:p>
          <a:p>
            <a:pPr marL="514350" lvl="0" indent="-514350">
              <a:buFont typeface="+mj-lt"/>
              <a:buAutoNum type="arabicPeriod"/>
            </a:pPr>
            <a:r>
              <a:rPr lang="en-US" dirty="0"/>
              <a:t>Go to the blue “Faculty &amp; Staff” column</a:t>
            </a:r>
          </a:p>
          <a:p>
            <a:pPr marL="514350" lvl="0" indent="-514350">
              <a:buFont typeface="+mj-lt"/>
              <a:buAutoNum type="arabicPeriod"/>
            </a:pPr>
            <a:r>
              <a:rPr lang="en-US" dirty="0"/>
              <a:t>Click on “myProfile”</a:t>
            </a:r>
          </a:p>
          <a:p>
            <a:pPr marL="514350" lvl="0" indent="-514350">
              <a:buFont typeface="+mj-lt"/>
              <a:buAutoNum type="arabicPeriod"/>
            </a:pPr>
            <a:r>
              <a:rPr lang="en-US" dirty="0"/>
              <a:t>Enter your </a:t>
            </a:r>
            <a:r>
              <a:rPr lang="en-US" dirty="0" err="1"/>
              <a:t>CampusNET</a:t>
            </a:r>
            <a:r>
              <a:rPr lang="en-US" dirty="0"/>
              <a:t> Username and Password</a:t>
            </a:r>
          </a:p>
          <a:p>
            <a:pPr marL="0" indent="0">
              <a:buNone/>
            </a:pPr>
            <a:endParaRPr lang="en-US" sz="2000" dirty="0"/>
          </a:p>
        </p:txBody>
      </p:sp>
    </p:spTree>
    <p:extLst>
      <p:ext uri="{BB962C8B-B14F-4D97-AF65-F5344CB8AC3E}">
        <p14:creationId xmlns:p14="http://schemas.microsoft.com/office/powerpoint/2010/main" val="38795852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EA5EB-BC7A-71D1-4DFE-8088AF6013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E38DA8-C2F2-0700-0EE6-699ABCAC28FB}"/>
              </a:ext>
            </a:extLst>
          </p:cNvPr>
          <p:cNvSpPr>
            <a:spLocks noGrp="1"/>
          </p:cNvSpPr>
          <p:nvPr>
            <p:ph type="ctrTitle"/>
          </p:nvPr>
        </p:nvSpPr>
        <p:spPr>
          <a:xfrm>
            <a:off x="1524000" y="3429000"/>
            <a:ext cx="9144000" cy="2387600"/>
          </a:xfrm>
        </p:spPr>
        <p:txBody>
          <a:bodyPr/>
          <a:lstStyle/>
          <a:p>
            <a:r>
              <a:rPr lang="en-US" sz="3600" dirty="0"/>
              <a:t>That’s all there is to it!</a:t>
            </a:r>
            <a:br>
              <a:rPr lang="en-US" sz="3600" dirty="0"/>
            </a:br>
            <a:r>
              <a:rPr lang="en-US" sz="3600" dirty="0"/>
              <a:t> </a:t>
            </a:r>
            <a:br>
              <a:rPr lang="en-US" sz="3600" dirty="0"/>
            </a:br>
            <a:r>
              <a:rPr lang="en-US" sz="3600" dirty="0"/>
              <a:t>For more detailed information on Student Employment, check out the Student</a:t>
            </a:r>
            <a:br>
              <a:rPr lang="en-US" sz="3600" dirty="0"/>
            </a:br>
            <a:r>
              <a:rPr lang="en-US" sz="3600" dirty="0"/>
              <a:t> Employee Handbook at:</a:t>
            </a:r>
            <a:br>
              <a:rPr lang="en-US" sz="3600" dirty="0"/>
            </a:br>
            <a:br>
              <a:rPr lang="en-US" sz="3600" dirty="0"/>
            </a:br>
            <a:r>
              <a:rPr lang="en-US" sz="3600" dirty="0"/>
              <a:t> </a:t>
            </a:r>
            <a:r>
              <a:rPr lang="en-US" sz="2400" dirty="0">
                <a:hlinkClick r:id="rId2"/>
              </a:rPr>
              <a:t>https://www.csuohio.edu/career-development-exploration/office-student-employment</a:t>
            </a:r>
            <a:r>
              <a:rPr lang="en-US" sz="2400" dirty="0"/>
              <a:t> </a:t>
            </a:r>
            <a:endParaRPr lang="en-US" sz="3600" dirty="0"/>
          </a:p>
        </p:txBody>
      </p:sp>
    </p:spTree>
    <p:extLst>
      <p:ext uri="{BB962C8B-B14F-4D97-AF65-F5344CB8AC3E}">
        <p14:creationId xmlns:p14="http://schemas.microsoft.com/office/powerpoint/2010/main" val="1989484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4F096-8AA0-BFA8-51CE-82CDC99B34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9E0FA9-D88F-64E1-3BF7-D9C5F5026068}"/>
              </a:ext>
            </a:extLst>
          </p:cNvPr>
          <p:cNvSpPr>
            <a:spLocks noGrp="1"/>
          </p:cNvSpPr>
          <p:nvPr>
            <p:ph type="title"/>
          </p:nvPr>
        </p:nvSpPr>
        <p:spPr/>
        <p:txBody>
          <a:bodyPr/>
          <a:lstStyle/>
          <a:p>
            <a:r>
              <a:rPr lang="en-US" dirty="0"/>
              <a:t>Enrollment Restrictions</a:t>
            </a:r>
            <a:br>
              <a:rPr lang="en-US" dirty="0"/>
            </a:br>
            <a:endParaRPr lang="en-US" dirty="0"/>
          </a:p>
        </p:txBody>
      </p:sp>
      <p:sp>
        <p:nvSpPr>
          <p:cNvPr id="3" name="Content Placeholder 2">
            <a:extLst>
              <a:ext uri="{FF2B5EF4-FFF2-40B4-BE49-F238E27FC236}">
                <a16:creationId xmlns:a16="http://schemas.microsoft.com/office/drawing/2014/main" id="{D3C5C2BB-2630-5273-DFBD-FBD93AA295E6}"/>
              </a:ext>
            </a:extLst>
          </p:cNvPr>
          <p:cNvSpPr>
            <a:spLocks noGrp="1"/>
          </p:cNvSpPr>
          <p:nvPr>
            <p:ph idx="1"/>
          </p:nvPr>
        </p:nvSpPr>
        <p:spPr/>
        <p:txBody>
          <a:bodyPr/>
          <a:lstStyle/>
          <a:p>
            <a:r>
              <a:rPr lang="en-US" dirty="0"/>
              <a:t>To work as a student employee, you must be enrolled in at least 6 credit hours during regular academic semesters (Fall &amp; Spring).</a:t>
            </a:r>
          </a:p>
          <a:p>
            <a:endParaRPr lang="en-US" dirty="0"/>
          </a:p>
          <a:p>
            <a:r>
              <a:rPr lang="en-US" dirty="0"/>
              <a:t>New students to CSU can begin working on the first day of their first semester of enrollment in at least 6 credit hours.</a:t>
            </a:r>
          </a:p>
          <a:p>
            <a:endParaRPr lang="en-US" dirty="0"/>
          </a:p>
        </p:txBody>
      </p:sp>
    </p:spTree>
    <p:extLst>
      <p:ext uri="{BB962C8B-B14F-4D97-AF65-F5344CB8AC3E}">
        <p14:creationId xmlns:p14="http://schemas.microsoft.com/office/powerpoint/2010/main" val="427842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C90A4-5296-006E-99EC-718B9732B2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AE0B36-8045-7733-389D-F248D33CDBC3}"/>
              </a:ext>
            </a:extLst>
          </p:cNvPr>
          <p:cNvSpPr>
            <a:spLocks noGrp="1"/>
          </p:cNvSpPr>
          <p:nvPr>
            <p:ph type="title"/>
          </p:nvPr>
        </p:nvSpPr>
        <p:spPr/>
        <p:txBody>
          <a:bodyPr/>
          <a:lstStyle/>
          <a:p>
            <a:r>
              <a:rPr lang="en-US" dirty="0"/>
              <a:t>Enrollment Exceptions</a:t>
            </a:r>
          </a:p>
        </p:txBody>
      </p:sp>
      <p:sp>
        <p:nvSpPr>
          <p:cNvPr id="3" name="Content Placeholder 2">
            <a:extLst>
              <a:ext uri="{FF2B5EF4-FFF2-40B4-BE49-F238E27FC236}">
                <a16:creationId xmlns:a16="http://schemas.microsoft.com/office/drawing/2014/main" id="{DFAE9998-1792-126A-9121-401782015525}"/>
              </a:ext>
            </a:extLst>
          </p:cNvPr>
          <p:cNvSpPr>
            <a:spLocks noGrp="1"/>
          </p:cNvSpPr>
          <p:nvPr>
            <p:ph idx="1"/>
          </p:nvPr>
        </p:nvSpPr>
        <p:spPr/>
        <p:txBody>
          <a:bodyPr/>
          <a:lstStyle/>
          <a:p>
            <a:pPr marL="0" indent="0">
              <a:buNone/>
            </a:pPr>
            <a:r>
              <a:rPr lang="en-US" sz="2400" dirty="0"/>
              <a:t>There are only two situations where you can work while being enrolled for less than 6 credit hours:</a:t>
            </a:r>
            <a:endParaRPr lang="en-US" sz="1600" dirty="0"/>
          </a:p>
          <a:p>
            <a:pPr lvl="1"/>
            <a:r>
              <a:rPr lang="en-US" sz="2000" dirty="0"/>
              <a:t>if you need less than 6 credit hours to graduate that semester</a:t>
            </a:r>
          </a:p>
          <a:p>
            <a:pPr lvl="1"/>
            <a:r>
              <a:rPr lang="en-US" sz="2000" dirty="0"/>
              <a:t>if you are a graduate student enrolled in your thesis or dissertation</a:t>
            </a:r>
          </a:p>
          <a:p>
            <a:pPr marL="457200" lvl="1" indent="0">
              <a:buNone/>
            </a:pPr>
            <a:r>
              <a:rPr lang="en-US" sz="2000" dirty="0"/>
              <a:t>PLEAE NOTE: FWS Student positions cannot be exempted from this rule</a:t>
            </a:r>
            <a:endParaRPr lang="en-US" sz="1600" dirty="0"/>
          </a:p>
          <a:p>
            <a:r>
              <a:rPr lang="en-US" sz="2400" dirty="0"/>
              <a:t>If you receive a Less than 6 Credit email, forward the email to your Academic Coach or Faculty advisor, who will complete the under-enrollment exemption on your behalf</a:t>
            </a:r>
            <a:r>
              <a:rPr lang="en-US" dirty="0"/>
              <a:t>.</a:t>
            </a:r>
            <a:endParaRPr lang="en-US" sz="1800" dirty="0"/>
          </a:p>
          <a:p>
            <a:pPr marL="0" indent="0">
              <a:buNone/>
            </a:pPr>
            <a:endParaRPr lang="en-US" sz="1600" u="sng" dirty="0"/>
          </a:p>
          <a:p>
            <a:pPr marL="0" indent="0">
              <a:buNone/>
            </a:pPr>
            <a:r>
              <a:rPr lang="en-US" sz="1600" u="sng" dirty="0"/>
              <a:t>PLEASE NOTE</a:t>
            </a:r>
            <a:r>
              <a:rPr lang="en-US" sz="1600" dirty="0"/>
              <a:t>:  Non-credit-bearing courses (such as remedial and ESL courses), incompletes, and medical withdrawals are NOT allowable enrollment exemptions for student employment. If you drop below 6 credit hours at any time during a semester, your student employment job will be terminated.  If you withdraw after the semester ends, you will not be allowed to work during the winter or summer break that follows that semester.  So be sure to weigh these consequences if you are thinking of dropping below 6 credit hours!</a:t>
            </a:r>
            <a:endParaRPr lang="en-US" sz="1100" dirty="0"/>
          </a:p>
          <a:p>
            <a:endParaRPr lang="en-US" dirty="0"/>
          </a:p>
        </p:txBody>
      </p:sp>
    </p:spTree>
    <p:extLst>
      <p:ext uri="{BB962C8B-B14F-4D97-AF65-F5344CB8AC3E}">
        <p14:creationId xmlns:p14="http://schemas.microsoft.com/office/powerpoint/2010/main" val="719474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4D0E8-122A-1DAD-16B9-E1DA1B50E4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E32CD3-BD30-0012-C07A-FAB1844C224B}"/>
              </a:ext>
            </a:extLst>
          </p:cNvPr>
          <p:cNvSpPr>
            <a:spLocks noGrp="1"/>
          </p:cNvSpPr>
          <p:nvPr>
            <p:ph type="title"/>
          </p:nvPr>
        </p:nvSpPr>
        <p:spPr/>
        <p:txBody>
          <a:bodyPr/>
          <a:lstStyle/>
          <a:p>
            <a:r>
              <a:rPr lang="en-US" dirty="0"/>
              <a:t>Work Hour Restrictions</a:t>
            </a:r>
          </a:p>
        </p:txBody>
      </p:sp>
      <p:sp>
        <p:nvSpPr>
          <p:cNvPr id="3" name="Content Placeholder 2">
            <a:extLst>
              <a:ext uri="{FF2B5EF4-FFF2-40B4-BE49-F238E27FC236}">
                <a16:creationId xmlns:a16="http://schemas.microsoft.com/office/drawing/2014/main" id="{71BDC5B0-70D2-B1D2-09B3-48D16A32290B}"/>
              </a:ext>
            </a:extLst>
          </p:cNvPr>
          <p:cNvSpPr>
            <a:spLocks noGrp="1"/>
          </p:cNvSpPr>
          <p:nvPr>
            <p:ph idx="1"/>
          </p:nvPr>
        </p:nvSpPr>
        <p:spPr/>
        <p:txBody>
          <a:bodyPr/>
          <a:lstStyle/>
          <a:p>
            <a:pPr marL="0" indent="0">
              <a:buNone/>
            </a:pPr>
            <a:r>
              <a:rPr lang="en-US" sz="2400" dirty="0"/>
              <a:t>As a student employee, you cannot work more than 20 hours per week during regular academic semesters (Fall &amp; Spring).  NOTE: Final Exam week IS part of the semester!</a:t>
            </a:r>
          </a:p>
          <a:p>
            <a:pPr marL="0" indent="0">
              <a:buNone/>
            </a:pPr>
            <a:endParaRPr lang="en-US" sz="2400" dirty="0"/>
          </a:p>
          <a:p>
            <a:pPr marL="0" indent="0">
              <a:buNone/>
            </a:pPr>
            <a:r>
              <a:rPr lang="en-US" sz="2400" dirty="0"/>
              <a:t>This 20-hour limit includes a combination of all hours from all your CSU positions (additional student jobs, graduate assistantships, etc.).</a:t>
            </a:r>
          </a:p>
          <a:p>
            <a:pPr marL="0" indent="0">
              <a:buNone/>
            </a:pPr>
            <a:endParaRPr lang="en-US" sz="2400" dirty="0"/>
          </a:p>
          <a:p>
            <a:pPr marL="0" indent="0">
              <a:buNone/>
            </a:pPr>
            <a:r>
              <a:rPr lang="en-US" sz="2400" dirty="0"/>
              <a:t>You also cannot work during your scheduled class and exam times, even if your professor cancels class or ends class early.  Scheduled class times can be found in CampusNet, and scheduled exam times can be found on the Academic Calendar at www.csuohio.edu. </a:t>
            </a:r>
            <a:br>
              <a:rPr lang="en-US" dirty="0"/>
            </a:br>
            <a:endParaRPr lang="en-US" dirty="0"/>
          </a:p>
        </p:txBody>
      </p:sp>
    </p:spTree>
    <p:extLst>
      <p:ext uri="{BB962C8B-B14F-4D97-AF65-F5344CB8AC3E}">
        <p14:creationId xmlns:p14="http://schemas.microsoft.com/office/powerpoint/2010/main" val="1696904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27BC2-D6C5-8E0E-3A82-DE14AEF928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661ED8-375E-8328-609E-C003162ACFEA}"/>
              </a:ext>
            </a:extLst>
          </p:cNvPr>
          <p:cNvSpPr>
            <a:spLocks noGrp="1"/>
          </p:cNvSpPr>
          <p:nvPr>
            <p:ph type="title"/>
          </p:nvPr>
        </p:nvSpPr>
        <p:spPr/>
        <p:txBody>
          <a:bodyPr/>
          <a:lstStyle/>
          <a:p>
            <a:r>
              <a:rPr lang="en-US" dirty="0"/>
              <a:t>Work Hour Exceptions</a:t>
            </a:r>
          </a:p>
        </p:txBody>
      </p:sp>
      <p:sp>
        <p:nvSpPr>
          <p:cNvPr id="3" name="Content Placeholder 2">
            <a:extLst>
              <a:ext uri="{FF2B5EF4-FFF2-40B4-BE49-F238E27FC236}">
                <a16:creationId xmlns:a16="http://schemas.microsoft.com/office/drawing/2014/main" id="{483E6535-9283-F92E-0341-3B9554F9E844}"/>
              </a:ext>
            </a:extLst>
          </p:cNvPr>
          <p:cNvSpPr>
            <a:spLocks noGrp="1"/>
          </p:cNvSpPr>
          <p:nvPr>
            <p:ph idx="1"/>
          </p:nvPr>
        </p:nvSpPr>
        <p:spPr/>
        <p:txBody>
          <a:bodyPr/>
          <a:lstStyle/>
          <a:p>
            <a:pPr marL="0" indent="0">
              <a:buNone/>
            </a:pPr>
            <a:r>
              <a:rPr lang="en-US" dirty="0"/>
              <a:t>If you have not violated Student Employment regulations during Fall and Spring semesters, you are eligible to work more hours during the breaks between semesters.  During Winter, Spring, and Summer breaks, you may work up to 40 hours per week (unless your department or the Student Employment Office limits hours due to budget constraints).</a:t>
            </a:r>
          </a:p>
          <a:p>
            <a:pPr marL="0" indent="0">
              <a:buNone/>
            </a:pPr>
            <a:endParaRPr lang="en-US" dirty="0"/>
          </a:p>
          <a:p>
            <a:pPr marL="0" indent="0">
              <a:buNone/>
            </a:pPr>
            <a:r>
              <a:rPr lang="en-US" dirty="0"/>
              <a:t>Student employees are </a:t>
            </a:r>
            <a:r>
              <a:rPr lang="en-US" u="sng" dirty="0"/>
              <a:t>never</a:t>
            </a:r>
            <a:r>
              <a:rPr lang="en-US" dirty="0"/>
              <a:t> permitted to work over 40 hours per week.  This 40-hour limit includes a combination of all hours from all your CSU positions (additional student jobs, graduate assistantships, etc.).</a:t>
            </a:r>
          </a:p>
          <a:p>
            <a:pPr marL="0" indent="0">
              <a:buNone/>
            </a:pPr>
            <a:br>
              <a:rPr lang="en-US" dirty="0"/>
            </a:br>
            <a:endParaRPr lang="en-US" dirty="0"/>
          </a:p>
        </p:txBody>
      </p:sp>
    </p:spTree>
    <p:extLst>
      <p:ext uri="{BB962C8B-B14F-4D97-AF65-F5344CB8AC3E}">
        <p14:creationId xmlns:p14="http://schemas.microsoft.com/office/powerpoint/2010/main" val="1677380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9B404-FA51-625B-8E1F-3CB16767B1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51CBC-4D46-236B-A049-9B5C77E692B5}"/>
              </a:ext>
            </a:extLst>
          </p:cNvPr>
          <p:cNvSpPr>
            <a:spLocks noGrp="1"/>
          </p:cNvSpPr>
          <p:nvPr>
            <p:ph type="title"/>
          </p:nvPr>
        </p:nvSpPr>
        <p:spPr/>
        <p:txBody>
          <a:bodyPr/>
          <a:lstStyle/>
          <a:p>
            <a:r>
              <a:rPr lang="en-US" dirty="0"/>
              <a:t>Confidentiality</a:t>
            </a:r>
          </a:p>
        </p:txBody>
      </p:sp>
      <p:sp>
        <p:nvSpPr>
          <p:cNvPr id="3" name="Content Placeholder 2">
            <a:extLst>
              <a:ext uri="{FF2B5EF4-FFF2-40B4-BE49-F238E27FC236}">
                <a16:creationId xmlns:a16="http://schemas.microsoft.com/office/drawing/2014/main" id="{144F3947-AE84-5074-8254-5C67B1418743}"/>
              </a:ext>
            </a:extLst>
          </p:cNvPr>
          <p:cNvSpPr>
            <a:spLocks noGrp="1"/>
          </p:cNvSpPr>
          <p:nvPr>
            <p:ph idx="1"/>
          </p:nvPr>
        </p:nvSpPr>
        <p:spPr/>
        <p:txBody>
          <a:bodyPr/>
          <a:lstStyle/>
          <a:p>
            <a:pPr marL="0" indent="0">
              <a:buNone/>
            </a:pPr>
            <a:r>
              <a:rPr lang="en-US" dirty="0"/>
              <a:t>During your student employment, you may be exposed to information and records concerning fellow students and employees.  Federal and University laws protect the privacy and security of this information.</a:t>
            </a:r>
          </a:p>
          <a:p>
            <a:pPr marL="0" indent="0">
              <a:buNone/>
            </a:pPr>
            <a:endParaRPr lang="en-US" dirty="0"/>
          </a:p>
          <a:p>
            <a:pPr marL="0" indent="0">
              <a:buNone/>
            </a:pPr>
            <a:r>
              <a:rPr lang="en-US" dirty="0"/>
              <a:t>As an employee of CSU, you are required to keep confidential all information concerning students and the University, except as directed by your supervisor.  Failure to do so can result in termination from your employment.</a:t>
            </a:r>
          </a:p>
          <a:p>
            <a:pPr marL="0" indent="0">
              <a:buNone/>
            </a:pPr>
            <a:br>
              <a:rPr lang="en-US" dirty="0"/>
            </a:br>
            <a:endParaRPr lang="en-US" dirty="0"/>
          </a:p>
        </p:txBody>
      </p:sp>
    </p:spTree>
    <p:extLst>
      <p:ext uri="{BB962C8B-B14F-4D97-AF65-F5344CB8AC3E}">
        <p14:creationId xmlns:p14="http://schemas.microsoft.com/office/powerpoint/2010/main" val="3929654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DAD14-467C-713F-B153-B5B6107ACC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C38336-E682-B5C2-BAD8-BACBE102C8F3}"/>
              </a:ext>
            </a:extLst>
          </p:cNvPr>
          <p:cNvSpPr>
            <a:spLocks noGrp="1"/>
          </p:cNvSpPr>
          <p:nvPr>
            <p:ph type="title"/>
          </p:nvPr>
        </p:nvSpPr>
        <p:spPr/>
        <p:txBody>
          <a:bodyPr/>
          <a:lstStyle/>
          <a:p>
            <a:r>
              <a:rPr lang="en-US" dirty="0"/>
              <a:t>Other Information About Your Student Job</a:t>
            </a:r>
            <a:br>
              <a:rPr lang="en-US" dirty="0"/>
            </a:br>
            <a:endParaRPr lang="en-US" dirty="0"/>
          </a:p>
        </p:txBody>
      </p:sp>
      <p:sp>
        <p:nvSpPr>
          <p:cNvPr id="3" name="Content Placeholder 2">
            <a:extLst>
              <a:ext uri="{FF2B5EF4-FFF2-40B4-BE49-F238E27FC236}">
                <a16:creationId xmlns:a16="http://schemas.microsoft.com/office/drawing/2014/main" id="{A5679C3B-768E-55C6-8B5E-C338DDBD821F}"/>
              </a:ext>
            </a:extLst>
          </p:cNvPr>
          <p:cNvSpPr>
            <a:spLocks noGrp="1"/>
          </p:cNvSpPr>
          <p:nvPr>
            <p:ph idx="1"/>
          </p:nvPr>
        </p:nvSpPr>
        <p:spPr/>
        <p:txBody>
          <a:bodyPr/>
          <a:lstStyle/>
          <a:p>
            <a:pPr marL="0" indent="0">
              <a:buNone/>
            </a:pPr>
            <a:r>
              <a:rPr lang="en-US" dirty="0"/>
              <a:t>Student employment positions are considered:</a:t>
            </a:r>
            <a:endParaRPr lang="en-US" sz="1800" dirty="0"/>
          </a:p>
          <a:p>
            <a:pPr lvl="1"/>
            <a:r>
              <a:rPr lang="en-US" sz="2000" dirty="0"/>
              <a:t>temporary</a:t>
            </a:r>
            <a:endParaRPr lang="en-US" sz="1400" dirty="0"/>
          </a:p>
          <a:p>
            <a:pPr lvl="1"/>
            <a:r>
              <a:rPr lang="en-US" sz="2000" dirty="0"/>
              <a:t>part-time</a:t>
            </a:r>
            <a:endParaRPr lang="en-US" sz="1400" dirty="0"/>
          </a:p>
          <a:p>
            <a:pPr lvl="1"/>
            <a:r>
              <a:rPr lang="en-US" sz="2000" dirty="0"/>
              <a:t>“at will”  (meaning you may terminate your job without reason &amp; may also have your job terminated without cause)</a:t>
            </a:r>
            <a:endParaRPr lang="en-US" sz="1600" dirty="0"/>
          </a:p>
          <a:p>
            <a:pPr marL="0" indent="0">
              <a:buNone/>
            </a:pPr>
            <a:r>
              <a:rPr lang="en-US" dirty="0"/>
              <a:t>These positions are </a:t>
            </a:r>
            <a:r>
              <a:rPr lang="en-US" u="sng" dirty="0"/>
              <a:t>not</a:t>
            </a:r>
            <a:r>
              <a:rPr lang="en-US" dirty="0"/>
              <a:t> eligible for:</a:t>
            </a:r>
            <a:endParaRPr lang="en-US" sz="1800" dirty="0"/>
          </a:p>
          <a:p>
            <a:pPr lvl="1"/>
            <a:r>
              <a:rPr lang="en-US" sz="2000" dirty="0"/>
              <a:t>unemployment compensation</a:t>
            </a:r>
            <a:endParaRPr lang="en-US" sz="1400" dirty="0"/>
          </a:p>
          <a:p>
            <a:pPr lvl="1"/>
            <a:r>
              <a:rPr lang="en-US" sz="2000" dirty="0"/>
              <a:t>sick pay</a:t>
            </a:r>
            <a:endParaRPr lang="en-US" sz="1400" dirty="0"/>
          </a:p>
          <a:p>
            <a:pPr lvl="1"/>
            <a:r>
              <a:rPr lang="en-US" sz="2000" dirty="0"/>
              <a:t>holiday pay</a:t>
            </a:r>
            <a:endParaRPr lang="en-US" sz="1400" dirty="0"/>
          </a:p>
          <a:p>
            <a:pPr lvl="1"/>
            <a:r>
              <a:rPr lang="en-US" sz="2000" dirty="0"/>
              <a:t>vacation pay</a:t>
            </a:r>
            <a:endParaRPr lang="en-US" sz="1400" dirty="0"/>
          </a:p>
          <a:p>
            <a:pPr lvl="1"/>
            <a:r>
              <a:rPr lang="en-US" sz="2000" dirty="0"/>
              <a:t>“snow day” pay</a:t>
            </a:r>
            <a:endParaRPr lang="en-US" sz="1400" dirty="0"/>
          </a:p>
          <a:p>
            <a:endParaRPr lang="en-US" dirty="0"/>
          </a:p>
          <a:p>
            <a:pPr marL="0" indent="0">
              <a:buNone/>
            </a:pPr>
            <a:br>
              <a:rPr lang="en-US" dirty="0"/>
            </a:br>
            <a:endParaRPr lang="en-US" dirty="0"/>
          </a:p>
        </p:txBody>
      </p:sp>
    </p:spTree>
    <p:extLst>
      <p:ext uri="{BB962C8B-B14F-4D97-AF65-F5344CB8AC3E}">
        <p14:creationId xmlns:p14="http://schemas.microsoft.com/office/powerpoint/2010/main" val="3699654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511</TotalTime>
  <Words>3024</Words>
  <Application>Microsoft Office PowerPoint</Application>
  <PresentationFormat>Widescreen</PresentationFormat>
  <Paragraphs>253</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Trade Gothic Next Cond</vt:lpstr>
      <vt:lpstr>Trade Gothic Next Heavy</vt:lpstr>
      <vt:lpstr>Office Theme</vt:lpstr>
      <vt:lpstr>New Student Employee Orientation REV1025</vt:lpstr>
      <vt:lpstr>Introduction</vt:lpstr>
      <vt:lpstr>The Basic Rules of Student Employment</vt:lpstr>
      <vt:lpstr>Enrollment Restrictions </vt:lpstr>
      <vt:lpstr>Enrollment Exceptions</vt:lpstr>
      <vt:lpstr>Work Hour Restrictions</vt:lpstr>
      <vt:lpstr>Work Hour Exceptions</vt:lpstr>
      <vt:lpstr>Confidentiality</vt:lpstr>
      <vt:lpstr>Other Information About Your Student Job </vt:lpstr>
      <vt:lpstr>What If You Violate These Rules?</vt:lpstr>
      <vt:lpstr>Job Expectations</vt:lpstr>
      <vt:lpstr>What Should You Expect From Your Job?</vt:lpstr>
      <vt:lpstr>What Should Your Supervisors Expect From You?</vt:lpstr>
      <vt:lpstr>Tips For Successful Student Employment</vt:lpstr>
      <vt:lpstr>What If You Will Be Late or Absent?</vt:lpstr>
      <vt:lpstr>What If You Are Having Problems at Your Job?</vt:lpstr>
      <vt:lpstr>What If You Feel You’ve Been Harassed or Discriminated at Your Job?</vt:lpstr>
      <vt:lpstr>What If You Want to Quit or You’ve Been Fired?</vt:lpstr>
      <vt:lpstr>Completing Your Hiring Paperwork</vt:lpstr>
      <vt:lpstr>Required Paperwork</vt:lpstr>
      <vt:lpstr>Student Hire Certification</vt:lpstr>
      <vt:lpstr>I-9 (Employment Eligibility Verification) </vt:lpstr>
      <vt:lpstr>I-9 cont’d (Employment Eligibility Verification) </vt:lpstr>
      <vt:lpstr>SSA-1945 (Statement Concerning Your Employment in a Job Not Covered by Social Security) </vt:lpstr>
      <vt:lpstr>Federal Tax (Form W-4) </vt:lpstr>
      <vt:lpstr>State Tax (Employee’s Withholding Exemption Certificate) </vt:lpstr>
      <vt:lpstr>OPERS (Ohio Public Employees Retirement System) </vt:lpstr>
      <vt:lpstr>Direct Deposit (Paycheck Option)</vt:lpstr>
      <vt:lpstr>Getting Paid</vt:lpstr>
      <vt:lpstr>Reporting Time Worked</vt:lpstr>
      <vt:lpstr>Logging into myTime</vt:lpstr>
      <vt:lpstr>Instructions on Using myTime</vt:lpstr>
      <vt:lpstr>Pay Dates</vt:lpstr>
      <vt:lpstr>Logging into myProfile</vt:lpstr>
      <vt:lpstr>That’s all there is to it!   For more detailed information on Student Employment, check out the Student  Employee Handbook at:   https://www.csuohio.edu/career-development-exploration/office-student-employment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R Holmes</dc:creator>
  <cp:lastModifiedBy>David B Roney</cp:lastModifiedBy>
  <cp:revision>14</cp:revision>
  <dcterms:created xsi:type="dcterms:W3CDTF">2023-02-22T14:54:41Z</dcterms:created>
  <dcterms:modified xsi:type="dcterms:W3CDTF">2025-10-09T19:51:40Z</dcterms:modified>
</cp:coreProperties>
</file>