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7" r:id="rId2"/>
    <p:sldId id="279" r:id="rId3"/>
    <p:sldId id="258" r:id="rId4"/>
    <p:sldId id="262" r:id="rId5"/>
    <p:sldId id="260" r:id="rId6"/>
    <p:sldId id="261" r:id="rId7"/>
    <p:sldId id="263" r:id="rId8"/>
    <p:sldId id="264" r:id="rId9"/>
    <p:sldId id="265" r:id="rId10"/>
    <p:sldId id="268" r:id="rId11"/>
    <p:sldId id="280" r:id="rId12"/>
    <p:sldId id="269" r:id="rId13"/>
    <p:sldId id="266" r:id="rId14"/>
    <p:sldId id="267" r:id="rId15"/>
    <p:sldId id="271" r:id="rId16"/>
    <p:sldId id="272" r:id="rId17"/>
    <p:sldId id="270" r:id="rId18"/>
    <p:sldId id="273" r:id="rId19"/>
    <p:sldId id="274" r:id="rId20"/>
    <p:sldId id="275"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hfDDYeyOOm/c5d9PF931P5vNQvJ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204353-5EB5-4875-85D4-0AE772EF5E2B}" v="2" dt="2024-07-08T21:08:12.7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1" d="100"/>
          <a:sy n="121" d="100"/>
        </p:scale>
        <p:origin x="15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W Lenhart" userId="2a28ba9e-89b7-4d65-a634-2b49a941c8e6" providerId="ADAL" clId="{E8204353-5EB5-4875-85D4-0AE772EF5E2B}"/>
    <pc:docChg chg="undo custSel addSld delSld modSld sldOrd">
      <pc:chgData name="Daniel W Lenhart" userId="2a28ba9e-89b7-4d65-a634-2b49a941c8e6" providerId="ADAL" clId="{E8204353-5EB5-4875-85D4-0AE772EF5E2B}" dt="2024-08-13T14:41:30.499" v="1663" actId="403"/>
      <pc:docMkLst>
        <pc:docMk/>
      </pc:docMkLst>
      <pc:sldChg chg="modSp mod">
        <pc:chgData name="Daniel W Lenhart" userId="2a28ba9e-89b7-4d65-a634-2b49a941c8e6" providerId="ADAL" clId="{E8204353-5EB5-4875-85D4-0AE772EF5E2B}" dt="2024-06-20T17:43:24.459" v="709" actId="20577"/>
        <pc:sldMkLst>
          <pc:docMk/>
          <pc:sldMk cId="0" sldId="257"/>
        </pc:sldMkLst>
        <pc:spChg chg="mod">
          <ac:chgData name="Daniel W Lenhart" userId="2a28ba9e-89b7-4d65-a634-2b49a941c8e6" providerId="ADAL" clId="{E8204353-5EB5-4875-85D4-0AE772EF5E2B}" dt="2024-06-20T17:43:24.459" v="709" actId="20577"/>
          <ac:spMkLst>
            <pc:docMk/>
            <pc:sldMk cId="0" sldId="257"/>
            <ac:spMk id="150" creationId="{00000000-0000-0000-0000-000000000000}"/>
          </ac:spMkLst>
        </pc:spChg>
      </pc:sldChg>
      <pc:sldChg chg="modSp mod">
        <pc:chgData name="Daniel W Lenhart" userId="2a28ba9e-89b7-4d65-a634-2b49a941c8e6" providerId="ADAL" clId="{E8204353-5EB5-4875-85D4-0AE772EF5E2B}" dt="2024-06-18T18:52:09.443" v="613" actId="313"/>
        <pc:sldMkLst>
          <pc:docMk/>
          <pc:sldMk cId="0" sldId="258"/>
        </pc:sldMkLst>
        <pc:spChg chg="mod">
          <ac:chgData name="Daniel W Lenhart" userId="2a28ba9e-89b7-4d65-a634-2b49a941c8e6" providerId="ADAL" clId="{E8204353-5EB5-4875-85D4-0AE772EF5E2B}" dt="2024-06-18T18:52:09.443" v="613" actId="313"/>
          <ac:spMkLst>
            <pc:docMk/>
            <pc:sldMk cId="0" sldId="258"/>
            <ac:spMk id="156" creationId="{00000000-0000-0000-0000-000000000000}"/>
          </ac:spMkLst>
        </pc:spChg>
      </pc:sldChg>
      <pc:sldChg chg="modSp mod ord modNotes">
        <pc:chgData name="Daniel W Lenhart" userId="2a28ba9e-89b7-4d65-a634-2b49a941c8e6" providerId="ADAL" clId="{E8204353-5EB5-4875-85D4-0AE772EF5E2B}" dt="2024-08-12T19:49:09.992" v="1185" actId="27636"/>
        <pc:sldMkLst>
          <pc:docMk/>
          <pc:sldMk cId="0" sldId="262"/>
        </pc:sldMkLst>
        <pc:spChg chg="mod">
          <ac:chgData name="Daniel W Lenhart" userId="2a28ba9e-89b7-4d65-a634-2b49a941c8e6" providerId="ADAL" clId="{E8204353-5EB5-4875-85D4-0AE772EF5E2B}" dt="2024-06-20T17:38:30.056" v="666" actId="20577"/>
          <ac:spMkLst>
            <pc:docMk/>
            <pc:sldMk cId="0" sldId="262"/>
            <ac:spMk id="182" creationId="{00000000-0000-0000-0000-000000000000}"/>
          </ac:spMkLst>
        </pc:spChg>
        <pc:spChg chg="mod">
          <ac:chgData name="Daniel W Lenhart" userId="2a28ba9e-89b7-4d65-a634-2b49a941c8e6" providerId="ADAL" clId="{E8204353-5EB5-4875-85D4-0AE772EF5E2B}" dt="2024-08-12T19:49:09.992" v="1185" actId="27636"/>
          <ac:spMkLst>
            <pc:docMk/>
            <pc:sldMk cId="0" sldId="262"/>
            <ac:spMk id="183" creationId="{00000000-0000-0000-0000-000000000000}"/>
          </ac:spMkLst>
        </pc:spChg>
      </pc:sldChg>
      <pc:sldChg chg="modSp mod ord">
        <pc:chgData name="Daniel W Lenhart" userId="2a28ba9e-89b7-4d65-a634-2b49a941c8e6" providerId="ADAL" clId="{E8204353-5EB5-4875-85D4-0AE772EF5E2B}" dt="2024-08-13T14:41:30.499" v="1663" actId="403"/>
        <pc:sldMkLst>
          <pc:docMk/>
          <pc:sldMk cId="0" sldId="266"/>
        </pc:sldMkLst>
        <pc:spChg chg="mod">
          <ac:chgData name="Daniel W Lenhart" userId="2a28ba9e-89b7-4d65-a634-2b49a941c8e6" providerId="ADAL" clId="{E8204353-5EB5-4875-85D4-0AE772EF5E2B}" dt="2024-08-13T14:41:30.499" v="1663" actId="403"/>
          <ac:spMkLst>
            <pc:docMk/>
            <pc:sldMk cId="0" sldId="266"/>
            <ac:spMk id="207" creationId="{00000000-0000-0000-0000-000000000000}"/>
          </ac:spMkLst>
        </pc:spChg>
      </pc:sldChg>
      <pc:sldChg chg="modSp mod ord">
        <pc:chgData name="Daniel W Lenhart" userId="2a28ba9e-89b7-4d65-a634-2b49a941c8e6" providerId="ADAL" clId="{E8204353-5EB5-4875-85D4-0AE772EF5E2B}" dt="2024-08-12T19:52:36.631" v="1405" actId="20577"/>
        <pc:sldMkLst>
          <pc:docMk/>
          <pc:sldMk cId="0" sldId="267"/>
        </pc:sldMkLst>
        <pc:spChg chg="mod">
          <ac:chgData name="Daniel W Lenhart" userId="2a28ba9e-89b7-4d65-a634-2b49a941c8e6" providerId="ADAL" clId="{E8204353-5EB5-4875-85D4-0AE772EF5E2B}" dt="2024-08-12T19:52:36.631" v="1405" actId="20577"/>
          <ac:spMkLst>
            <pc:docMk/>
            <pc:sldMk cId="0" sldId="267"/>
            <ac:spMk id="213" creationId="{00000000-0000-0000-0000-000000000000}"/>
          </ac:spMkLst>
        </pc:spChg>
      </pc:sldChg>
      <pc:sldChg chg="modSp mod ord">
        <pc:chgData name="Daniel W Lenhart" userId="2a28ba9e-89b7-4d65-a634-2b49a941c8e6" providerId="ADAL" clId="{E8204353-5EB5-4875-85D4-0AE772EF5E2B}" dt="2024-08-05T15:52:35.090" v="1160"/>
        <pc:sldMkLst>
          <pc:docMk/>
          <pc:sldMk cId="0" sldId="268"/>
        </pc:sldMkLst>
        <pc:spChg chg="mod">
          <ac:chgData name="Daniel W Lenhart" userId="2a28ba9e-89b7-4d65-a634-2b49a941c8e6" providerId="ADAL" clId="{E8204353-5EB5-4875-85D4-0AE772EF5E2B}" dt="2024-07-10T12:33:49.472" v="1142" actId="1076"/>
          <ac:spMkLst>
            <pc:docMk/>
            <pc:sldMk cId="0" sldId="268"/>
            <ac:spMk id="218" creationId="{00000000-0000-0000-0000-000000000000}"/>
          </ac:spMkLst>
        </pc:spChg>
        <pc:spChg chg="mod">
          <ac:chgData name="Daniel W Lenhart" userId="2a28ba9e-89b7-4d65-a634-2b49a941c8e6" providerId="ADAL" clId="{E8204353-5EB5-4875-85D4-0AE772EF5E2B}" dt="2024-07-10T12:33:58.522" v="1146" actId="27636"/>
          <ac:spMkLst>
            <pc:docMk/>
            <pc:sldMk cId="0" sldId="268"/>
            <ac:spMk id="219" creationId="{00000000-0000-0000-0000-000000000000}"/>
          </ac:spMkLst>
        </pc:spChg>
      </pc:sldChg>
      <pc:sldChg chg="modSp mod ord">
        <pc:chgData name="Daniel W Lenhart" userId="2a28ba9e-89b7-4d65-a634-2b49a941c8e6" providerId="ADAL" clId="{E8204353-5EB5-4875-85D4-0AE772EF5E2B}" dt="2024-08-13T14:39:37.581" v="1605" actId="20577"/>
        <pc:sldMkLst>
          <pc:docMk/>
          <pc:sldMk cId="0" sldId="269"/>
        </pc:sldMkLst>
        <pc:spChg chg="mod">
          <ac:chgData name="Daniel W Lenhart" userId="2a28ba9e-89b7-4d65-a634-2b49a941c8e6" providerId="ADAL" clId="{E8204353-5EB5-4875-85D4-0AE772EF5E2B}" dt="2024-06-20T17:48:50.884" v="749" actId="1076"/>
          <ac:spMkLst>
            <pc:docMk/>
            <pc:sldMk cId="0" sldId="269"/>
            <ac:spMk id="224" creationId="{00000000-0000-0000-0000-000000000000}"/>
          </ac:spMkLst>
        </pc:spChg>
        <pc:spChg chg="mod">
          <ac:chgData name="Daniel W Lenhart" userId="2a28ba9e-89b7-4d65-a634-2b49a941c8e6" providerId="ADAL" clId="{E8204353-5EB5-4875-85D4-0AE772EF5E2B}" dt="2024-08-13T14:39:37.581" v="1605" actId="20577"/>
          <ac:spMkLst>
            <pc:docMk/>
            <pc:sldMk cId="0" sldId="269"/>
            <ac:spMk id="225" creationId="{00000000-0000-0000-0000-000000000000}"/>
          </ac:spMkLst>
        </pc:spChg>
      </pc:sldChg>
      <pc:sldChg chg="modSp mod ord">
        <pc:chgData name="Daniel W Lenhart" userId="2a28ba9e-89b7-4d65-a634-2b49a941c8e6" providerId="ADAL" clId="{E8204353-5EB5-4875-85D4-0AE772EF5E2B}" dt="2024-08-05T15:53:12.144" v="1170"/>
        <pc:sldMkLst>
          <pc:docMk/>
          <pc:sldMk cId="0" sldId="270"/>
        </pc:sldMkLst>
        <pc:spChg chg="mod">
          <ac:chgData name="Daniel W Lenhart" userId="2a28ba9e-89b7-4d65-a634-2b49a941c8e6" providerId="ADAL" clId="{E8204353-5EB5-4875-85D4-0AE772EF5E2B}" dt="2024-06-26T19:59:03.520" v="885" actId="20577"/>
          <ac:spMkLst>
            <pc:docMk/>
            <pc:sldMk cId="0" sldId="270"/>
            <ac:spMk id="231" creationId="{00000000-0000-0000-0000-000000000000}"/>
          </ac:spMkLst>
        </pc:spChg>
      </pc:sldChg>
      <pc:sldChg chg="modSp mod">
        <pc:chgData name="Daniel W Lenhart" userId="2a28ba9e-89b7-4d65-a634-2b49a941c8e6" providerId="ADAL" clId="{E8204353-5EB5-4875-85D4-0AE772EF5E2B}" dt="2024-08-12T19:54:22.232" v="1559" actId="27636"/>
        <pc:sldMkLst>
          <pc:docMk/>
          <pc:sldMk cId="0" sldId="271"/>
        </pc:sldMkLst>
        <pc:spChg chg="mod">
          <ac:chgData name="Daniel W Lenhart" userId="2a28ba9e-89b7-4d65-a634-2b49a941c8e6" providerId="ADAL" clId="{E8204353-5EB5-4875-85D4-0AE772EF5E2B}" dt="2024-08-12T19:54:22.232" v="1559" actId="27636"/>
          <ac:spMkLst>
            <pc:docMk/>
            <pc:sldMk cId="0" sldId="271"/>
            <ac:spMk id="238" creationId="{00000000-0000-0000-0000-000000000000}"/>
          </ac:spMkLst>
        </pc:spChg>
      </pc:sldChg>
      <pc:sldChg chg="modSp mod ord modNotes">
        <pc:chgData name="Daniel W Lenhart" userId="2a28ba9e-89b7-4d65-a634-2b49a941c8e6" providerId="ADAL" clId="{E8204353-5EB5-4875-85D4-0AE772EF5E2B}" dt="2024-08-12T19:54:55.791" v="1598" actId="27636"/>
        <pc:sldMkLst>
          <pc:docMk/>
          <pc:sldMk cId="0" sldId="272"/>
        </pc:sldMkLst>
        <pc:spChg chg="mod">
          <ac:chgData name="Daniel W Lenhart" userId="2a28ba9e-89b7-4d65-a634-2b49a941c8e6" providerId="ADAL" clId="{E8204353-5EB5-4875-85D4-0AE772EF5E2B}" dt="2024-08-12T19:54:55.791" v="1598" actId="27636"/>
          <ac:spMkLst>
            <pc:docMk/>
            <pc:sldMk cId="0" sldId="272"/>
            <ac:spMk id="244" creationId="{00000000-0000-0000-0000-000000000000}"/>
          </ac:spMkLst>
        </pc:spChg>
      </pc:sldChg>
      <pc:sldChg chg="modSp mod">
        <pc:chgData name="Daniel W Lenhart" userId="2a28ba9e-89b7-4d65-a634-2b49a941c8e6" providerId="ADAL" clId="{E8204353-5EB5-4875-85D4-0AE772EF5E2B}" dt="2024-06-20T17:50:38.246" v="810" actId="20577"/>
        <pc:sldMkLst>
          <pc:docMk/>
          <pc:sldMk cId="0" sldId="274"/>
        </pc:sldMkLst>
        <pc:spChg chg="mod">
          <ac:chgData name="Daniel W Lenhart" userId="2a28ba9e-89b7-4d65-a634-2b49a941c8e6" providerId="ADAL" clId="{E8204353-5EB5-4875-85D4-0AE772EF5E2B}" dt="2024-06-20T17:50:38.246" v="810" actId="20577"/>
          <ac:spMkLst>
            <pc:docMk/>
            <pc:sldMk cId="0" sldId="274"/>
            <ac:spMk id="256" creationId="{00000000-0000-0000-0000-000000000000}"/>
          </ac:spMkLst>
        </pc:spChg>
      </pc:sldChg>
      <pc:sldChg chg="del">
        <pc:chgData name="Daniel W Lenhart" userId="2a28ba9e-89b7-4d65-a634-2b49a941c8e6" providerId="ADAL" clId="{E8204353-5EB5-4875-85D4-0AE772EF5E2B}" dt="2024-06-13T13:43:54.678" v="47" actId="47"/>
        <pc:sldMkLst>
          <pc:docMk/>
          <pc:sldMk cId="2396425443" sldId="276"/>
        </pc:sldMkLst>
      </pc:sldChg>
      <pc:sldChg chg="del">
        <pc:chgData name="Daniel W Lenhart" userId="2a28ba9e-89b7-4d65-a634-2b49a941c8e6" providerId="ADAL" clId="{E8204353-5EB5-4875-85D4-0AE772EF5E2B}" dt="2024-06-13T13:43:54.678" v="47" actId="47"/>
        <pc:sldMkLst>
          <pc:docMk/>
          <pc:sldMk cId="1467951605" sldId="277"/>
        </pc:sldMkLst>
      </pc:sldChg>
      <pc:sldChg chg="del">
        <pc:chgData name="Daniel W Lenhart" userId="2a28ba9e-89b7-4d65-a634-2b49a941c8e6" providerId="ADAL" clId="{E8204353-5EB5-4875-85D4-0AE772EF5E2B}" dt="2024-06-13T13:43:54.678" v="47" actId="47"/>
        <pc:sldMkLst>
          <pc:docMk/>
          <pc:sldMk cId="3353098594" sldId="278"/>
        </pc:sldMkLst>
      </pc:sldChg>
      <pc:sldChg chg="modSp mod">
        <pc:chgData name="Daniel W Lenhart" userId="2a28ba9e-89b7-4d65-a634-2b49a941c8e6" providerId="ADAL" clId="{E8204353-5EB5-4875-85D4-0AE772EF5E2B}" dt="2024-06-13T13:43:44.515" v="46" actId="6549"/>
        <pc:sldMkLst>
          <pc:docMk/>
          <pc:sldMk cId="95406332" sldId="279"/>
        </pc:sldMkLst>
        <pc:spChg chg="mod">
          <ac:chgData name="Daniel W Lenhart" userId="2a28ba9e-89b7-4d65-a634-2b49a941c8e6" providerId="ADAL" clId="{E8204353-5EB5-4875-85D4-0AE772EF5E2B}" dt="2024-06-13T13:43:44.515" v="46" actId="6549"/>
          <ac:spMkLst>
            <pc:docMk/>
            <pc:sldMk cId="95406332" sldId="279"/>
            <ac:spMk id="3" creationId="{00000000-0000-0000-0000-000000000000}"/>
          </ac:spMkLst>
        </pc:spChg>
      </pc:sldChg>
      <pc:sldChg chg="modSp new mod">
        <pc:chgData name="Daniel W Lenhart" userId="2a28ba9e-89b7-4d65-a634-2b49a941c8e6" providerId="ADAL" clId="{E8204353-5EB5-4875-85D4-0AE772EF5E2B}" dt="2024-07-09T19:40:14.271" v="1136" actId="20577"/>
        <pc:sldMkLst>
          <pc:docMk/>
          <pc:sldMk cId="81471751" sldId="280"/>
        </pc:sldMkLst>
        <pc:spChg chg="mod">
          <ac:chgData name="Daniel W Lenhart" userId="2a28ba9e-89b7-4d65-a634-2b49a941c8e6" providerId="ADAL" clId="{E8204353-5EB5-4875-85D4-0AE772EF5E2B}" dt="2024-06-18T12:24:20.376" v="565" actId="1076"/>
          <ac:spMkLst>
            <pc:docMk/>
            <pc:sldMk cId="81471751" sldId="280"/>
            <ac:spMk id="2" creationId="{BECAF710-F712-EC3C-5F79-CF44839F914A}"/>
          </ac:spMkLst>
        </pc:spChg>
        <pc:spChg chg="mod">
          <ac:chgData name="Daniel W Lenhart" userId="2a28ba9e-89b7-4d65-a634-2b49a941c8e6" providerId="ADAL" clId="{E8204353-5EB5-4875-85D4-0AE772EF5E2B}" dt="2024-07-09T19:40:14.271" v="1136" actId="20577"/>
          <ac:spMkLst>
            <pc:docMk/>
            <pc:sldMk cId="81471751" sldId="280"/>
            <ac:spMk id="3" creationId="{E31C73DA-DB31-AC73-C616-E01493AACEA9}"/>
          </ac:spMkLst>
        </pc:spChg>
      </pc:sldChg>
      <pc:sldChg chg="modSp new del mod">
        <pc:chgData name="Daniel W Lenhart" userId="2a28ba9e-89b7-4d65-a634-2b49a941c8e6" providerId="ADAL" clId="{E8204353-5EB5-4875-85D4-0AE772EF5E2B}" dt="2024-06-13T19:36:12.687" v="550" actId="47"/>
        <pc:sldMkLst>
          <pc:docMk/>
          <pc:sldMk cId="2561376014" sldId="281"/>
        </pc:sldMkLst>
        <pc:spChg chg="mod">
          <ac:chgData name="Daniel W Lenhart" userId="2a28ba9e-89b7-4d65-a634-2b49a941c8e6" providerId="ADAL" clId="{E8204353-5EB5-4875-85D4-0AE772EF5E2B}" dt="2024-06-13T19:33:47.845" v="413"/>
          <ac:spMkLst>
            <pc:docMk/>
            <pc:sldMk cId="2561376014" sldId="281"/>
            <ac:spMk id="2" creationId="{DC7113C5-056B-B149-3185-0672908935FA}"/>
          </ac:spMkLst>
        </pc:spChg>
      </pc:sldChg>
      <pc:sldChg chg="modSp del mod">
        <pc:chgData name="Daniel W Lenhart" userId="2a28ba9e-89b7-4d65-a634-2b49a941c8e6" providerId="ADAL" clId="{E8204353-5EB5-4875-85D4-0AE772EF5E2B}" dt="2024-07-10T12:32:32.226" v="1137" actId="47"/>
        <pc:sldMkLst>
          <pc:docMk/>
          <pc:sldMk cId="3233505014" sldId="305"/>
        </pc:sldMkLst>
        <pc:spChg chg="mod">
          <ac:chgData name="Daniel W Lenhart" userId="2a28ba9e-89b7-4d65-a634-2b49a941c8e6" providerId="ADAL" clId="{E8204353-5EB5-4875-85D4-0AE772EF5E2B}" dt="2024-07-08T21:08:19.991" v="978" actId="27636"/>
          <ac:spMkLst>
            <pc:docMk/>
            <pc:sldMk cId="3233505014" sldId="305"/>
            <ac:spMk id="2" creationId="{F808469A-78F0-6EB6-0483-0C5B63892F87}"/>
          </ac:spMkLst>
        </pc:spChg>
        <pc:spChg chg="mod">
          <ac:chgData name="Daniel W Lenhart" userId="2a28ba9e-89b7-4d65-a634-2b49a941c8e6" providerId="ADAL" clId="{E8204353-5EB5-4875-85D4-0AE772EF5E2B}" dt="2024-07-09T17:45:27.784" v="990" actId="20577"/>
          <ac:spMkLst>
            <pc:docMk/>
            <pc:sldMk cId="3233505014" sldId="305"/>
            <ac:spMk id="3" creationId="{C057D02C-134D-E68C-CC81-4F180EF5B5E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7e19e15d6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g27e19e15d6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2" name="Google Shape;222;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4" name="Google Shape;20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0" name="Google Shape;210;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5" name="Google Shape;235;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1" name="Google Shape;241;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8" name="Google Shape;228;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7" name="Google Shape;247;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3" name="Google Shape;253;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 name="Google Shape;259;p1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2" name="Google Shape;192;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8" name="Google Shape;19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6" name="Google Shape;216;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2"/>
        <p:cNvGrpSpPr/>
        <p:nvPr/>
      </p:nvGrpSpPr>
      <p:grpSpPr>
        <a:xfrm>
          <a:off x="0" y="0"/>
          <a:ext cx="0" cy="0"/>
          <a:chOff x="0" y="0"/>
          <a:chExt cx="0" cy="0"/>
        </a:xfrm>
      </p:grpSpPr>
      <p:grpSp>
        <p:nvGrpSpPr>
          <p:cNvPr id="23" name="Google Shape;23;p21"/>
          <p:cNvGrpSpPr/>
          <p:nvPr/>
        </p:nvGrpSpPr>
        <p:grpSpPr>
          <a:xfrm>
            <a:off x="0" y="-8467"/>
            <a:ext cx="12192000" cy="6866467"/>
            <a:chOff x="0" y="-8467"/>
            <a:chExt cx="12192000" cy="6866467"/>
          </a:xfrm>
        </p:grpSpPr>
        <p:cxnSp>
          <p:nvCxnSpPr>
            <p:cNvPr id="24" name="Google Shape;24;p21"/>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21"/>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2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2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21"/>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2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2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21"/>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1"/>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1"/>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1"/>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6" name="Google Shape;36;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0"/>
        <p:cNvGrpSpPr/>
        <p:nvPr/>
      </p:nvGrpSpPr>
      <p:grpSpPr>
        <a:xfrm>
          <a:off x="0" y="0"/>
          <a:ext cx="0" cy="0"/>
          <a:chOff x="0" y="0"/>
          <a:chExt cx="0" cy="0"/>
        </a:xfrm>
      </p:grpSpPr>
      <p:sp>
        <p:nvSpPr>
          <p:cNvPr id="91" name="Google Shape;91;p30"/>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30"/>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3" name="Google Shape;93;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6"/>
        <p:cNvGrpSpPr/>
        <p:nvPr/>
      </p:nvGrpSpPr>
      <p:grpSpPr>
        <a:xfrm>
          <a:off x="0" y="0"/>
          <a:ext cx="0" cy="0"/>
          <a:chOff x="0" y="0"/>
          <a:chExt cx="0" cy="0"/>
        </a:xfrm>
      </p:grpSpPr>
      <p:sp>
        <p:nvSpPr>
          <p:cNvPr id="97" name="Google Shape;97;p31"/>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31"/>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9" name="Google Shape;99;p31"/>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0" name="Google Shape;100;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03" name="Google Shape;103;p31"/>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
        <p:nvSpPr>
          <p:cNvPr id="104" name="Google Shape;104;p31"/>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sz="1800" b="0" i="0" u="none" strike="noStrike" cap="non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5"/>
        <p:cNvGrpSpPr/>
        <p:nvPr/>
      </p:nvGrpSpPr>
      <p:grpSpPr>
        <a:xfrm>
          <a:off x="0" y="0"/>
          <a:ext cx="0" cy="0"/>
          <a:chOff x="0" y="0"/>
          <a:chExt cx="0" cy="0"/>
        </a:xfrm>
      </p:grpSpPr>
      <p:sp>
        <p:nvSpPr>
          <p:cNvPr id="106" name="Google Shape;106;p32"/>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32"/>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8" name="Google Shape;108;p3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3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3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1"/>
        <p:cNvGrpSpPr/>
        <p:nvPr/>
      </p:nvGrpSpPr>
      <p:grpSpPr>
        <a:xfrm>
          <a:off x="0" y="0"/>
          <a:ext cx="0" cy="0"/>
          <a:chOff x="0" y="0"/>
          <a:chExt cx="0" cy="0"/>
        </a:xfrm>
      </p:grpSpPr>
      <p:sp>
        <p:nvSpPr>
          <p:cNvPr id="112" name="Google Shape;112;p33"/>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3"/>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4" name="Google Shape;114;p33"/>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5" name="Google Shape;115;p3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3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3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8" name="Google Shape;118;p33"/>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
        <p:nvSpPr>
          <p:cNvPr id="119" name="Google Shape;119;p33"/>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0"/>
        <p:cNvGrpSpPr/>
        <p:nvPr/>
      </p:nvGrpSpPr>
      <p:grpSpPr>
        <a:xfrm>
          <a:off x="0" y="0"/>
          <a:ext cx="0" cy="0"/>
          <a:chOff x="0" y="0"/>
          <a:chExt cx="0" cy="0"/>
        </a:xfrm>
      </p:grpSpPr>
      <p:sp>
        <p:nvSpPr>
          <p:cNvPr id="121" name="Google Shape;121;p34"/>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34"/>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3" name="Google Shape;123;p34"/>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4" name="Google Shape;124;p3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3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7"/>
        <p:cNvGrpSpPr/>
        <p:nvPr/>
      </p:nvGrpSpPr>
      <p:grpSpPr>
        <a:xfrm>
          <a:off x="0" y="0"/>
          <a:ext cx="0" cy="0"/>
          <a:chOff x="0" y="0"/>
          <a:chExt cx="0" cy="0"/>
        </a:xfrm>
      </p:grpSpPr>
      <p:sp>
        <p:nvSpPr>
          <p:cNvPr id="128" name="Google Shape;128;p3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35"/>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0" name="Google Shape;130;p3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3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3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3"/>
        <p:cNvGrpSpPr/>
        <p:nvPr/>
      </p:nvGrpSpPr>
      <p:grpSpPr>
        <a:xfrm>
          <a:off x="0" y="0"/>
          <a:ext cx="0" cy="0"/>
          <a:chOff x="0" y="0"/>
          <a:chExt cx="0" cy="0"/>
        </a:xfrm>
      </p:grpSpPr>
      <p:sp>
        <p:nvSpPr>
          <p:cNvPr id="134" name="Google Shape;134;p36"/>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36"/>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6" name="Google Shape;136;p3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3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3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
        <p:cNvGrpSpPr/>
        <p:nvPr/>
      </p:nvGrpSpPr>
      <p:grpSpPr>
        <a:xfrm>
          <a:off x="0" y="0"/>
          <a:ext cx="0" cy="0"/>
          <a:chOff x="0" y="0"/>
          <a:chExt cx="0" cy="0"/>
        </a:xfrm>
      </p:grpSpPr>
      <p:sp>
        <p:nvSpPr>
          <p:cNvPr id="40" name="Google Shape;40;p2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2"/>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2" name="Google Shape;42;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5"/>
        <p:cNvGrpSpPr/>
        <p:nvPr/>
      </p:nvGrpSpPr>
      <p:grpSpPr>
        <a:xfrm>
          <a:off x="0" y="0"/>
          <a:ext cx="0" cy="0"/>
          <a:chOff x="0" y="0"/>
          <a:chExt cx="0" cy="0"/>
        </a:xfrm>
      </p:grpSpPr>
      <p:sp>
        <p:nvSpPr>
          <p:cNvPr id="46" name="Google Shape;46;p23"/>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3"/>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48" name="Google Shape;48;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1"/>
        <p:cNvGrpSpPr/>
        <p:nvPr/>
      </p:nvGrpSpPr>
      <p:grpSpPr>
        <a:xfrm>
          <a:off x="0" y="0"/>
          <a:ext cx="0" cy="0"/>
          <a:chOff x="0" y="0"/>
          <a:chExt cx="0" cy="0"/>
        </a:xfrm>
      </p:grpSpPr>
      <p:sp>
        <p:nvSpPr>
          <p:cNvPr id="52" name="Google Shape;52;p2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4"/>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4" name="Google Shape;54;p24"/>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5" name="Google Shape;55;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2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5"/>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1" name="Google Shape;61;p25"/>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2" name="Google Shape;62;p25"/>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3" name="Google Shape;63;p25"/>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2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28"/>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8"/>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9" name="Google Shape;79;p28"/>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0" name="Google Shape;80;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3"/>
        <p:cNvGrpSpPr/>
        <p:nvPr/>
      </p:nvGrpSpPr>
      <p:grpSpPr>
        <a:xfrm>
          <a:off x="0" y="0"/>
          <a:ext cx="0" cy="0"/>
          <a:chOff x="0" y="0"/>
          <a:chExt cx="0" cy="0"/>
        </a:xfrm>
      </p:grpSpPr>
      <p:sp>
        <p:nvSpPr>
          <p:cNvPr id="84" name="Google Shape;84;p29"/>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9"/>
          <p:cNvSpPr>
            <a:spLocks noGrp="1"/>
          </p:cNvSpPr>
          <p:nvPr>
            <p:ph type="pic" idx="2"/>
          </p:nvPr>
        </p:nvSpPr>
        <p:spPr>
          <a:xfrm>
            <a:off x="677334" y="609600"/>
            <a:ext cx="8596668" cy="3845718"/>
          </a:xfrm>
          <a:prstGeom prst="rect">
            <a:avLst/>
          </a:prstGeom>
          <a:noFill/>
          <a:ln>
            <a:noFill/>
          </a:ln>
        </p:spPr>
      </p:sp>
      <p:sp>
        <p:nvSpPr>
          <p:cNvPr id="86" name="Google Shape;86;p29"/>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7" name="Google Shape;87;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20"/>
          <p:cNvGrpSpPr/>
          <p:nvPr/>
        </p:nvGrpSpPr>
        <p:grpSpPr>
          <a:xfrm>
            <a:off x="0" y="-8467"/>
            <a:ext cx="12192000" cy="6866467"/>
            <a:chOff x="0" y="-8467"/>
            <a:chExt cx="12192000" cy="6866467"/>
          </a:xfrm>
        </p:grpSpPr>
        <p:cxnSp>
          <p:nvCxnSpPr>
            <p:cNvPr id="7" name="Google Shape;7;p20"/>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20"/>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20"/>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20"/>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20"/>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0"/>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20"/>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20"/>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20"/>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0"/>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2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20"/>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suohio.edu/services-for-students/shopne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studentorgs@csuohio.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nam02.safelinks.protection.outlook.com/?url=https%3A%2F%2Fcalendly.com%2F2063661-1&amp;data=04%7C01%7Cd.lenhart%40csuohio.edu%7C178f27f4728a4884116508d951efa7a5%7Cd7f3e79a943d4aceaeab209030807508%7C0%7C0%7C637630912018994193%7CUnknown%7CTWFpbGZsb3d8eyJWIjoiMC4wLjAwMDAiLCJQIjoiV2luMzIiLCJBTiI6Ik1haWwiLCJXVCI6Mn0%3D%7C1000&amp;sdata=zaCA772Rk4ICOQxBxzv1wDVEa0BXNT9lsb1JeDYmbCQ%3D&amp;reserved=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studentorgs@csuohio.edu"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27e19e15d61_0_5"/>
          <p:cNvSpPr txBox="1">
            <a:spLocks noGrp="1"/>
          </p:cNvSpPr>
          <p:nvPr>
            <p:ph type="ctrTitle"/>
          </p:nvPr>
        </p:nvSpPr>
        <p:spPr>
          <a:xfrm>
            <a:off x="399495" y="1898507"/>
            <a:ext cx="8874600" cy="16464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accent1"/>
              </a:buClr>
              <a:buSzPts val="5400"/>
              <a:buFont typeface="Trebuchet MS"/>
              <a:buNone/>
            </a:pPr>
            <a:r>
              <a:rPr lang="en-US" dirty="0"/>
              <a:t>RSO Treasurer  Training</a:t>
            </a:r>
            <a:endParaRPr dirty="0"/>
          </a:p>
        </p:txBody>
      </p:sp>
      <p:sp>
        <p:nvSpPr>
          <p:cNvPr id="150" name="Google Shape;150;g27e19e15d61_0_5"/>
          <p:cNvSpPr txBox="1">
            <a:spLocks noGrp="1"/>
          </p:cNvSpPr>
          <p:nvPr>
            <p:ph type="subTitle" idx="1"/>
          </p:nvPr>
        </p:nvSpPr>
        <p:spPr>
          <a:xfrm>
            <a:off x="1507067" y="4050833"/>
            <a:ext cx="7767000" cy="1096800"/>
          </a:xfrm>
          <a:prstGeom prst="rect">
            <a:avLst/>
          </a:prstGeom>
          <a:noFill/>
          <a:ln>
            <a:noFill/>
          </a:ln>
        </p:spPr>
        <p:txBody>
          <a:bodyPr spcFirstLastPara="1" wrap="square" lIns="91425" tIns="45700" rIns="91425" bIns="45700" anchor="t" anchorCtr="0">
            <a:normAutofit fontScale="92500" lnSpcReduction="20000"/>
          </a:bodyPr>
          <a:lstStyle/>
          <a:p>
            <a:pPr marL="0" lvl="0" indent="0" algn="r" rtl="0">
              <a:spcBef>
                <a:spcPts val="0"/>
              </a:spcBef>
              <a:spcAft>
                <a:spcPts val="0"/>
              </a:spcAft>
              <a:buSzPts val="1440"/>
              <a:buNone/>
            </a:pPr>
            <a:r>
              <a:rPr lang="en-US" dirty="0"/>
              <a:t>Presenter: Dan Lenhart, Marketing &amp; Web Specialist</a:t>
            </a:r>
            <a:endParaRPr dirty="0"/>
          </a:p>
          <a:p>
            <a:pPr marL="0" lvl="0" indent="0" algn="r" rtl="0">
              <a:spcBef>
                <a:spcPts val="1000"/>
              </a:spcBef>
              <a:spcAft>
                <a:spcPts val="0"/>
              </a:spcAft>
              <a:buSzPts val="1440"/>
              <a:buNone/>
            </a:pPr>
            <a:r>
              <a:rPr lang="en-US" dirty="0"/>
              <a:t>Student Center 319</a:t>
            </a:r>
            <a:br>
              <a:rPr lang="en-US" dirty="0"/>
            </a:br>
            <a:r>
              <a:rPr lang="en-US" dirty="0"/>
              <a:t>Center for Campus Engagement</a:t>
            </a:r>
            <a:br>
              <a:rPr lang="en-US" dirty="0"/>
            </a:br>
            <a:r>
              <a:rPr lang="en-US" dirty="0"/>
              <a:t>d.lenhart@csuohio.edu</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2"/>
          <p:cNvSpPr txBox="1">
            <a:spLocks noGrp="1"/>
          </p:cNvSpPr>
          <p:nvPr>
            <p:ph type="title"/>
          </p:nvPr>
        </p:nvSpPr>
        <p:spPr>
          <a:xfrm>
            <a:off x="677334" y="302173"/>
            <a:ext cx="8596668" cy="612228"/>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chemeClr val="accent1"/>
              </a:buClr>
              <a:buSzPts val="3600"/>
              <a:buFont typeface="Trebuchet MS"/>
              <a:buNone/>
            </a:pPr>
            <a:r>
              <a:rPr lang="en-US" dirty="0"/>
              <a:t>Organization Travel	</a:t>
            </a:r>
            <a:endParaRPr dirty="0"/>
          </a:p>
        </p:txBody>
      </p:sp>
      <p:sp>
        <p:nvSpPr>
          <p:cNvPr id="219" name="Google Shape;219;p12"/>
          <p:cNvSpPr txBox="1">
            <a:spLocks noGrp="1"/>
          </p:cNvSpPr>
          <p:nvPr>
            <p:ph type="body" idx="1"/>
          </p:nvPr>
        </p:nvSpPr>
        <p:spPr>
          <a:xfrm>
            <a:off x="677334" y="859221"/>
            <a:ext cx="8596668" cy="5872655"/>
          </a:xfrm>
          <a:prstGeom prst="rect">
            <a:avLst/>
          </a:prstGeom>
          <a:noFill/>
          <a:ln>
            <a:noFill/>
          </a:ln>
        </p:spPr>
        <p:txBody>
          <a:bodyPr spcFirstLastPara="1" wrap="square" lIns="91425" tIns="45700" rIns="91425" bIns="45700" anchor="t" anchorCtr="0">
            <a:normAutofit/>
          </a:bodyPr>
          <a:lstStyle/>
          <a:p>
            <a:r>
              <a:rPr lang="en-US" sz="1400" dirty="0"/>
              <a:t>Submit travel request form in VikesConnect </a:t>
            </a:r>
            <a:r>
              <a:rPr lang="en-US" sz="1400" b="1" dirty="0"/>
              <a:t>at least 45 days in advance </a:t>
            </a:r>
            <a:r>
              <a:rPr lang="en-US" sz="1400" dirty="0"/>
              <a:t>of travel.</a:t>
            </a:r>
          </a:p>
          <a:p>
            <a:r>
              <a:rPr lang="en-US" sz="1400" b="1" dirty="0"/>
              <a:t>You must have funding in place </a:t>
            </a:r>
            <a:r>
              <a:rPr lang="en-US" sz="1400" b="1" dirty="0">
                <a:solidFill>
                  <a:srgbClr val="FF0000"/>
                </a:solidFill>
              </a:rPr>
              <a:t>before</a:t>
            </a:r>
            <a:r>
              <a:rPr lang="en-US" sz="1400" b="1" dirty="0"/>
              <a:t> making travel arrangements.</a:t>
            </a:r>
          </a:p>
          <a:p>
            <a:r>
              <a:rPr lang="en-US" sz="1400" dirty="0"/>
              <a:t>You must meet with CCE staff member after submitting the request.</a:t>
            </a:r>
          </a:p>
          <a:p>
            <a:r>
              <a:rPr lang="en-US" sz="1400" dirty="0"/>
              <a:t>All travel forms MUST be completed prior to travel.</a:t>
            </a:r>
          </a:p>
          <a:p>
            <a:r>
              <a:rPr lang="en-US" sz="1400" dirty="0"/>
              <a:t>If advisor is travelling as well, home department completes their travel form.</a:t>
            </a:r>
          </a:p>
          <a:p>
            <a:r>
              <a:rPr lang="en-US" sz="1400" dirty="0"/>
              <a:t>Emergency contact list MUST be submitted</a:t>
            </a:r>
          </a:p>
          <a:p>
            <a:r>
              <a:rPr lang="en-US" sz="1400" dirty="0"/>
              <a:t>Do NOT make your own travel arrangements. Our budget officer will do this.</a:t>
            </a:r>
          </a:p>
          <a:p>
            <a:pPr lvl="1"/>
            <a:r>
              <a:rPr lang="en-US" sz="1400" dirty="0"/>
              <a:t>This includes transportation (incl. rental cars), accommodations, conference fees, etc.</a:t>
            </a:r>
          </a:p>
          <a:p>
            <a:r>
              <a:rPr lang="en-US" sz="1400" dirty="0"/>
              <a:t>Each traveler must keep all receipts for reimbursement</a:t>
            </a:r>
          </a:p>
          <a:p>
            <a:pPr lvl="1"/>
            <a:r>
              <a:rPr lang="en-US" sz="1400" dirty="0"/>
              <a:t>Food receipts must list what was ordered. CSU does not reimburse for alcohol.</a:t>
            </a:r>
          </a:p>
          <a:p>
            <a:pPr lvl="1"/>
            <a:r>
              <a:rPr lang="en-US" sz="1400" dirty="0"/>
              <a:t>All reimbursements are submitted as purchase requests and done so at least 10 business days after travel is complete</a:t>
            </a:r>
          </a:p>
          <a:p>
            <a:r>
              <a:rPr lang="en-US" sz="1400" dirty="0"/>
              <a:t>International Travel</a:t>
            </a:r>
          </a:p>
          <a:p>
            <a:pPr lvl="1"/>
            <a:r>
              <a:rPr lang="en-US" sz="1400" dirty="0"/>
              <a:t> You must contact the Center for International Services &amp; Programs at (216) 687-3910 to obtain permission BEFORE you request funding OR make any travel arrangements. </a:t>
            </a:r>
            <a:br>
              <a:rPr lang="en-US" sz="1400" dirty="0"/>
            </a:br>
            <a:endParaRPr lang="en-US" sz="1400" dirty="0"/>
          </a:p>
          <a:p>
            <a:pPr marL="659765" marR="54610" indent="0" algn="ctr">
              <a:lnSpc>
                <a:spcPct val="106000"/>
              </a:lnSpc>
              <a:spcBef>
                <a:spcPts val="0"/>
              </a:spcBef>
              <a:spcAft>
                <a:spcPts val="10"/>
              </a:spcAft>
              <a:buNone/>
            </a:pPr>
            <a:r>
              <a:rPr lang="en-US" sz="1400" b="1" kern="100" dirty="0">
                <a:solidFill>
                  <a:srgbClr val="FF0000"/>
                </a:solidFill>
                <a:effectLst/>
                <a:latin typeface="Calibri" panose="020F0502020204030204" pitchFamily="34" charset="0"/>
                <a:ea typeface="Calibri" panose="020F0502020204030204" pitchFamily="34" charset="0"/>
              </a:rPr>
              <a:t>FAILURE TO COMPLETE ALL NECESSARY TRAVEL FORMS PRIOR TO DEPARTURE MAY RESULT IN FORFEITURE OF REIMBURSEMENTS TO TRAVELERS, SUSPENSION OF ORGANIZATION TRAVEL IN THE FUTURE, OR DENIAL OF FUTURE FUNDING REQUESTS FOR TRAVEL FROM SGA or SBA.   </a:t>
            </a:r>
            <a:r>
              <a:rPr lang="en-US" sz="1400" kern="100" dirty="0">
                <a:solidFill>
                  <a:srgbClr val="000000"/>
                </a:solidFill>
                <a:effectLst/>
                <a:latin typeface="Calibri" panose="020F0502020204030204" pitchFamily="34" charset="0"/>
                <a:ea typeface="Calibri" panose="020F0502020204030204" pitchFamily="34"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AF710-F712-EC3C-5F79-CF44839F914A}"/>
              </a:ext>
            </a:extLst>
          </p:cNvPr>
          <p:cNvSpPr>
            <a:spLocks noGrp="1"/>
          </p:cNvSpPr>
          <p:nvPr>
            <p:ph type="title"/>
          </p:nvPr>
        </p:nvSpPr>
        <p:spPr>
          <a:xfrm>
            <a:off x="677334" y="35747"/>
            <a:ext cx="8596668" cy="1320800"/>
          </a:xfrm>
        </p:spPr>
        <p:txBody>
          <a:bodyPr/>
          <a:lstStyle/>
          <a:p>
            <a:r>
              <a:rPr lang="en-US" dirty="0"/>
              <a:t>Food Policies</a:t>
            </a:r>
          </a:p>
        </p:txBody>
      </p:sp>
      <p:sp>
        <p:nvSpPr>
          <p:cNvPr id="3" name="Text Placeholder 2">
            <a:extLst>
              <a:ext uri="{FF2B5EF4-FFF2-40B4-BE49-F238E27FC236}">
                <a16:creationId xmlns:a16="http://schemas.microsoft.com/office/drawing/2014/main" id="{E31C73DA-DB31-AC73-C616-E01493AACEA9}"/>
              </a:ext>
            </a:extLst>
          </p:cNvPr>
          <p:cNvSpPr>
            <a:spLocks noGrp="1"/>
          </p:cNvSpPr>
          <p:nvPr>
            <p:ph type="body" idx="1"/>
          </p:nvPr>
        </p:nvSpPr>
        <p:spPr>
          <a:xfrm>
            <a:off x="677334" y="890753"/>
            <a:ext cx="8596668" cy="5896302"/>
          </a:xfrm>
        </p:spPr>
        <p:txBody>
          <a:bodyPr>
            <a:normAutofit/>
          </a:bodyPr>
          <a:lstStyle/>
          <a:p>
            <a:pPr marL="342900" lvl="0" indent="-342900" algn="l" rtl="0">
              <a:spcBef>
                <a:spcPts val="1000"/>
              </a:spcBef>
              <a:spcAft>
                <a:spcPts val="0"/>
              </a:spcAft>
              <a:buSzPts val="1440"/>
              <a:buChar char="►"/>
            </a:pPr>
            <a:r>
              <a:rPr lang="en-US" dirty="0"/>
              <a:t>Food policies are only for </a:t>
            </a:r>
            <a:r>
              <a:rPr lang="en-US" b="1" dirty="0"/>
              <a:t>on-campus</a:t>
            </a:r>
            <a:r>
              <a:rPr lang="en-US" dirty="0"/>
              <a:t> food consumption.</a:t>
            </a:r>
          </a:p>
          <a:p>
            <a:pPr marL="742950" lvl="1" indent="-285750" algn="l" rtl="0">
              <a:spcBef>
                <a:spcPts val="1000"/>
              </a:spcBef>
              <a:spcAft>
                <a:spcPts val="0"/>
              </a:spcAft>
              <a:buSzPts val="1280"/>
              <a:buChar char="►"/>
            </a:pPr>
            <a:r>
              <a:rPr lang="en-US" dirty="0"/>
              <a:t>Less than $300 use any food vendor</a:t>
            </a:r>
          </a:p>
          <a:p>
            <a:pPr marL="742950" lvl="1" indent="-285750" algn="l" rtl="0">
              <a:spcBef>
                <a:spcPts val="1000"/>
              </a:spcBef>
              <a:spcAft>
                <a:spcPts val="0"/>
              </a:spcAft>
              <a:buSzPts val="1280"/>
              <a:buChar char="►"/>
            </a:pPr>
            <a:r>
              <a:rPr lang="en-US" dirty="0"/>
              <a:t>$301 to $749, use Viking Food Co. Catering or Rascal House</a:t>
            </a:r>
          </a:p>
          <a:p>
            <a:pPr marL="742950" lvl="1" indent="-285750" algn="l" rtl="0">
              <a:spcBef>
                <a:spcPts val="1000"/>
              </a:spcBef>
              <a:spcAft>
                <a:spcPts val="0"/>
              </a:spcAft>
              <a:buSzPts val="1280"/>
              <a:buChar char="►"/>
            </a:pPr>
            <a:r>
              <a:rPr lang="en-US" dirty="0"/>
              <a:t>Above $750, use Viking Food Co. Catering </a:t>
            </a:r>
          </a:p>
          <a:p>
            <a:pPr marL="285750" indent="-285750">
              <a:buSzPts val="1280"/>
            </a:pPr>
            <a:r>
              <a:rPr lang="en-US" dirty="0"/>
              <a:t>Any food consumed on campus and costing $300 or more needs to have catering waiver, &amp; proof of insurance for exceptions</a:t>
            </a:r>
          </a:p>
          <a:p>
            <a:pPr marL="285750" indent="-285750">
              <a:buSzPts val="1280"/>
            </a:pPr>
            <a:r>
              <a:rPr lang="en-US" dirty="0"/>
              <a:t>Ask food vendor if they will accept a university purchase order or would they prefer to be paid via credit card.</a:t>
            </a:r>
          </a:p>
          <a:p>
            <a:pPr marL="285750" indent="-285750">
              <a:buSzPts val="1280"/>
            </a:pPr>
            <a:r>
              <a:rPr lang="en-US" dirty="0"/>
              <a:t>Check with business to see if they have received payment in the past from CSU. If not, we will have to set them up as a vendor</a:t>
            </a:r>
          </a:p>
          <a:p>
            <a:pPr marL="285750" indent="-285750">
              <a:buSzPts val="1280"/>
            </a:pPr>
            <a:r>
              <a:rPr lang="en-US" dirty="0"/>
              <a:t>If you want to order Rascal House via Magnus Mart, you must allow 7 business days to process.</a:t>
            </a:r>
          </a:p>
          <a:p>
            <a:pPr marL="285750" indent="-285750">
              <a:buSzPts val="1280"/>
            </a:pPr>
            <a:r>
              <a:rPr lang="en-US" dirty="0"/>
              <a:t>CSU will not pay in advance. Payment is made once items have been delivered.</a:t>
            </a:r>
          </a:p>
          <a:p>
            <a:pPr marL="285750" indent="-285750">
              <a:buSzPts val="1280"/>
            </a:pPr>
            <a:r>
              <a:rPr lang="en-US" dirty="0"/>
              <a:t>If you need to increase any catering orders, check with budget officer first.</a:t>
            </a:r>
          </a:p>
          <a:p>
            <a:pPr marL="285750" indent="-285750">
              <a:buSzPts val="1280"/>
            </a:pPr>
            <a:r>
              <a:rPr lang="en-US" dirty="0"/>
              <a:t>We cannot order food from Amazon.</a:t>
            </a:r>
          </a:p>
          <a:p>
            <a:endParaRPr lang="en-US" dirty="0"/>
          </a:p>
        </p:txBody>
      </p:sp>
    </p:spTree>
    <p:extLst>
      <p:ext uri="{BB962C8B-B14F-4D97-AF65-F5344CB8AC3E}">
        <p14:creationId xmlns:p14="http://schemas.microsoft.com/office/powerpoint/2010/main" val="81471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3"/>
          <p:cNvSpPr txBox="1">
            <a:spLocks noGrp="1"/>
          </p:cNvSpPr>
          <p:nvPr>
            <p:ph type="title"/>
          </p:nvPr>
        </p:nvSpPr>
        <p:spPr>
          <a:xfrm>
            <a:off x="677334" y="167813"/>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Events on Campus</a:t>
            </a:r>
            <a:endParaRPr/>
          </a:p>
        </p:txBody>
      </p:sp>
      <p:sp>
        <p:nvSpPr>
          <p:cNvPr id="225" name="Google Shape;225;p13"/>
          <p:cNvSpPr txBox="1">
            <a:spLocks noGrp="1"/>
          </p:cNvSpPr>
          <p:nvPr>
            <p:ph type="body" idx="1"/>
          </p:nvPr>
        </p:nvSpPr>
        <p:spPr>
          <a:xfrm>
            <a:off x="677334" y="898635"/>
            <a:ext cx="8596668" cy="6014544"/>
          </a:xfrm>
          <a:prstGeom prst="rect">
            <a:avLst/>
          </a:prstGeom>
          <a:noFill/>
          <a:ln>
            <a:noFill/>
          </a:ln>
        </p:spPr>
        <p:txBody>
          <a:bodyPr spcFirstLastPara="1" wrap="square" lIns="91425" tIns="45700" rIns="91425" bIns="45700" anchor="t" anchorCtr="0">
            <a:normAutofit/>
          </a:bodyPr>
          <a:lstStyle/>
          <a:p>
            <a:r>
              <a:rPr lang="en-US" dirty="0"/>
              <a:t>Use Event Planning Checklist to build event budget &amp; track items</a:t>
            </a:r>
          </a:p>
          <a:p>
            <a:r>
              <a:rPr lang="en-US" b="1" dirty="0"/>
              <a:t>Reserve space for event, even if you do not have funding yet. If you do not receive funding, then cancel reservation.</a:t>
            </a:r>
          </a:p>
          <a:p>
            <a:r>
              <a:rPr lang="en-US" dirty="0"/>
              <a:t>Any contracts must be submitted at least 45 days in advance of event</a:t>
            </a:r>
            <a:endParaRPr lang="en-US" b="1" dirty="0"/>
          </a:p>
          <a:p>
            <a:r>
              <a:rPr lang="en-US" dirty="0"/>
              <a:t>Make sure to check people into your event. Use VikesConnect desktop or mobile app.</a:t>
            </a:r>
          </a:p>
          <a:p>
            <a:r>
              <a:rPr lang="en-US" dirty="0"/>
              <a:t>Events should be “family friendly”. Avoid music with explicit lyrics.</a:t>
            </a:r>
            <a:r>
              <a:rPr lang="en-US" b="1" dirty="0"/>
              <a:t> </a:t>
            </a:r>
            <a:r>
              <a:rPr lang="en-US" dirty="0"/>
              <a:t>Consider additional costs</a:t>
            </a:r>
            <a:endParaRPr dirty="0"/>
          </a:p>
          <a:p>
            <a:pPr marL="742950" lvl="1" indent="-285750" algn="l" rtl="0">
              <a:spcBef>
                <a:spcPts val="1000"/>
              </a:spcBef>
              <a:spcAft>
                <a:spcPts val="0"/>
              </a:spcAft>
              <a:buSzPts val="1280"/>
              <a:buChar char="►"/>
            </a:pPr>
            <a:r>
              <a:rPr lang="en-US" dirty="0"/>
              <a:t>Set-up fees</a:t>
            </a:r>
            <a:endParaRPr dirty="0"/>
          </a:p>
          <a:p>
            <a:pPr marL="742950" lvl="1" indent="-285750" algn="l" rtl="0">
              <a:spcBef>
                <a:spcPts val="1000"/>
              </a:spcBef>
              <a:spcAft>
                <a:spcPts val="0"/>
              </a:spcAft>
              <a:buSzPts val="1280"/>
              <a:buChar char="►"/>
            </a:pPr>
            <a:r>
              <a:rPr lang="en-US" dirty="0"/>
              <a:t>Equipment fees</a:t>
            </a:r>
            <a:endParaRPr dirty="0"/>
          </a:p>
          <a:p>
            <a:pPr marL="742950" lvl="1" indent="-285750" algn="l" rtl="0">
              <a:spcBef>
                <a:spcPts val="1000"/>
              </a:spcBef>
              <a:spcAft>
                <a:spcPts val="0"/>
              </a:spcAft>
              <a:buSzPts val="1280"/>
              <a:buChar char="►"/>
            </a:pPr>
            <a:r>
              <a:rPr lang="en-US" dirty="0"/>
              <a:t>Housekeeping fees</a:t>
            </a:r>
            <a:endParaRPr dirty="0"/>
          </a:p>
          <a:p>
            <a:pPr marL="742950" lvl="1" indent="-285750" algn="l" rtl="0">
              <a:spcBef>
                <a:spcPts val="1000"/>
              </a:spcBef>
              <a:spcAft>
                <a:spcPts val="0"/>
              </a:spcAft>
              <a:buSzPts val="1280"/>
              <a:buChar char="►"/>
            </a:pPr>
            <a:r>
              <a:rPr lang="en-US" dirty="0"/>
              <a:t>Security fees</a:t>
            </a:r>
          </a:p>
          <a:p>
            <a:pPr marL="285750" indent="-285750">
              <a:buSzPts val="1280"/>
            </a:pPr>
            <a:r>
              <a:rPr lang="en-US" dirty="0"/>
              <a:t>Pay attention to cancellation policies</a:t>
            </a:r>
          </a:p>
          <a:p>
            <a:pPr marL="285750" indent="-285750">
              <a:buSzPts val="1280"/>
            </a:pPr>
            <a:r>
              <a:rPr lang="en-US" sz="1800" dirty="0">
                <a:solidFill>
                  <a:srgbClr val="FF0000"/>
                </a:solidFill>
              </a:rPr>
              <a:t>PLAN IN ADVANCE</a:t>
            </a:r>
          </a:p>
          <a:p>
            <a:pPr marL="285750" indent="-285750">
              <a:buSzPts val="1280"/>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Expenditure Requests (Spending)	</a:t>
            </a:r>
            <a:endParaRPr/>
          </a:p>
        </p:txBody>
      </p:sp>
      <p:sp>
        <p:nvSpPr>
          <p:cNvPr id="207" name="Google Shape;207;p10"/>
          <p:cNvSpPr txBox="1">
            <a:spLocks noGrp="1"/>
          </p:cNvSpPr>
          <p:nvPr>
            <p:ph type="body" idx="1"/>
          </p:nvPr>
        </p:nvSpPr>
        <p:spPr>
          <a:xfrm>
            <a:off x="677334" y="1509205"/>
            <a:ext cx="8596668" cy="4847208"/>
          </a:xfrm>
          <a:prstGeom prst="rect">
            <a:avLst/>
          </a:prstGeom>
          <a:noFill/>
          <a:ln>
            <a:noFill/>
          </a:ln>
        </p:spPr>
        <p:txBody>
          <a:bodyPr spcFirstLastPara="1" wrap="square" lIns="91425" tIns="45700" rIns="91425" bIns="45700" anchor="t" anchorCtr="0">
            <a:normAutofit/>
          </a:bodyPr>
          <a:lstStyle/>
          <a:p>
            <a:r>
              <a:rPr lang="en-US" sz="2000" dirty="0"/>
              <a:t>For Promotional Items, must use one of the three IUC vendors</a:t>
            </a:r>
          </a:p>
          <a:p>
            <a:r>
              <a:rPr lang="en-US" sz="2000" dirty="0"/>
              <a:t>For online orders, do not place them yourself. Submit expenditure request with “shopping cart quote” and we will make the purchase for you</a:t>
            </a:r>
          </a:p>
          <a:p>
            <a:r>
              <a:rPr lang="en-US" sz="2000" dirty="0"/>
              <a:t>DO NOT purchase items from Amazon or Apple for your organization. CSU will not reimburse students who purchase from Amazon. CSU has a corporate account.</a:t>
            </a:r>
          </a:p>
          <a:p>
            <a:r>
              <a:rPr lang="en-US" sz="2000" dirty="0"/>
              <a:t>If you need to make a purchase at a store, remember to request a tax exemption form, CSU will not reimburse state of Ohio sales tax. </a:t>
            </a:r>
          </a:p>
          <a:p>
            <a:r>
              <a:rPr lang="en-US" sz="2000" dirty="0"/>
              <a:t>If you need to increase any catering orders, check with budget officer first.</a:t>
            </a:r>
          </a:p>
          <a:p>
            <a:r>
              <a:rPr lang="en-US" sz="2000" dirty="0"/>
              <a:t>All items ordered will be shipped to CSU, not individual’s homes.</a:t>
            </a:r>
            <a:endParaRP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Expenditure Requests (Reimbursements)	</a:t>
            </a:r>
            <a:endParaRPr/>
          </a:p>
        </p:txBody>
      </p:sp>
      <p:sp>
        <p:nvSpPr>
          <p:cNvPr id="213" name="Google Shape;213;p11"/>
          <p:cNvSpPr txBox="1">
            <a:spLocks noGrp="1"/>
          </p:cNvSpPr>
          <p:nvPr>
            <p:ph type="body" idx="1"/>
          </p:nvPr>
        </p:nvSpPr>
        <p:spPr>
          <a:xfrm>
            <a:off x="677334" y="1509205"/>
            <a:ext cx="8596668" cy="4847208"/>
          </a:xfrm>
          <a:prstGeom prst="rect">
            <a:avLst/>
          </a:prstGeom>
          <a:noFill/>
          <a:ln>
            <a:noFill/>
          </a:ln>
        </p:spPr>
        <p:txBody>
          <a:bodyPr spcFirstLastPara="1" wrap="square" lIns="91425" tIns="45700" rIns="91425" bIns="45700" anchor="t" anchorCtr="0">
            <a:normAutofit/>
          </a:bodyPr>
          <a:lstStyle/>
          <a:p>
            <a:pPr marL="342900" indent="-342900">
              <a:spcBef>
                <a:spcPts val="0"/>
              </a:spcBef>
            </a:pPr>
            <a:r>
              <a:rPr lang="en-US" dirty="0"/>
              <a:t>CSU will not reimburse for state of Ohio sales tax or for any purchases made on Amazon or Apple websites. If you need to make a purchase at a store, remember to request a tax exemption form.</a:t>
            </a:r>
            <a:endParaRPr dirty="0"/>
          </a:p>
          <a:p>
            <a:pPr marL="342900" lvl="0" indent="-342900" algn="l" rtl="0">
              <a:spcBef>
                <a:spcPts val="1000"/>
              </a:spcBef>
              <a:spcAft>
                <a:spcPts val="0"/>
              </a:spcAft>
              <a:buSzPts val="1440"/>
              <a:buChar char="►"/>
            </a:pPr>
            <a:r>
              <a:rPr lang="en-US" dirty="0"/>
              <a:t>Receipts must be itemized.</a:t>
            </a:r>
            <a:endParaRPr dirty="0"/>
          </a:p>
          <a:p>
            <a:pPr marL="342900" lvl="0" indent="-342900" algn="l" rtl="0">
              <a:spcBef>
                <a:spcPts val="1000"/>
              </a:spcBef>
              <a:spcAft>
                <a:spcPts val="0"/>
              </a:spcAft>
              <a:buSzPts val="1440"/>
              <a:buChar char="►"/>
            </a:pPr>
            <a:r>
              <a:rPr lang="en-US" dirty="0"/>
              <a:t>If purchasing multiple items at a store, you submit only ONE request to reimburse.</a:t>
            </a:r>
          </a:p>
          <a:p>
            <a:pPr marL="342900" lvl="0" indent="-342900" algn="l" rtl="0">
              <a:spcBef>
                <a:spcPts val="1000"/>
              </a:spcBef>
              <a:spcAft>
                <a:spcPts val="0"/>
              </a:spcAft>
              <a:buSzPts val="1440"/>
              <a:buChar char="►"/>
            </a:pPr>
            <a:r>
              <a:rPr lang="en-US" dirty="0"/>
              <a:t>Submit each reimbursement separately. Do not try to reimburse multiple people on one request.</a:t>
            </a:r>
            <a:endParaRPr dirty="0"/>
          </a:p>
          <a:p>
            <a:pPr marL="342900" lvl="0" indent="-342900" algn="l" rtl="0">
              <a:spcBef>
                <a:spcPts val="1000"/>
              </a:spcBef>
              <a:spcAft>
                <a:spcPts val="0"/>
              </a:spcAft>
              <a:buSzPts val="1440"/>
              <a:buChar char="►"/>
            </a:pPr>
            <a:r>
              <a:rPr lang="en-US" dirty="0"/>
              <a:t>If payment was made using credit/debit card, a copy of the card used, showing the name &amp; last four digits on the card, must also be attached. The name on the statement/card must match the person receiving the reimbursement.</a:t>
            </a:r>
            <a:endParaRPr dirty="0"/>
          </a:p>
          <a:p>
            <a:pPr marL="342900" lvl="0" indent="-342900" algn="l" rtl="0">
              <a:spcBef>
                <a:spcPts val="1000"/>
              </a:spcBef>
              <a:spcAft>
                <a:spcPts val="0"/>
              </a:spcAft>
              <a:buSzPts val="1440"/>
              <a:buChar char="►"/>
            </a:pPr>
            <a:r>
              <a:rPr lang="en-US" dirty="0"/>
              <a:t>Reimbursements must be submitted within 10 business days after a purchase for event or travel.</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15"/>
          <p:cNvSpPr txBox="1">
            <a:spLocks noGrp="1"/>
          </p:cNvSpPr>
          <p:nvPr>
            <p:ph type="title"/>
          </p:nvPr>
        </p:nvSpPr>
        <p:spPr>
          <a:xfrm>
            <a:off x="677334" y="609600"/>
            <a:ext cx="8596668" cy="810827"/>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ShopNet</a:t>
            </a:r>
            <a:endParaRPr/>
          </a:p>
        </p:txBody>
      </p:sp>
      <p:sp>
        <p:nvSpPr>
          <p:cNvPr id="238" name="Google Shape;238;p15"/>
          <p:cNvSpPr txBox="1">
            <a:spLocks noGrp="1"/>
          </p:cNvSpPr>
          <p:nvPr>
            <p:ph type="body" idx="1"/>
          </p:nvPr>
        </p:nvSpPr>
        <p:spPr>
          <a:xfrm>
            <a:off x="677334" y="1619051"/>
            <a:ext cx="8596668" cy="384370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440"/>
              <a:buNone/>
            </a:pPr>
            <a:r>
              <a:rPr lang="en-US" dirty="0"/>
              <a:t>ShopNet is used by Cleveland State University departments to allow customers to select and pay for a variety of items on the web using their credit card. RSOs are not permitted to use third party credit card transfer/payment apps such as Venmo, Cash App, PayPal, GoFundMe, etc. </a:t>
            </a:r>
          </a:p>
          <a:p>
            <a:pPr marL="0" lvl="0" indent="0" algn="l" rtl="0">
              <a:spcBef>
                <a:spcPts val="0"/>
              </a:spcBef>
              <a:spcAft>
                <a:spcPts val="0"/>
              </a:spcAft>
              <a:buSzPts val="1440"/>
              <a:buNone/>
            </a:pPr>
            <a:endParaRPr lang="en-US" dirty="0"/>
          </a:p>
          <a:p>
            <a:pPr marL="0" lvl="0" indent="0" algn="l" rtl="0">
              <a:spcBef>
                <a:spcPts val="0"/>
              </a:spcBef>
              <a:spcAft>
                <a:spcPts val="0"/>
              </a:spcAft>
              <a:buSzPts val="1440"/>
              <a:buNone/>
            </a:pPr>
            <a:r>
              <a:rPr lang="en-US" dirty="0"/>
              <a:t>Recognized CSU student organizations may submit a request to set up a ShopNet item to accept payments for things such as organization dues, application fees, event entrance fees or other organization items.</a:t>
            </a:r>
            <a:endParaRPr dirty="0"/>
          </a:p>
          <a:p>
            <a:pPr marL="0" lvl="0" indent="0" algn="l" rtl="0">
              <a:spcBef>
                <a:spcPts val="1000"/>
              </a:spcBef>
              <a:spcAft>
                <a:spcPts val="0"/>
              </a:spcAft>
              <a:buSzPts val="1440"/>
              <a:buNone/>
            </a:pPr>
            <a:endParaRPr dirty="0"/>
          </a:p>
          <a:p>
            <a:pPr marL="0" lvl="0" indent="0" algn="ctr" rtl="0">
              <a:spcBef>
                <a:spcPts val="1000"/>
              </a:spcBef>
              <a:spcAft>
                <a:spcPts val="0"/>
              </a:spcAft>
              <a:buSzPts val="1440"/>
              <a:buNone/>
            </a:pPr>
            <a:r>
              <a:rPr lang="en-US" b="1" dirty="0"/>
              <a:t>For instructions on requesting set-up and details on using, go to: </a:t>
            </a:r>
            <a:r>
              <a:rPr lang="en-US" b="1" u="sng" dirty="0">
                <a:solidFill>
                  <a:schemeClr val="hlink"/>
                </a:solidFill>
                <a:hlinkClick r:id="rId3"/>
              </a:rPr>
              <a:t>https://www.csuohio.edu/services-for-students/shopnet</a:t>
            </a:r>
            <a:r>
              <a:rPr lang="en-US" b="1" dirty="0"/>
              <a:t> </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1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Fundraising Activities</a:t>
            </a:r>
            <a:endParaRPr/>
          </a:p>
        </p:txBody>
      </p:sp>
      <p:sp>
        <p:nvSpPr>
          <p:cNvPr id="244" name="Google Shape;244;p16"/>
          <p:cNvSpPr txBox="1">
            <a:spLocks noGrp="1"/>
          </p:cNvSpPr>
          <p:nvPr>
            <p:ph type="body" idx="1"/>
          </p:nvPr>
        </p:nvSpPr>
        <p:spPr>
          <a:xfrm>
            <a:off x="677334" y="1603540"/>
            <a:ext cx="8596668" cy="464486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dirty="0"/>
              <a:t>Please check with CCE at </a:t>
            </a:r>
            <a:r>
              <a:rPr lang="en-US" u="sng" dirty="0">
                <a:solidFill>
                  <a:schemeClr val="hlink"/>
                </a:solidFill>
                <a:hlinkClick r:id="rId3"/>
              </a:rPr>
              <a:t>studentorgs@csuohio.edu</a:t>
            </a:r>
            <a:r>
              <a:rPr lang="en-US" dirty="0"/>
              <a:t> before you conduct your fundraiser to ensure you are following policies.</a:t>
            </a:r>
            <a:endParaRPr dirty="0"/>
          </a:p>
          <a:p>
            <a:pPr marL="342900" lvl="0" indent="-342900" algn="l" rtl="0">
              <a:spcBef>
                <a:spcPts val="1000"/>
              </a:spcBef>
              <a:spcAft>
                <a:spcPts val="0"/>
              </a:spcAft>
              <a:buSzPts val="1440"/>
              <a:buChar char="►"/>
            </a:pPr>
            <a:r>
              <a:rPr lang="en-US" dirty="0"/>
              <a:t>No form of gambling activities (50/50 raffles, games of chance, squares, etc.) are not permitted for RSOs unless they are considered a nonprofit organization by the IRS. CSU is NOT a 501 (c) (3) organization. It is a state institution.</a:t>
            </a:r>
            <a:endParaRPr dirty="0"/>
          </a:p>
          <a:p>
            <a:pPr marL="342900" lvl="0" indent="-342900" algn="l" rtl="0">
              <a:spcBef>
                <a:spcPts val="1000"/>
              </a:spcBef>
              <a:spcAft>
                <a:spcPts val="0"/>
              </a:spcAft>
              <a:buSzPts val="1440"/>
              <a:buChar char="►"/>
            </a:pPr>
            <a:r>
              <a:rPr lang="en-US" dirty="0"/>
              <a:t>All money raised must be deposited within 24 hours, unless the fundraiser is held on a weekend. In that case, money is deposited that Monday. Complete the deposit request form in VikesConnect. If you need a cash box, contact Dan</a:t>
            </a:r>
            <a:endParaRPr dirty="0"/>
          </a:p>
          <a:p>
            <a:pPr marL="342900" lvl="0" indent="-342900" algn="l" rtl="0">
              <a:spcBef>
                <a:spcPts val="1000"/>
              </a:spcBef>
              <a:spcAft>
                <a:spcPts val="0"/>
              </a:spcAft>
              <a:buSzPts val="1440"/>
              <a:buChar char="►"/>
            </a:pPr>
            <a:r>
              <a:rPr lang="en-US" b="1" dirty="0"/>
              <a:t>Organizations must use ShopNet to accept credit/debit card payments.</a:t>
            </a:r>
            <a:endParaRPr dirty="0"/>
          </a:p>
          <a:p>
            <a:pPr marL="342900" lvl="0" indent="-342900" algn="l" rtl="0">
              <a:spcBef>
                <a:spcPts val="1000"/>
              </a:spcBef>
              <a:spcAft>
                <a:spcPts val="0"/>
              </a:spcAft>
              <a:buSzPts val="1440"/>
              <a:buChar char="►"/>
            </a:pPr>
            <a:r>
              <a:rPr lang="en-US" dirty="0"/>
              <a:t>Bake Sales are permitted. Follow CSU policies regarding food sales on campus.</a:t>
            </a:r>
            <a:endParaRPr dirty="0"/>
          </a:p>
          <a:p>
            <a:pPr marL="342900" lvl="0" indent="-342900" algn="l" rtl="0">
              <a:spcBef>
                <a:spcPts val="1000"/>
              </a:spcBef>
              <a:spcAft>
                <a:spcPts val="0"/>
              </a:spcAft>
              <a:buSzPts val="1440"/>
              <a:buChar char="►"/>
            </a:pPr>
            <a:r>
              <a:rPr lang="en-US" dirty="0"/>
              <a:t>Sales of items from outside companies is not permitted.</a:t>
            </a:r>
            <a:endParaRPr dirty="0"/>
          </a:p>
          <a:p>
            <a:pPr marL="342900" lvl="0" indent="-251459" algn="l" rtl="0">
              <a:spcBef>
                <a:spcPts val="1000"/>
              </a:spcBef>
              <a:spcAft>
                <a:spcPts val="0"/>
              </a:spcAft>
              <a:buSzPts val="1440"/>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4"/>
          <p:cNvSpPr txBox="1">
            <a:spLocks noGrp="1"/>
          </p:cNvSpPr>
          <p:nvPr>
            <p:ph type="title"/>
          </p:nvPr>
        </p:nvSpPr>
        <p:spPr>
          <a:xfrm>
            <a:off x="677334" y="609600"/>
            <a:ext cx="8596668" cy="588579"/>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chemeClr val="accent1"/>
              </a:buClr>
              <a:buSzPct val="100000"/>
              <a:buFont typeface="Trebuchet MS"/>
              <a:buNone/>
            </a:pPr>
            <a:r>
              <a:rPr lang="en-US"/>
              <a:t>Agency Account Deposits</a:t>
            </a:r>
            <a:endParaRPr/>
          </a:p>
        </p:txBody>
      </p:sp>
      <p:sp>
        <p:nvSpPr>
          <p:cNvPr id="231" name="Google Shape;231;p14"/>
          <p:cNvSpPr txBox="1">
            <a:spLocks noGrp="1"/>
          </p:cNvSpPr>
          <p:nvPr>
            <p:ph type="body" idx="1"/>
          </p:nvPr>
        </p:nvSpPr>
        <p:spPr>
          <a:xfrm>
            <a:off x="470597" y="1391009"/>
            <a:ext cx="9389944" cy="134670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600"/>
              <a:buNone/>
            </a:pPr>
            <a:r>
              <a:rPr lang="en-US" sz="2000" b="0" i="0" dirty="0">
                <a:solidFill>
                  <a:srgbClr val="333333"/>
                </a:solidFill>
              </a:rPr>
              <a:t>Create your deposit using the Finance Tool in VikesConnect</a:t>
            </a:r>
            <a:endParaRPr dirty="0"/>
          </a:p>
          <a:p>
            <a:pPr marL="0" lvl="0" indent="0" algn="l" rtl="0">
              <a:spcBef>
                <a:spcPts val="1000"/>
              </a:spcBef>
              <a:spcAft>
                <a:spcPts val="0"/>
              </a:spcAft>
              <a:buSzPts val="1600"/>
              <a:buNone/>
            </a:pPr>
            <a:r>
              <a:rPr lang="en-US" sz="2000" dirty="0">
                <a:solidFill>
                  <a:srgbClr val="333333"/>
                </a:solidFill>
              </a:rPr>
              <a:t>Link to Budget Officer’s calendar is in the form: </a:t>
            </a:r>
            <a:r>
              <a:rPr lang="en-US" b="1" dirty="0"/>
              <a:t>:  </a:t>
            </a:r>
            <a:r>
              <a:rPr lang="en-US" b="1" u="sng" dirty="0">
                <a:solidFill>
                  <a:schemeClr val="hlink"/>
                </a:solidFill>
                <a:hlinkClick r:id="rId3"/>
              </a:rPr>
              <a:t>https://calendly.com/</a:t>
            </a:r>
            <a:r>
              <a:rPr lang="en-US" b="1" u="sng" dirty="0">
                <a:solidFill>
                  <a:schemeClr val="hlink"/>
                </a:solidFill>
              </a:rPr>
              <a:t>1001275</a:t>
            </a:r>
            <a:endParaRPr dirty="0"/>
          </a:p>
          <a:p>
            <a:pPr marL="0" lvl="0" indent="0" algn="l" rtl="0">
              <a:spcBef>
                <a:spcPts val="1000"/>
              </a:spcBef>
              <a:spcAft>
                <a:spcPts val="0"/>
              </a:spcAft>
              <a:buSzPts val="1600"/>
              <a:buNone/>
            </a:pPr>
            <a:r>
              <a:rPr lang="en-US" sz="2000" dirty="0">
                <a:solidFill>
                  <a:srgbClr val="333333"/>
                </a:solidFill>
              </a:rPr>
              <a:t>Make an appointment with Budget Officer and bring cash and checks for deposit</a:t>
            </a:r>
            <a:endParaRPr dirty="0"/>
          </a:p>
        </p:txBody>
      </p:sp>
      <p:pic>
        <p:nvPicPr>
          <p:cNvPr id="232" name="Google Shape;232;p14"/>
          <p:cNvPicPr preferRelativeResize="0"/>
          <p:nvPr/>
        </p:nvPicPr>
        <p:blipFill rotWithShape="1">
          <a:blip r:embed="rId4">
            <a:alphaModFix/>
          </a:blip>
          <a:srcRect/>
          <a:stretch/>
        </p:blipFill>
        <p:spPr>
          <a:xfrm>
            <a:off x="879025" y="3438753"/>
            <a:ext cx="7816576" cy="2965101"/>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7"/>
          <p:cNvSpPr txBox="1">
            <a:spLocks noGrp="1"/>
          </p:cNvSpPr>
          <p:nvPr>
            <p:ph type="title"/>
          </p:nvPr>
        </p:nvSpPr>
        <p:spPr>
          <a:xfrm>
            <a:off x="677334" y="609600"/>
            <a:ext cx="8596668" cy="668784"/>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Financial Request Timelines:</a:t>
            </a:r>
            <a:endParaRPr/>
          </a:p>
        </p:txBody>
      </p:sp>
      <p:sp>
        <p:nvSpPr>
          <p:cNvPr id="250" name="Google Shape;250;p17"/>
          <p:cNvSpPr txBox="1">
            <a:spLocks noGrp="1"/>
          </p:cNvSpPr>
          <p:nvPr>
            <p:ph type="body" idx="1"/>
          </p:nvPr>
        </p:nvSpPr>
        <p:spPr>
          <a:xfrm>
            <a:off x="357738" y="1703389"/>
            <a:ext cx="10011380" cy="5101345"/>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920"/>
              <a:buChar char="►"/>
            </a:pPr>
            <a:r>
              <a:rPr lang="en-US" sz="2400" b="0" i="0" u="none" strike="noStrike"/>
              <a:t>Event Requests - Travel : 45 business days prior to departure</a:t>
            </a:r>
            <a:br>
              <a:rPr lang="en-US" sz="2400" b="0" i="0" u="none" strike="noStrike"/>
            </a:br>
            <a:endParaRPr sz="2400" b="0" i="0" u="none" strike="noStrike"/>
          </a:p>
          <a:p>
            <a:pPr marL="342900" lvl="0" indent="-342900" algn="l" rtl="0">
              <a:spcBef>
                <a:spcPts val="1000"/>
              </a:spcBef>
              <a:spcAft>
                <a:spcPts val="0"/>
              </a:spcAft>
              <a:buSzPts val="1920"/>
              <a:buChar char="►"/>
            </a:pPr>
            <a:r>
              <a:rPr lang="en-US" sz="2400" b="0" i="0" u="none" strike="noStrike"/>
              <a:t>Event Requests : 45 business days to 5 business days based on classification type</a:t>
            </a:r>
            <a:br>
              <a:rPr lang="en-US" sz="2400" b="0" i="0" u="none" strike="noStrike"/>
            </a:br>
            <a:endParaRPr sz="2400" b="0" i="0" u="none" strike="noStrike"/>
          </a:p>
          <a:p>
            <a:pPr marL="342900" lvl="0" indent="-342900" algn="l" rtl="0">
              <a:spcBef>
                <a:spcPts val="1000"/>
              </a:spcBef>
              <a:spcAft>
                <a:spcPts val="0"/>
              </a:spcAft>
              <a:buSzPts val="1920"/>
              <a:buChar char="►"/>
            </a:pPr>
            <a:r>
              <a:rPr lang="en-US" sz="2400" b="0" i="0" u="none" strike="noStrike"/>
              <a:t>Payment - Purchase Requests : 45 business days for contractual payments to 30 business days for all other purchase requests.</a:t>
            </a:r>
            <a:br>
              <a:rPr lang="en-US" sz="2400" b="0" i="0" u="none" strike="noStrike"/>
            </a:br>
            <a:endParaRPr sz="2400" b="0" i="0" u="none" strike="noStrike"/>
          </a:p>
          <a:p>
            <a:pPr marL="342900" lvl="0" indent="-342900" algn="l" rtl="0">
              <a:spcBef>
                <a:spcPts val="1000"/>
              </a:spcBef>
              <a:spcAft>
                <a:spcPts val="0"/>
              </a:spcAft>
              <a:buSzPts val="1920"/>
              <a:buChar char="►"/>
            </a:pPr>
            <a:r>
              <a:rPr lang="en-US" sz="2400" b="0" i="0" u="none" strike="noStrike"/>
              <a:t>Reimbursement - Purchase Requests : No later than 10 business days after purchase or return from travel</a:t>
            </a:r>
            <a:endParaRP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1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dirty="0"/>
              <a:t>Reminders</a:t>
            </a:r>
            <a:endParaRPr dirty="0"/>
          </a:p>
        </p:txBody>
      </p:sp>
      <p:sp>
        <p:nvSpPr>
          <p:cNvPr id="256" name="Google Shape;256;p18"/>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dirty="0"/>
              <a:t>Use your CSU email account to conduct business</a:t>
            </a:r>
            <a:endParaRPr dirty="0"/>
          </a:p>
          <a:p>
            <a:pPr marL="342900" lvl="0" indent="-342900" algn="l" rtl="0">
              <a:spcBef>
                <a:spcPts val="1000"/>
              </a:spcBef>
              <a:spcAft>
                <a:spcPts val="0"/>
              </a:spcAft>
              <a:buSzPts val="1440"/>
              <a:buChar char="►"/>
            </a:pPr>
            <a:r>
              <a:rPr lang="en-US" dirty="0"/>
              <a:t>CSU does not pay state of Ohio sales tax. Individuals will not be reimbursed for sales tax. Ask for tax exemption form</a:t>
            </a:r>
            <a:endParaRPr dirty="0"/>
          </a:p>
          <a:p>
            <a:pPr marL="342900" lvl="0" indent="-342900" algn="l" rtl="0">
              <a:spcBef>
                <a:spcPts val="1000"/>
              </a:spcBef>
              <a:spcAft>
                <a:spcPts val="0"/>
              </a:spcAft>
              <a:buSzPts val="1440"/>
              <a:buChar char="►"/>
            </a:pPr>
            <a:r>
              <a:rPr lang="en-US" dirty="0"/>
              <a:t>Do not place orders with an IUC vendor. Only ask for a quote.</a:t>
            </a:r>
            <a:endParaRPr dirty="0"/>
          </a:p>
          <a:p>
            <a:pPr marL="342900" lvl="0" indent="-342900" algn="l" rtl="0">
              <a:spcBef>
                <a:spcPts val="1000"/>
              </a:spcBef>
              <a:spcAft>
                <a:spcPts val="0"/>
              </a:spcAft>
              <a:buSzPts val="1440"/>
              <a:buChar char="►"/>
            </a:pPr>
            <a:r>
              <a:rPr lang="en-US" dirty="0"/>
              <a:t>Do not place online orders or make travel arrangements. </a:t>
            </a:r>
            <a:endParaRPr dirty="0"/>
          </a:p>
          <a:p>
            <a:pPr marL="342900" lvl="0" indent="-342900" algn="l" rtl="0">
              <a:spcBef>
                <a:spcPts val="1000"/>
              </a:spcBef>
              <a:spcAft>
                <a:spcPts val="0"/>
              </a:spcAft>
              <a:buSzPts val="1440"/>
              <a:buChar char="►"/>
            </a:pPr>
            <a:r>
              <a:rPr lang="en-US" dirty="0"/>
              <a:t>Money must be deposited within 24 hours after receipt. </a:t>
            </a:r>
            <a:endParaRPr dirty="0"/>
          </a:p>
          <a:p>
            <a:pPr marL="342900" lvl="0" indent="-342900" algn="l" rtl="0">
              <a:spcBef>
                <a:spcPts val="1000"/>
              </a:spcBef>
              <a:spcAft>
                <a:spcPts val="0"/>
              </a:spcAft>
              <a:buSzPts val="1440"/>
              <a:buChar char="►"/>
            </a:pPr>
            <a:r>
              <a:rPr lang="en-US" dirty="0"/>
              <a:t>No reimbursements for travel will be made without proper paperwork completed prior to travel.</a:t>
            </a:r>
            <a:endParaRPr dirty="0"/>
          </a:p>
          <a:p>
            <a:pPr marL="342900" lvl="0" indent="-342900" algn="l" rtl="0">
              <a:spcBef>
                <a:spcPts val="1000"/>
              </a:spcBef>
              <a:spcAft>
                <a:spcPts val="0"/>
              </a:spcAft>
              <a:buSzPts val="1440"/>
              <a:buChar char="►"/>
            </a:pPr>
            <a:r>
              <a:rPr lang="en-US" dirty="0"/>
              <a:t>Plan in advance.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By the end of this training,</a:t>
            </a:r>
            <a:br>
              <a:rPr lang="en-US" dirty="0"/>
            </a:br>
            <a:r>
              <a:rPr lang="en-US" dirty="0"/>
              <a:t>Treasurers should know…</a:t>
            </a:r>
          </a:p>
        </p:txBody>
      </p:sp>
      <p:sp>
        <p:nvSpPr>
          <p:cNvPr id="3" name="Text Placeholder 2"/>
          <p:cNvSpPr>
            <a:spLocks noGrp="1"/>
          </p:cNvSpPr>
          <p:nvPr>
            <p:ph type="body" idx="1"/>
          </p:nvPr>
        </p:nvSpPr>
        <p:spPr/>
        <p:txBody>
          <a:bodyPr/>
          <a:lstStyle/>
          <a:p>
            <a:r>
              <a:rPr lang="en-US" dirty="0"/>
              <a:t>Timelines of when to submit requests</a:t>
            </a:r>
          </a:p>
          <a:p>
            <a:r>
              <a:rPr lang="en-US" dirty="0"/>
              <a:t>Fiscal policies and where to find them</a:t>
            </a:r>
          </a:p>
          <a:p>
            <a:r>
              <a:rPr lang="en-US" dirty="0"/>
              <a:t>University purchasing policies</a:t>
            </a:r>
          </a:p>
          <a:p>
            <a:r>
              <a:rPr lang="en-US" dirty="0"/>
              <a:t>Travel policies</a:t>
            </a:r>
          </a:p>
          <a:p>
            <a:r>
              <a:rPr lang="en-US" dirty="0"/>
              <a:t>Fundraising</a:t>
            </a:r>
          </a:p>
          <a:p>
            <a:r>
              <a:rPr lang="en-US" dirty="0"/>
              <a:t>How to create an allocation and expenditure request</a:t>
            </a:r>
          </a:p>
          <a:p>
            <a:r>
              <a:rPr lang="en-US" dirty="0"/>
              <a:t>How to deposit funds</a:t>
            </a:r>
          </a:p>
        </p:txBody>
      </p:sp>
    </p:spTree>
    <p:extLst>
      <p:ext uri="{BB962C8B-B14F-4D97-AF65-F5344CB8AC3E}">
        <p14:creationId xmlns:p14="http://schemas.microsoft.com/office/powerpoint/2010/main" val="95406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1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Questions</a:t>
            </a:r>
            <a:endParaRPr/>
          </a:p>
        </p:txBody>
      </p:sp>
      <p:sp>
        <p:nvSpPr>
          <p:cNvPr id="262" name="Google Shape;262;p19"/>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2560"/>
              <a:buChar char="►"/>
            </a:pPr>
            <a:r>
              <a:rPr lang="en-US" sz="3200"/>
              <a:t>Please email us at </a:t>
            </a:r>
            <a:r>
              <a:rPr lang="en-US" sz="3200" u="sng">
                <a:solidFill>
                  <a:schemeClr val="hlink"/>
                </a:solidFill>
                <a:hlinkClick r:id="rId3"/>
              </a:rPr>
              <a:t>studentorgs@csuohio.edu</a:t>
            </a:r>
            <a:r>
              <a:rPr lang="en-US" sz="3200"/>
              <a:t> with any questions.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
          <p:cNvSpPr txBox="1">
            <a:spLocks noGrp="1"/>
          </p:cNvSpPr>
          <p:nvPr>
            <p:ph type="title"/>
          </p:nvPr>
        </p:nvSpPr>
        <p:spPr>
          <a:xfrm>
            <a:off x="677334" y="609600"/>
            <a:ext cx="9123614" cy="83746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dirty="0"/>
              <a:t>Main Contact for all financial questions</a:t>
            </a:r>
            <a:endParaRPr dirty="0"/>
          </a:p>
        </p:txBody>
      </p:sp>
      <p:sp>
        <p:nvSpPr>
          <p:cNvPr id="156" name="Google Shape;156;p2"/>
          <p:cNvSpPr txBox="1">
            <a:spLocks noGrp="1"/>
          </p:cNvSpPr>
          <p:nvPr>
            <p:ph type="body" idx="1"/>
          </p:nvPr>
        </p:nvSpPr>
        <p:spPr>
          <a:xfrm>
            <a:off x="677334" y="2160589"/>
            <a:ext cx="9443210"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920"/>
              <a:buChar char="►"/>
            </a:pPr>
            <a:r>
              <a:rPr lang="en-US" dirty="0"/>
              <a:t>Contact the Center for Campus Engagement for all financial questions at studentorgfinance@csuohio.edu</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6"/>
          <p:cNvSpPr txBox="1">
            <a:spLocks noGrp="1"/>
          </p:cNvSpPr>
          <p:nvPr>
            <p:ph type="title"/>
          </p:nvPr>
        </p:nvSpPr>
        <p:spPr>
          <a:xfrm>
            <a:off x="739478" y="322447"/>
            <a:ext cx="8596668" cy="98838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2400"/>
              <a:buFont typeface="Trebuchet MS"/>
              <a:buNone/>
            </a:pPr>
            <a:r>
              <a:rPr lang="en-US" sz="2400" b="1" i="0" u="none" strike="noStrike" dirty="0"/>
              <a:t>Explore your organizations Finance tool</a:t>
            </a:r>
            <a:br>
              <a:rPr lang="en-US" sz="2400" b="1" i="0" u="none" strike="noStrike" dirty="0"/>
            </a:br>
            <a:r>
              <a:rPr lang="en-US" sz="2400" b="0" i="0" u="none" strike="noStrike" dirty="0"/>
              <a:t>(Only Treasurers can use the Finance tool)</a:t>
            </a:r>
            <a:endParaRPr sz="4400" dirty="0"/>
          </a:p>
        </p:txBody>
      </p:sp>
      <p:sp>
        <p:nvSpPr>
          <p:cNvPr id="183" name="Google Shape;183;p6"/>
          <p:cNvSpPr txBox="1">
            <a:spLocks noGrp="1"/>
          </p:cNvSpPr>
          <p:nvPr>
            <p:ph type="body" idx="1"/>
          </p:nvPr>
        </p:nvSpPr>
        <p:spPr>
          <a:xfrm>
            <a:off x="593252" y="1719155"/>
            <a:ext cx="8596668" cy="4255976"/>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SzPts val="2560"/>
              <a:buChar char="►"/>
            </a:pPr>
            <a:r>
              <a:rPr lang="en-US" sz="3200" b="0" i="0" u="none" strike="noStrike" dirty="0"/>
              <a:t>Accounts</a:t>
            </a:r>
            <a:br>
              <a:rPr lang="en-US" sz="3200" b="0" i="0" u="none" strike="noStrike" dirty="0"/>
            </a:br>
            <a:endParaRPr dirty="0"/>
          </a:p>
          <a:p>
            <a:pPr marL="742950" lvl="1" indent="-285750" algn="l" rtl="0">
              <a:spcBef>
                <a:spcPts val="1000"/>
              </a:spcBef>
              <a:spcAft>
                <a:spcPts val="0"/>
              </a:spcAft>
              <a:buSzPts val="2240"/>
              <a:buChar char="►"/>
            </a:pPr>
            <a:r>
              <a:rPr lang="en-US" sz="2800" b="0" i="0" u="none" strike="noStrike" dirty="0">
                <a:latin typeface="Arial"/>
                <a:ea typeface="Arial"/>
                <a:cs typeface="Arial"/>
                <a:sym typeface="Arial"/>
              </a:rPr>
              <a:t>Agency Account </a:t>
            </a:r>
            <a:endParaRPr lang="en-US" dirty="0"/>
          </a:p>
          <a:p>
            <a:pPr marL="1143000" lvl="2" indent="-228600" algn="l" rtl="0">
              <a:spcBef>
                <a:spcPts val="1000"/>
              </a:spcBef>
              <a:spcAft>
                <a:spcPts val="0"/>
              </a:spcAft>
              <a:buSzPts val="2080"/>
              <a:buChar char="►"/>
            </a:pPr>
            <a:r>
              <a:rPr lang="en-US" sz="2600" dirty="0">
                <a:latin typeface="Arial"/>
                <a:ea typeface="Arial"/>
                <a:cs typeface="Arial"/>
                <a:sym typeface="Arial"/>
              </a:rPr>
              <a:t>Balance rolls over between years</a:t>
            </a:r>
          </a:p>
          <a:p>
            <a:pPr marL="1143000" lvl="2" indent="-261619" algn="l" rtl="0">
              <a:spcBef>
                <a:spcPts val="1000"/>
              </a:spcBef>
              <a:spcAft>
                <a:spcPts val="0"/>
              </a:spcAft>
              <a:buSzPts val="2600"/>
              <a:buFont typeface="Arial"/>
              <a:buChar char="►"/>
            </a:pPr>
            <a:r>
              <a:rPr lang="en-US" sz="2600" dirty="0">
                <a:latin typeface="Arial"/>
                <a:ea typeface="Arial"/>
                <a:cs typeface="Arial"/>
                <a:sym typeface="Arial"/>
              </a:rPr>
              <a:t>Number avail to officers in Details tab</a:t>
            </a:r>
          </a:p>
          <a:p>
            <a:pPr marL="1143000" lvl="2" indent="-261619">
              <a:buSzPts val="2600"/>
              <a:buFont typeface="Arial"/>
              <a:buChar char="►"/>
            </a:pPr>
            <a:r>
              <a:rPr lang="en-US" sz="2600" dirty="0">
                <a:latin typeface="Arial"/>
                <a:ea typeface="Arial"/>
                <a:cs typeface="Arial"/>
                <a:sym typeface="Arial"/>
              </a:rPr>
              <a:t>Account format 8405-0890-xxxx-xx-12345</a:t>
            </a:r>
            <a:br>
              <a:rPr lang="en-US" sz="2600" dirty="0">
                <a:latin typeface="Arial"/>
                <a:ea typeface="Arial"/>
                <a:cs typeface="Arial"/>
                <a:sym typeface="Arial"/>
              </a:rPr>
            </a:br>
            <a:endParaRPr lang="en-US" sz="2600" dirty="0">
              <a:latin typeface="Arial"/>
              <a:ea typeface="Arial"/>
              <a:cs typeface="Arial"/>
              <a:sym typeface="Arial"/>
            </a:endParaRPr>
          </a:p>
          <a:p>
            <a:pPr marL="742950" lvl="1" indent="-285750" algn="l" rtl="0">
              <a:spcBef>
                <a:spcPts val="1000"/>
              </a:spcBef>
              <a:spcAft>
                <a:spcPts val="0"/>
              </a:spcAft>
              <a:buSzPts val="2240"/>
              <a:buChar char="►"/>
            </a:pPr>
            <a:r>
              <a:rPr lang="en-US" sz="2800" b="0" i="0" u="none" strike="noStrike" dirty="0">
                <a:latin typeface="Arial"/>
                <a:ea typeface="Arial"/>
                <a:cs typeface="Arial"/>
                <a:sym typeface="Arial"/>
              </a:rPr>
              <a:t>Allocating Body Funding Account</a:t>
            </a:r>
            <a:endParaRPr lang="en-US" sz="1400" b="0" i="0" u="none" strike="noStrike" dirty="0">
              <a:ea typeface="Arial"/>
              <a:cs typeface="Arial"/>
            </a:endParaRPr>
          </a:p>
          <a:p>
            <a:pPr marL="1200150" lvl="2" indent="-285750">
              <a:buSzPts val="2240"/>
            </a:pPr>
            <a:r>
              <a:rPr lang="en-US" sz="2400" dirty="0">
                <a:latin typeface="Arial"/>
                <a:ea typeface="Arial"/>
                <a:cs typeface="Arial"/>
                <a:sym typeface="Arial"/>
              </a:rPr>
              <a:t>Funds to be used for specific purpose</a:t>
            </a:r>
          </a:p>
          <a:p>
            <a:pPr marL="1200150" lvl="2" indent="-285750">
              <a:buSzPts val="2240"/>
            </a:pPr>
            <a:r>
              <a:rPr lang="en-US" sz="2400" dirty="0">
                <a:latin typeface="Arial"/>
                <a:ea typeface="Arial"/>
                <a:cs typeface="Arial"/>
                <a:sym typeface="Arial"/>
              </a:rPr>
              <a:t>Unused funds are swept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VikesConnect Finance Tool	</a:t>
            </a:r>
            <a:endParaRPr/>
          </a:p>
        </p:txBody>
      </p:sp>
      <p:sp>
        <p:nvSpPr>
          <p:cNvPr id="169" name="Google Shape;169;p4"/>
          <p:cNvSpPr txBox="1">
            <a:spLocks noGrp="1"/>
          </p:cNvSpPr>
          <p:nvPr>
            <p:ph type="body" idx="1"/>
          </p:nvPr>
        </p:nvSpPr>
        <p:spPr>
          <a:xfrm>
            <a:off x="603762" y="1270001"/>
            <a:ext cx="8596668" cy="1725448"/>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a:t>Not connected to CSU accounting system</a:t>
            </a:r>
            <a:endParaRPr/>
          </a:p>
          <a:p>
            <a:pPr marL="342900" lvl="0" indent="-342900" algn="l" rtl="0">
              <a:spcBef>
                <a:spcPts val="1000"/>
              </a:spcBef>
              <a:spcAft>
                <a:spcPts val="0"/>
              </a:spcAft>
              <a:buSzPts val="1440"/>
              <a:buChar char="►"/>
            </a:pPr>
            <a:r>
              <a:rPr lang="en-US"/>
              <a:t>Used as a way to track all expenses and deposits</a:t>
            </a:r>
            <a:endParaRPr/>
          </a:p>
          <a:p>
            <a:pPr marL="342900" lvl="0" indent="-342900" algn="l" rtl="0">
              <a:spcBef>
                <a:spcPts val="1000"/>
              </a:spcBef>
              <a:spcAft>
                <a:spcPts val="0"/>
              </a:spcAft>
              <a:buSzPts val="1440"/>
              <a:buChar char="►"/>
            </a:pPr>
            <a:r>
              <a:rPr lang="en-US"/>
              <a:t>Reconciliations are done by budget officer </a:t>
            </a:r>
            <a:endParaRPr/>
          </a:p>
          <a:p>
            <a:pPr marL="342900" lvl="0" indent="-342900" algn="l" rtl="0">
              <a:spcBef>
                <a:spcPts val="1000"/>
              </a:spcBef>
              <a:spcAft>
                <a:spcPts val="0"/>
              </a:spcAft>
              <a:buSzPts val="1440"/>
              <a:buChar char="►"/>
            </a:pPr>
            <a:r>
              <a:rPr lang="en-US"/>
              <a:t>Deposits are part of finance tool. </a:t>
            </a:r>
            <a:endParaRPr/>
          </a:p>
        </p:txBody>
      </p:sp>
      <p:pic>
        <p:nvPicPr>
          <p:cNvPr id="170" name="Google Shape;170;p4"/>
          <p:cNvPicPr preferRelativeResize="0"/>
          <p:nvPr/>
        </p:nvPicPr>
        <p:blipFill rotWithShape="1">
          <a:blip r:embed="rId3">
            <a:alphaModFix/>
          </a:blip>
          <a:srcRect/>
          <a:stretch/>
        </p:blipFill>
        <p:spPr>
          <a:xfrm>
            <a:off x="1000462" y="2995449"/>
            <a:ext cx="7386793" cy="387074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Finance Forms for Treasurers</a:t>
            </a:r>
            <a:endParaRPr/>
          </a:p>
        </p:txBody>
      </p:sp>
      <p:sp>
        <p:nvSpPr>
          <p:cNvPr id="176" name="Google Shape;176;p5"/>
          <p:cNvSpPr txBox="1">
            <a:spLocks noGrp="1"/>
          </p:cNvSpPr>
          <p:nvPr>
            <p:ph type="body" idx="1"/>
          </p:nvPr>
        </p:nvSpPr>
        <p:spPr>
          <a:xfrm>
            <a:off x="711453" y="1409962"/>
            <a:ext cx="8596668" cy="1685759"/>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440"/>
              <a:buNone/>
            </a:pPr>
            <a:r>
              <a:rPr lang="en-US"/>
              <a:t>Treasurers will only use three forms in the Finance Tool</a:t>
            </a:r>
            <a:endParaRPr/>
          </a:p>
          <a:p>
            <a:pPr marL="342900" lvl="0" indent="-342900" algn="l" rtl="0">
              <a:spcBef>
                <a:spcPts val="1000"/>
              </a:spcBef>
              <a:spcAft>
                <a:spcPts val="0"/>
              </a:spcAft>
              <a:buSzPts val="1440"/>
              <a:buAutoNum type="arabicPeriod"/>
            </a:pPr>
            <a:r>
              <a:rPr lang="en-US"/>
              <a:t>Allocation: To be used when requesting money from a funding body</a:t>
            </a:r>
            <a:endParaRPr/>
          </a:p>
          <a:p>
            <a:pPr marL="342900" lvl="0" indent="-342900" algn="l" rtl="0">
              <a:spcBef>
                <a:spcPts val="1000"/>
              </a:spcBef>
              <a:spcAft>
                <a:spcPts val="0"/>
              </a:spcAft>
              <a:buSzPts val="1440"/>
              <a:buAutoNum type="arabicPeriod"/>
            </a:pPr>
            <a:r>
              <a:rPr lang="en-US"/>
              <a:t>Deposit: Use when depositing money into agency account</a:t>
            </a:r>
            <a:endParaRPr/>
          </a:p>
          <a:p>
            <a:pPr marL="342900" lvl="0" indent="-342900" algn="l" rtl="0">
              <a:spcBef>
                <a:spcPts val="1000"/>
              </a:spcBef>
              <a:spcAft>
                <a:spcPts val="0"/>
              </a:spcAft>
              <a:buSzPts val="1440"/>
              <a:buAutoNum type="arabicPeriod"/>
            </a:pPr>
            <a:r>
              <a:rPr lang="en-US"/>
              <a:t>Expenditure: Use when purchasing or reimbursing</a:t>
            </a:r>
            <a:endParaRPr/>
          </a:p>
        </p:txBody>
      </p:sp>
      <p:pic>
        <p:nvPicPr>
          <p:cNvPr id="177" name="Google Shape;177;p5" descr="A picture containing text&#10;&#10;Description automatically generated"/>
          <p:cNvPicPr preferRelativeResize="0"/>
          <p:nvPr/>
        </p:nvPicPr>
        <p:blipFill rotWithShape="1">
          <a:blip r:embed="rId3">
            <a:alphaModFix/>
          </a:blip>
          <a:srcRect/>
          <a:stretch/>
        </p:blipFill>
        <p:spPr>
          <a:xfrm>
            <a:off x="3042822" y="3088951"/>
            <a:ext cx="2584118" cy="37192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7"/>
          <p:cNvSpPr txBox="1">
            <a:spLocks noGrp="1"/>
          </p:cNvSpPr>
          <p:nvPr>
            <p:ph type="title"/>
          </p:nvPr>
        </p:nvSpPr>
        <p:spPr>
          <a:xfrm>
            <a:off x="677334" y="609600"/>
            <a:ext cx="8596668" cy="668784"/>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Financial Request Timelines:</a:t>
            </a:r>
            <a:endParaRPr/>
          </a:p>
        </p:txBody>
      </p:sp>
      <p:sp>
        <p:nvSpPr>
          <p:cNvPr id="189" name="Google Shape;189;p7"/>
          <p:cNvSpPr txBox="1">
            <a:spLocks noGrp="1"/>
          </p:cNvSpPr>
          <p:nvPr>
            <p:ph type="body" idx="1"/>
          </p:nvPr>
        </p:nvSpPr>
        <p:spPr>
          <a:xfrm>
            <a:off x="357738" y="1703389"/>
            <a:ext cx="10011380" cy="5101345"/>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920"/>
              <a:buChar char="►"/>
            </a:pPr>
            <a:r>
              <a:rPr lang="en-US" sz="2400" b="0" i="0" u="none" strike="noStrike"/>
              <a:t>Event Requests - Travel : 45 business days prior to departure</a:t>
            </a:r>
            <a:br>
              <a:rPr lang="en-US" sz="2400" b="0" i="0" u="none" strike="noStrike"/>
            </a:br>
            <a:endParaRPr sz="2400" b="0" i="0" u="none" strike="noStrike"/>
          </a:p>
          <a:p>
            <a:pPr marL="342900" lvl="0" indent="-342900" algn="l" rtl="0">
              <a:spcBef>
                <a:spcPts val="1000"/>
              </a:spcBef>
              <a:spcAft>
                <a:spcPts val="0"/>
              </a:spcAft>
              <a:buSzPts val="1920"/>
              <a:buChar char="►"/>
            </a:pPr>
            <a:r>
              <a:rPr lang="en-US" sz="2400" b="0" i="0" u="none" strike="noStrike"/>
              <a:t>Event Requests : 45 business days to 5 business days based on classification type</a:t>
            </a:r>
            <a:br>
              <a:rPr lang="en-US" sz="2400" b="0" i="0" u="none" strike="noStrike"/>
            </a:br>
            <a:endParaRPr sz="2400" b="0" i="0" u="none" strike="noStrike"/>
          </a:p>
          <a:p>
            <a:pPr marL="342900" lvl="0" indent="-342900" algn="l" rtl="0">
              <a:spcBef>
                <a:spcPts val="1000"/>
              </a:spcBef>
              <a:spcAft>
                <a:spcPts val="0"/>
              </a:spcAft>
              <a:buSzPts val="1920"/>
              <a:buChar char="►"/>
            </a:pPr>
            <a:r>
              <a:rPr lang="en-US" sz="2400" b="0" i="0" u="none" strike="noStrike"/>
              <a:t>Payment - Purchase Requests : 45 business days for contractual payments to 30 business days for all other purchase requests.</a:t>
            </a:r>
            <a:br>
              <a:rPr lang="en-US" sz="2400" b="0" i="0" u="none" strike="noStrike"/>
            </a:br>
            <a:endParaRPr sz="2400" b="0" i="0" u="none" strike="noStrike"/>
          </a:p>
          <a:p>
            <a:pPr marL="342900" lvl="0" indent="-342900" algn="l" rtl="0">
              <a:spcBef>
                <a:spcPts val="1000"/>
              </a:spcBef>
              <a:spcAft>
                <a:spcPts val="0"/>
              </a:spcAft>
              <a:buSzPts val="1920"/>
              <a:buChar char="►"/>
            </a:pPr>
            <a:r>
              <a:rPr lang="en-US" sz="2400" b="0" i="0" u="none" strike="noStrike"/>
              <a:t>Reimbursement - Purchase Requests : No later than 10 business days after purchase or return from travel</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8"/>
          <p:cNvSpPr txBox="1">
            <a:spLocks noGrp="1"/>
          </p:cNvSpPr>
          <p:nvPr>
            <p:ph type="title"/>
          </p:nvPr>
        </p:nvSpPr>
        <p:spPr>
          <a:xfrm>
            <a:off x="739478" y="322447"/>
            <a:ext cx="8596668" cy="98838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2400"/>
              <a:buFont typeface="Trebuchet MS"/>
              <a:buNone/>
            </a:pPr>
            <a:r>
              <a:rPr lang="en-US" sz="2400" b="1" i="0" u="none" strike="noStrike"/>
              <a:t>Explore your organizations Finance tool</a:t>
            </a:r>
            <a:br>
              <a:rPr lang="en-US" sz="2400" b="1" i="0" u="none" strike="noStrike"/>
            </a:br>
            <a:r>
              <a:rPr lang="en-US" sz="2400" b="0" i="0" u="none" strike="noStrike"/>
              <a:t>(Only Treasurers can use the Finance tool)</a:t>
            </a:r>
            <a:endParaRPr sz="4400"/>
          </a:p>
        </p:txBody>
      </p:sp>
      <p:sp>
        <p:nvSpPr>
          <p:cNvPr id="195" name="Google Shape;195;p8"/>
          <p:cNvSpPr txBox="1">
            <a:spLocks noGrp="1"/>
          </p:cNvSpPr>
          <p:nvPr>
            <p:ph type="body" idx="1"/>
          </p:nvPr>
        </p:nvSpPr>
        <p:spPr>
          <a:xfrm>
            <a:off x="133165" y="1645684"/>
            <a:ext cx="10670959" cy="4297915"/>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2240"/>
              <a:buChar char="►"/>
            </a:pPr>
            <a:r>
              <a:rPr lang="en-US" sz="2800" b="0" i="0" u="none" strike="noStrike">
                <a:latin typeface="Arial"/>
                <a:ea typeface="Arial"/>
                <a:cs typeface="Arial"/>
                <a:sym typeface="Arial"/>
              </a:rPr>
              <a:t>Allocation Requests</a:t>
            </a:r>
            <a:endParaRPr sz="2800" b="0" i="0" u="none" strike="noStrike"/>
          </a:p>
          <a:p>
            <a:pPr marL="742950" lvl="1" indent="-285750" algn="l" rtl="0">
              <a:spcBef>
                <a:spcPts val="1000"/>
              </a:spcBef>
              <a:spcAft>
                <a:spcPts val="0"/>
              </a:spcAft>
              <a:buSzPts val="1920"/>
              <a:buChar char="►"/>
            </a:pPr>
            <a:r>
              <a:rPr lang="en-US" sz="2400" b="0" i="0" u="none" strike="noStrike">
                <a:latin typeface="Arial"/>
                <a:ea typeface="Arial"/>
                <a:cs typeface="Arial"/>
                <a:sym typeface="Arial"/>
              </a:rPr>
              <a:t>Complete all required fields</a:t>
            </a:r>
            <a:endParaRPr/>
          </a:p>
          <a:p>
            <a:pPr marL="742950" lvl="1" indent="-285750" algn="l" rtl="0">
              <a:spcBef>
                <a:spcPts val="1000"/>
              </a:spcBef>
              <a:spcAft>
                <a:spcPts val="0"/>
              </a:spcAft>
              <a:buSzPts val="1920"/>
              <a:buChar char="►"/>
            </a:pPr>
            <a:r>
              <a:rPr lang="en-US" sz="2400" b="0" i="0" u="none" strike="noStrike">
                <a:latin typeface="Arial"/>
                <a:ea typeface="Arial"/>
                <a:cs typeface="Arial"/>
                <a:sym typeface="Arial"/>
              </a:rPr>
              <a:t>Can combine multiple needs into one request</a:t>
            </a:r>
            <a:endParaRPr/>
          </a:p>
          <a:p>
            <a:pPr marL="742950" lvl="1" indent="-285750" algn="l" rtl="0">
              <a:spcBef>
                <a:spcPts val="1000"/>
              </a:spcBef>
              <a:spcAft>
                <a:spcPts val="0"/>
              </a:spcAft>
              <a:buSzPts val="1920"/>
              <a:buChar char="►"/>
            </a:pPr>
            <a:r>
              <a:rPr lang="en-US" sz="2400">
                <a:latin typeface="Arial"/>
                <a:ea typeface="Arial"/>
                <a:cs typeface="Arial"/>
                <a:sym typeface="Arial"/>
              </a:rPr>
              <a:t>Documentation must be submitted to support your request</a:t>
            </a:r>
            <a:endParaRPr sz="2400" b="0" i="0" u="none" strike="noStrike">
              <a:latin typeface="Arial"/>
              <a:ea typeface="Arial"/>
              <a:cs typeface="Arial"/>
              <a:sym typeface="Arial"/>
            </a:endParaRPr>
          </a:p>
          <a:p>
            <a:pPr marL="742950" lvl="1" indent="-285750" algn="l" rtl="0">
              <a:spcBef>
                <a:spcPts val="1000"/>
              </a:spcBef>
              <a:spcAft>
                <a:spcPts val="0"/>
              </a:spcAft>
              <a:buSzPts val="1920"/>
              <a:buChar char="►"/>
            </a:pPr>
            <a:r>
              <a:rPr lang="en-US" sz="2400" b="0" i="0" u="none" strike="noStrike">
                <a:latin typeface="Arial"/>
                <a:ea typeface="Arial"/>
                <a:cs typeface="Arial"/>
                <a:sym typeface="Arial"/>
              </a:rPr>
              <a:t>Application deadlines</a:t>
            </a:r>
            <a:endParaRPr/>
          </a:p>
          <a:p>
            <a:pPr marL="1143000" lvl="2" indent="-228600" algn="l" rtl="0">
              <a:spcBef>
                <a:spcPts val="1000"/>
              </a:spcBef>
              <a:spcAft>
                <a:spcPts val="0"/>
              </a:spcAft>
              <a:buSzPts val="1600"/>
              <a:buChar char="►"/>
            </a:pPr>
            <a:r>
              <a:rPr lang="en-US" sz="2000" b="0" i="0" u="none" strike="noStrike">
                <a:latin typeface="Arial"/>
                <a:ea typeface="Arial"/>
                <a:cs typeface="Arial"/>
                <a:sym typeface="Arial"/>
              </a:rPr>
              <a:t>SGA will release their schedule. Found on the SGA VikesConnect page.</a:t>
            </a:r>
            <a:endParaRPr/>
          </a:p>
          <a:p>
            <a:pPr marL="1143000" lvl="2" indent="-228600" algn="l" rtl="0">
              <a:spcBef>
                <a:spcPts val="1000"/>
              </a:spcBef>
              <a:spcAft>
                <a:spcPts val="0"/>
              </a:spcAft>
              <a:buSzPts val="1600"/>
              <a:buChar char="►"/>
            </a:pPr>
            <a:r>
              <a:rPr lang="en-US" sz="2000" b="0" i="0" u="none" strike="noStrike">
                <a:latin typeface="Arial"/>
                <a:ea typeface="Arial"/>
                <a:cs typeface="Arial"/>
                <a:sym typeface="Arial"/>
              </a:rPr>
              <a:t>SBA open all year until the funds run out.</a:t>
            </a:r>
            <a:endParaRPr/>
          </a:p>
          <a:p>
            <a:pPr marL="1143000" lvl="2" indent="-228600" algn="l" rtl="0">
              <a:spcBef>
                <a:spcPts val="1000"/>
              </a:spcBef>
              <a:spcAft>
                <a:spcPts val="0"/>
              </a:spcAft>
              <a:buSzPts val="1600"/>
              <a:buChar char="►"/>
            </a:pPr>
            <a:r>
              <a:rPr lang="en-US" sz="2000" b="0" i="0" u="none" strike="noStrike">
                <a:latin typeface="Arial"/>
                <a:ea typeface="Arial"/>
                <a:cs typeface="Arial"/>
                <a:sym typeface="Arial"/>
              </a:rPr>
              <a:t>SCC have a separate allocating process (do not use budget requests)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9"/>
          <p:cNvSpPr txBox="1">
            <a:spLocks noGrp="1"/>
          </p:cNvSpPr>
          <p:nvPr>
            <p:ph type="title"/>
          </p:nvPr>
        </p:nvSpPr>
        <p:spPr>
          <a:xfrm>
            <a:off x="739478" y="322447"/>
            <a:ext cx="8596668" cy="98838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2400"/>
              <a:buFont typeface="Trebuchet MS"/>
              <a:buNone/>
            </a:pPr>
            <a:r>
              <a:rPr lang="en-US" sz="2400" b="1" i="0" u="none" strike="noStrike" dirty="0"/>
              <a:t>Explore your organizations Finance tool</a:t>
            </a:r>
            <a:br>
              <a:rPr lang="en-US" sz="2400" b="1" i="0" u="none" strike="noStrike" dirty="0"/>
            </a:br>
            <a:r>
              <a:rPr lang="en-US" sz="2400" b="0" i="0" u="none" strike="noStrike" dirty="0"/>
              <a:t>(Only Treasurers can use the Finance tool)</a:t>
            </a:r>
            <a:endParaRPr sz="4400" dirty="0"/>
          </a:p>
        </p:txBody>
      </p:sp>
      <p:sp>
        <p:nvSpPr>
          <p:cNvPr id="201" name="Google Shape;201;p9"/>
          <p:cNvSpPr txBox="1">
            <a:spLocks noGrp="1"/>
          </p:cNvSpPr>
          <p:nvPr>
            <p:ph type="body" idx="1"/>
          </p:nvPr>
        </p:nvSpPr>
        <p:spPr>
          <a:xfrm>
            <a:off x="133165" y="1645685"/>
            <a:ext cx="10670959" cy="447103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2560"/>
              <a:buChar char="►"/>
            </a:pPr>
            <a:r>
              <a:rPr lang="en-US" sz="3200" dirty="0"/>
              <a:t>Expenditure Requests (Payment &amp; Reimbursement)</a:t>
            </a:r>
            <a:endParaRPr dirty="0"/>
          </a:p>
          <a:p>
            <a:pPr marL="0" lvl="0" indent="0" algn="l" rtl="0">
              <a:spcBef>
                <a:spcPts val="1000"/>
              </a:spcBef>
              <a:spcAft>
                <a:spcPts val="0"/>
              </a:spcAft>
              <a:buSzPts val="2560"/>
              <a:buNone/>
            </a:pPr>
            <a:endParaRPr sz="3200" dirty="0"/>
          </a:p>
          <a:p>
            <a:pPr marL="742950" lvl="1" indent="-285750" algn="l" rtl="0">
              <a:spcBef>
                <a:spcPts val="1000"/>
              </a:spcBef>
              <a:spcAft>
                <a:spcPts val="0"/>
              </a:spcAft>
              <a:buSzPts val="2560"/>
              <a:buChar char="►"/>
            </a:pPr>
            <a:r>
              <a:rPr lang="en-US" sz="3200" dirty="0"/>
              <a:t>Using Agency Account funds vs Approved Budget funds</a:t>
            </a:r>
            <a:endParaRPr dirty="0"/>
          </a:p>
          <a:p>
            <a:pPr marL="742950" lvl="1" indent="-285750" algn="l" rtl="0">
              <a:spcBef>
                <a:spcPts val="1000"/>
              </a:spcBef>
              <a:spcAft>
                <a:spcPts val="0"/>
              </a:spcAft>
              <a:buSzPts val="2560"/>
              <a:buChar char="►"/>
            </a:pPr>
            <a:r>
              <a:rPr lang="en-US" sz="3200" dirty="0"/>
              <a:t>Notify your advisor through email every time you submit a purchase request.</a:t>
            </a:r>
            <a:endParaRPr dirty="0"/>
          </a:p>
        </p:txBody>
      </p:sp>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4557</TotalTime>
  <Words>1661</Words>
  <Application>Microsoft Office PowerPoint</Application>
  <PresentationFormat>Widescreen</PresentationFormat>
  <Paragraphs>136</Paragraphs>
  <Slides>20</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Noto Sans Symbols</vt:lpstr>
      <vt:lpstr>Trebuchet MS</vt:lpstr>
      <vt:lpstr>Facet</vt:lpstr>
      <vt:lpstr>RSO Treasurer  Training</vt:lpstr>
      <vt:lpstr>By the end of this training, Treasurers should know…</vt:lpstr>
      <vt:lpstr>Main Contact for all financial questions</vt:lpstr>
      <vt:lpstr>Explore your organizations Finance tool (Only Treasurers can use the Finance tool)</vt:lpstr>
      <vt:lpstr>VikesConnect Finance Tool </vt:lpstr>
      <vt:lpstr>Finance Forms for Treasurers</vt:lpstr>
      <vt:lpstr>Financial Request Timelines:</vt:lpstr>
      <vt:lpstr>Explore your organizations Finance tool (Only Treasurers can use the Finance tool)</vt:lpstr>
      <vt:lpstr>Explore your organizations Finance tool (Only Treasurers can use the Finance tool)</vt:lpstr>
      <vt:lpstr>Organization Travel </vt:lpstr>
      <vt:lpstr>Food Policies</vt:lpstr>
      <vt:lpstr>Events on Campus</vt:lpstr>
      <vt:lpstr>Expenditure Requests (Spending) </vt:lpstr>
      <vt:lpstr>Expenditure Requests (Reimbursements) </vt:lpstr>
      <vt:lpstr>ShopNet</vt:lpstr>
      <vt:lpstr>Fundraising Activities</vt:lpstr>
      <vt:lpstr>Agency Account Deposits</vt:lpstr>
      <vt:lpstr>Financial Request Timelines:</vt:lpstr>
      <vt:lpstr>Reminders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CSU RSO Treasurer  Training Tuesday, Sept 12</dc:title>
  <dc:creator>Daniel W.</dc:creator>
  <cp:lastModifiedBy>Daniel W Lenhart</cp:lastModifiedBy>
  <cp:revision>5</cp:revision>
  <dcterms:created xsi:type="dcterms:W3CDTF">2020-03-25T15:41:27Z</dcterms:created>
  <dcterms:modified xsi:type="dcterms:W3CDTF">2024-08-13T14:41:35Z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0x0101009B34124841AABD4684F897BC6A216006</vt:lpwstr>
  </property>
</Properties>
</file>