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notesMasterIdLst>
    <p:notesMasterId r:id="rId21"/>
  </p:notesMasterIdLst>
  <p:sldIdLst>
    <p:sldId id="256" r:id="rId3"/>
    <p:sldId id="304" r:id="rId4"/>
    <p:sldId id="268" r:id="rId5"/>
    <p:sldId id="265" r:id="rId6"/>
    <p:sldId id="267" r:id="rId7"/>
    <p:sldId id="266" r:id="rId8"/>
    <p:sldId id="262" r:id="rId9"/>
    <p:sldId id="300" r:id="rId10"/>
    <p:sldId id="305" r:id="rId11"/>
    <p:sldId id="303" r:id="rId12"/>
    <p:sldId id="306" r:id="rId13"/>
    <p:sldId id="298" r:id="rId14"/>
    <p:sldId id="302" r:id="rId15"/>
    <p:sldId id="299" r:id="rId16"/>
    <p:sldId id="297" r:id="rId17"/>
    <p:sldId id="290" r:id="rId18"/>
    <p:sldId id="279" r:id="rId19"/>
    <p:sldId id="26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66" d="100"/>
          <a:sy n="66" d="100"/>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6/11/relationships/changesInfo" Target="changesInfos/changesInfo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W Lenhart" userId="2a28ba9e-89b7-4d65-a634-2b49a941c8e6" providerId="ADAL" clId="{11690B42-CB8D-4D59-8366-84A5D073E593}"/>
    <pc:docChg chg="undo custSel addSld delSld modSld sldOrd">
      <pc:chgData name="Daniel W Lenhart" userId="2a28ba9e-89b7-4d65-a634-2b49a941c8e6" providerId="ADAL" clId="{11690B42-CB8D-4D59-8366-84A5D073E593}" dt="2024-08-12T19:36:42.541" v="3141"/>
      <pc:docMkLst>
        <pc:docMk/>
      </pc:docMkLst>
      <pc:sldChg chg="modSp mod ord">
        <pc:chgData name="Daniel W Lenhart" userId="2a28ba9e-89b7-4d65-a634-2b49a941c8e6" providerId="ADAL" clId="{11690B42-CB8D-4D59-8366-84A5D073E593}" dt="2024-07-08T18:27:31.166" v="2831"/>
        <pc:sldMkLst>
          <pc:docMk/>
          <pc:sldMk cId="512020722" sldId="256"/>
        </pc:sldMkLst>
        <pc:spChg chg="mod">
          <ac:chgData name="Daniel W Lenhart" userId="2a28ba9e-89b7-4d65-a634-2b49a941c8e6" providerId="ADAL" clId="{11690B42-CB8D-4D59-8366-84A5D073E593}" dt="2024-06-17T17:47:45.777" v="2190" actId="1076"/>
          <ac:spMkLst>
            <pc:docMk/>
            <pc:sldMk cId="512020722" sldId="256"/>
            <ac:spMk id="2" creationId="{327910B7-AF9C-486A-B497-5CC76C007096}"/>
          </ac:spMkLst>
        </pc:spChg>
        <pc:spChg chg="mod">
          <ac:chgData name="Daniel W Lenhart" userId="2a28ba9e-89b7-4d65-a634-2b49a941c8e6" providerId="ADAL" clId="{11690B42-CB8D-4D59-8366-84A5D073E593}" dt="2024-06-17T17:47:53.329" v="2194" actId="20577"/>
          <ac:spMkLst>
            <pc:docMk/>
            <pc:sldMk cId="512020722" sldId="256"/>
            <ac:spMk id="3" creationId="{BC5AE347-A2F2-4E27-9844-A85D284E0C62}"/>
          </ac:spMkLst>
        </pc:spChg>
      </pc:sldChg>
      <pc:sldChg chg="modSp mod">
        <pc:chgData name="Daniel W Lenhart" userId="2a28ba9e-89b7-4d65-a634-2b49a941c8e6" providerId="ADAL" clId="{11690B42-CB8D-4D59-8366-84A5D073E593}" dt="2024-08-12T15:46:26.434" v="3105" actId="20577"/>
        <pc:sldMkLst>
          <pc:docMk/>
          <pc:sldMk cId="0" sldId="262"/>
        </pc:sldMkLst>
        <pc:spChg chg="mod">
          <ac:chgData name="Daniel W Lenhart" userId="2a28ba9e-89b7-4d65-a634-2b49a941c8e6" providerId="ADAL" clId="{11690B42-CB8D-4D59-8366-84A5D073E593}" dt="2024-06-20T17:36:15.103" v="2276" actId="20577"/>
          <ac:spMkLst>
            <pc:docMk/>
            <pc:sldMk cId="0" sldId="262"/>
            <ac:spMk id="182" creationId="{00000000-0000-0000-0000-000000000000}"/>
          </ac:spMkLst>
        </pc:spChg>
        <pc:spChg chg="mod">
          <ac:chgData name="Daniel W Lenhart" userId="2a28ba9e-89b7-4d65-a634-2b49a941c8e6" providerId="ADAL" clId="{11690B42-CB8D-4D59-8366-84A5D073E593}" dt="2024-08-12T15:46:26.434" v="3105" actId="20577"/>
          <ac:spMkLst>
            <pc:docMk/>
            <pc:sldMk cId="0" sldId="262"/>
            <ac:spMk id="183" creationId="{00000000-0000-0000-0000-000000000000}"/>
          </ac:spMkLst>
        </pc:spChg>
      </pc:sldChg>
      <pc:sldChg chg="ord">
        <pc:chgData name="Daniel W Lenhart" userId="2a28ba9e-89b7-4d65-a634-2b49a941c8e6" providerId="ADAL" clId="{11690B42-CB8D-4D59-8366-84A5D073E593}" dt="2024-06-17T15:32:25.730" v="1244"/>
        <pc:sldMkLst>
          <pc:docMk/>
          <pc:sldMk cId="108550097" sldId="265"/>
        </pc:sldMkLst>
      </pc:sldChg>
      <pc:sldChg chg="modSp mod">
        <pc:chgData name="Daniel W Lenhart" userId="2a28ba9e-89b7-4d65-a634-2b49a941c8e6" providerId="ADAL" clId="{11690B42-CB8D-4D59-8366-84A5D073E593}" dt="2024-05-29T19:46:00.932" v="1240" actId="20577"/>
        <pc:sldMkLst>
          <pc:docMk/>
          <pc:sldMk cId="529366011" sldId="266"/>
        </pc:sldMkLst>
        <pc:spChg chg="mod">
          <ac:chgData name="Daniel W Lenhart" userId="2a28ba9e-89b7-4d65-a634-2b49a941c8e6" providerId="ADAL" clId="{11690B42-CB8D-4D59-8366-84A5D073E593}" dt="2024-05-29T19:45:22.197" v="1205" actId="20577"/>
          <ac:spMkLst>
            <pc:docMk/>
            <pc:sldMk cId="529366011" sldId="266"/>
            <ac:spMk id="2" creationId="{3D4E2EC6-DC07-4157-9765-F835C779C009}"/>
          </ac:spMkLst>
        </pc:spChg>
        <pc:spChg chg="mod">
          <ac:chgData name="Daniel W Lenhart" userId="2a28ba9e-89b7-4d65-a634-2b49a941c8e6" providerId="ADAL" clId="{11690B42-CB8D-4D59-8366-84A5D073E593}" dt="2024-05-29T19:46:00.932" v="1240" actId="20577"/>
          <ac:spMkLst>
            <pc:docMk/>
            <pc:sldMk cId="529366011" sldId="266"/>
            <ac:spMk id="3" creationId="{BD9363D0-C8B3-4E8A-9357-7367CC3D8F83}"/>
          </ac:spMkLst>
        </pc:spChg>
      </pc:sldChg>
      <pc:sldChg chg="modSp mod">
        <pc:chgData name="Daniel W Lenhart" userId="2a28ba9e-89b7-4d65-a634-2b49a941c8e6" providerId="ADAL" clId="{11690B42-CB8D-4D59-8366-84A5D073E593}" dt="2024-05-29T19:44:55.120" v="1165" actId="20577"/>
        <pc:sldMkLst>
          <pc:docMk/>
          <pc:sldMk cId="2959851691" sldId="267"/>
        </pc:sldMkLst>
        <pc:spChg chg="mod">
          <ac:chgData name="Daniel W Lenhart" userId="2a28ba9e-89b7-4d65-a634-2b49a941c8e6" providerId="ADAL" clId="{11690B42-CB8D-4D59-8366-84A5D073E593}" dt="2024-05-29T19:44:55.120" v="1165" actId="20577"/>
          <ac:spMkLst>
            <pc:docMk/>
            <pc:sldMk cId="2959851691" sldId="267"/>
            <ac:spMk id="3" creationId="{3AC52DF1-4BDE-41FE-9E51-5472D70A99C5}"/>
          </ac:spMkLst>
        </pc:spChg>
      </pc:sldChg>
      <pc:sldChg chg="modSp mod">
        <pc:chgData name="Daniel W Lenhart" userId="2a28ba9e-89b7-4d65-a634-2b49a941c8e6" providerId="ADAL" clId="{11690B42-CB8D-4D59-8366-84A5D073E593}" dt="2024-06-20T17:35:27.218" v="2263" actId="14100"/>
        <pc:sldMkLst>
          <pc:docMk/>
          <pc:sldMk cId="1340250765" sldId="268"/>
        </pc:sldMkLst>
        <pc:spChg chg="mod">
          <ac:chgData name="Daniel W Lenhart" userId="2a28ba9e-89b7-4d65-a634-2b49a941c8e6" providerId="ADAL" clId="{11690B42-CB8D-4D59-8366-84A5D073E593}" dt="2024-06-20T17:35:27.218" v="2263" actId="14100"/>
          <ac:spMkLst>
            <pc:docMk/>
            <pc:sldMk cId="1340250765" sldId="268"/>
            <ac:spMk id="3" creationId="{FAB8B620-5CB0-45F3-9A06-AADDC5D79988}"/>
          </ac:spMkLst>
        </pc:spChg>
      </pc:sldChg>
      <pc:sldChg chg="modSp mod">
        <pc:chgData name="Daniel W Lenhart" userId="2a28ba9e-89b7-4d65-a634-2b49a941c8e6" providerId="ADAL" clId="{11690B42-CB8D-4D59-8366-84A5D073E593}" dt="2024-07-08T18:26:32.546" v="2828" actId="20577"/>
        <pc:sldMkLst>
          <pc:docMk/>
          <pc:sldMk cId="1632975260" sldId="279"/>
        </pc:sldMkLst>
        <pc:spChg chg="mod">
          <ac:chgData name="Daniel W Lenhart" userId="2a28ba9e-89b7-4d65-a634-2b49a941c8e6" providerId="ADAL" clId="{11690B42-CB8D-4D59-8366-84A5D073E593}" dt="2024-07-08T18:26:32.546" v="2828" actId="20577"/>
          <ac:spMkLst>
            <pc:docMk/>
            <pc:sldMk cId="1632975260" sldId="279"/>
            <ac:spMk id="3" creationId="{3C29FB30-39CB-4D10-B457-73E7C1219B8B}"/>
          </ac:spMkLst>
        </pc:spChg>
      </pc:sldChg>
      <pc:sldChg chg="del">
        <pc:chgData name="Daniel W Lenhart" userId="2a28ba9e-89b7-4d65-a634-2b49a941c8e6" providerId="ADAL" clId="{11690B42-CB8D-4D59-8366-84A5D073E593}" dt="2024-05-29T18:37:57.068" v="0" actId="47"/>
        <pc:sldMkLst>
          <pc:docMk/>
          <pc:sldMk cId="1943641401" sldId="289"/>
        </pc:sldMkLst>
      </pc:sldChg>
      <pc:sldChg chg="ord">
        <pc:chgData name="Daniel W Lenhart" userId="2a28ba9e-89b7-4d65-a634-2b49a941c8e6" providerId="ADAL" clId="{11690B42-CB8D-4D59-8366-84A5D073E593}" dt="2024-06-17T17:38:44.411" v="1366"/>
        <pc:sldMkLst>
          <pc:docMk/>
          <pc:sldMk cId="2982263473" sldId="290"/>
        </pc:sldMkLst>
      </pc:sldChg>
      <pc:sldChg chg="del">
        <pc:chgData name="Daniel W Lenhart" userId="2a28ba9e-89b7-4d65-a634-2b49a941c8e6" providerId="ADAL" clId="{11690B42-CB8D-4D59-8366-84A5D073E593}" dt="2024-05-29T18:37:59.395" v="1" actId="47"/>
        <pc:sldMkLst>
          <pc:docMk/>
          <pc:sldMk cId="3005408178" sldId="291"/>
        </pc:sldMkLst>
      </pc:sldChg>
      <pc:sldChg chg="del">
        <pc:chgData name="Daniel W Lenhart" userId="2a28ba9e-89b7-4d65-a634-2b49a941c8e6" providerId="ADAL" clId="{11690B42-CB8D-4D59-8366-84A5D073E593}" dt="2024-05-29T18:38:04.143" v="2" actId="47"/>
        <pc:sldMkLst>
          <pc:docMk/>
          <pc:sldMk cId="2331606242" sldId="292"/>
        </pc:sldMkLst>
      </pc:sldChg>
      <pc:sldChg chg="del">
        <pc:chgData name="Daniel W Lenhart" userId="2a28ba9e-89b7-4d65-a634-2b49a941c8e6" providerId="ADAL" clId="{11690B42-CB8D-4D59-8366-84A5D073E593}" dt="2024-05-29T18:38:12.789" v="4" actId="47"/>
        <pc:sldMkLst>
          <pc:docMk/>
          <pc:sldMk cId="460230065" sldId="293"/>
        </pc:sldMkLst>
      </pc:sldChg>
      <pc:sldChg chg="del">
        <pc:chgData name="Daniel W Lenhart" userId="2a28ba9e-89b7-4d65-a634-2b49a941c8e6" providerId="ADAL" clId="{11690B42-CB8D-4D59-8366-84A5D073E593}" dt="2024-05-29T18:38:15.346" v="5" actId="47"/>
        <pc:sldMkLst>
          <pc:docMk/>
          <pc:sldMk cId="2454580283" sldId="295"/>
        </pc:sldMkLst>
      </pc:sldChg>
      <pc:sldChg chg="del">
        <pc:chgData name="Daniel W Lenhart" userId="2a28ba9e-89b7-4d65-a634-2b49a941c8e6" providerId="ADAL" clId="{11690B42-CB8D-4D59-8366-84A5D073E593}" dt="2024-05-29T18:38:09.793" v="3" actId="47"/>
        <pc:sldMkLst>
          <pc:docMk/>
          <pc:sldMk cId="86833147" sldId="296"/>
        </pc:sldMkLst>
      </pc:sldChg>
      <pc:sldChg chg="modSp mod">
        <pc:chgData name="Daniel W Lenhart" userId="2a28ba9e-89b7-4d65-a634-2b49a941c8e6" providerId="ADAL" clId="{11690B42-CB8D-4D59-8366-84A5D073E593}" dt="2024-07-08T18:26:05.721" v="2781" actId="20577"/>
        <pc:sldMkLst>
          <pc:docMk/>
          <pc:sldMk cId="156259867" sldId="297"/>
        </pc:sldMkLst>
        <pc:spChg chg="mod">
          <ac:chgData name="Daniel W Lenhart" userId="2a28ba9e-89b7-4d65-a634-2b49a941c8e6" providerId="ADAL" clId="{11690B42-CB8D-4D59-8366-84A5D073E593}" dt="2024-06-20T17:42:20.606" v="2492" actId="20577"/>
          <ac:spMkLst>
            <pc:docMk/>
            <pc:sldMk cId="156259867" sldId="297"/>
            <ac:spMk id="2" creationId="{FAAD5A1F-336E-46DC-8656-6EDF2A2C6536}"/>
          </ac:spMkLst>
        </pc:spChg>
        <pc:spChg chg="mod">
          <ac:chgData name="Daniel W Lenhart" userId="2a28ba9e-89b7-4d65-a634-2b49a941c8e6" providerId="ADAL" clId="{11690B42-CB8D-4D59-8366-84A5D073E593}" dt="2024-07-08T18:26:05.721" v="2781" actId="20577"/>
          <ac:spMkLst>
            <pc:docMk/>
            <pc:sldMk cId="156259867" sldId="297"/>
            <ac:spMk id="3" creationId="{4FE8AEE6-31FB-4D38-BC7D-CD5C184FA684}"/>
          </ac:spMkLst>
        </pc:spChg>
      </pc:sldChg>
      <pc:sldChg chg="modSp mod ord">
        <pc:chgData name="Daniel W Lenhart" userId="2a28ba9e-89b7-4d65-a634-2b49a941c8e6" providerId="ADAL" clId="{11690B42-CB8D-4D59-8366-84A5D073E593}" dt="2024-08-12T15:48:51.250" v="3140" actId="20577"/>
        <pc:sldMkLst>
          <pc:docMk/>
          <pc:sldMk cId="1836264465" sldId="298"/>
        </pc:sldMkLst>
        <pc:spChg chg="mod">
          <ac:chgData name="Daniel W Lenhart" userId="2a28ba9e-89b7-4d65-a634-2b49a941c8e6" providerId="ADAL" clId="{11690B42-CB8D-4D59-8366-84A5D073E593}" dt="2024-07-08T18:23:43.355" v="2671" actId="1076"/>
          <ac:spMkLst>
            <pc:docMk/>
            <pc:sldMk cId="1836264465" sldId="298"/>
            <ac:spMk id="2" creationId="{386D2798-A955-45E5-A872-AAA6D1228021}"/>
          </ac:spMkLst>
        </pc:spChg>
        <pc:spChg chg="mod">
          <ac:chgData name="Daniel W Lenhart" userId="2a28ba9e-89b7-4d65-a634-2b49a941c8e6" providerId="ADAL" clId="{11690B42-CB8D-4D59-8366-84A5D073E593}" dt="2024-08-12T15:48:51.250" v="3140" actId="20577"/>
          <ac:spMkLst>
            <pc:docMk/>
            <pc:sldMk cId="1836264465" sldId="298"/>
            <ac:spMk id="3" creationId="{F1F15A67-4354-4E3B-8DF9-07A38BB13AB9}"/>
          </ac:spMkLst>
        </pc:spChg>
      </pc:sldChg>
      <pc:sldChg chg="modSp mod ord">
        <pc:chgData name="Daniel W Lenhart" userId="2a28ba9e-89b7-4d65-a634-2b49a941c8e6" providerId="ADAL" clId="{11690B42-CB8D-4D59-8366-84A5D073E593}" dt="2024-07-08T18:25:30.697" v="2778" actId="207"/>
        <pc:sldMkLst>
          <pc:docMk/>
          <pc:sldMk cId="3577061386" sldId="299"/>
        </pc:sldMkLst>
        <pc:spChg chg="mod">
          <ac:chgData name="Daniel W Lenhart" userId="2a28ba9e-89b7-4d65-a634-2b49a941c8e6" providerId="ADAL" clId="{11690B42-CB8D-4D59-8366-84A5D073E593}" dt="2024-05-29T19:30:54.243" v="881" actId="1076"/>
          <ac:spMkLst>
            <pc:docMk/>
            <pc:sldMk cId="3577061386" sldId="299"/>
            <ac:spMk id="2" creationId="{A730FE4E-30F8-4016-8BAA-54BA560BE17D}"/>
          </ac:spMkLst>
        </pc:spChg>
        <pc:spChg chg="mod">
          <ac:chgData name="Daniel W Lenhart" userId="2a28ba9e-89b7-4d65-a634-2b49a941c8e6" providerId="ADAL" clId="{11690B42-CB8D-4D59-8366-84A5D073E593}" dt="2024-07-08T18:25:30.697" v="2778" actId="207"/>
          <ac:spMkLst>
            <pc:docMk/>
            <pc:sldMk cId="3577061386" sldId="299"/>
            <ac:spMk id="3" creationId="{8093C60E-1B3D-4C23-B4F3-B32CAAA039DC}"/>
          </ac:spMkLst>
        </pc:spChg>
      </pc:sldChg>
      <pc:sldChg chg="modSp new mod">
        <pc:chgData name="Daniel W Lenhart" userId="2a28ba9e-89b7-4d65-a634-2b49a941c8e6" providerId="ADAL" clId="{11690B42-CB8D-4D59-8366-84A5D073E593}" dt="2024-08-12T15:47:36.194" v="3121" actId="20577"/>
        <pc:sldMkLst>
          <pc:docMk/>
          <pc:sldMk cId="1700183439" sldId="300"/>
        </pc:sldMkLst>
        <pc:spChg chg="mod">
          <ac:chgData name="Daniel W Lenhart" userId="2a28ba9e-89b7-4d65-a634-2b49a941c8e6" providerId="ADAL" clId="{11690B42-CB8D-4D59-8366-84A5D073E593}" dt="2024-06-20T17:41:15.135" v="2471" actId="6549"/>
          <ac:spMkLst>
            <pc:docMk/>
            <pc:sldMk cId="1700183439" sldId="300"/>
            <ac:spMk id="2" creationId="{E107F711-DB1D-FA89-D2C5-EE4288FC0499}"/>
          </ac:spMkLst>
        </pc:spChg>
        <pc:spChg chg="mod">
          <ac:chgData name="Daniel W Lenhart" userId="2a28ba9e-89b7-4d65-a634-2b49a941c8e6" providerId="ADAL" clId="{11690B42-CB8D-4D59-8366-84A5D073E593}" dt="2024-08-12T15:47:36.194" v="3121" actId="20577"/>
          <ac:spMkLst>
            <pc:docMk/>
            <pc:sldMk cId="1700183439" sldId="300"/>
            <ac:spMk id="3" creationId="{136C8FE7-80F1-EB91-49B0-BCC7DEC8ECF7}"/>
          </ac:spMkLst>
        </pc:spChg>
      </pc:sldChg>
      <pc:sldChg chg="modSp new del mod">
        <pc:chgData name="Daniel W Lenhart" userId="2a28ba9e-89b7-4d65-a634-2b49a941c8e6" providerId="ADAL" clId="{11690B42-CB8D-4D59-8366-84A5D073E593}" dt="2024-06-27T19:45:55.504" v="2497" actId="47"/>
        <pc:sldMkLst>
          <pc:docMk/>
          <pc:sldMk cId="3106445873" sldId="301"/>
        </pc:sldMkLst>
        <pc:spChg chg="mod">
          <ac:chgData name="Daniel W Lenhart" userId="2a28ba9e-89b7-4d65-a634-2b49a941c8e6" providerId="ADAL" clId="{11690B42-CB8D-4D59-8366-84A5D073E593}" dt="2024-05-29T18:47:16.328" v="215" actId="1076"/>
          <ac:spMkLst>
            <pc:docMk/>
            <pc:sldMk cId="3106445873" sldId="301"/>
            <ac:spMk id="2" creationId="{15548BDD-7FAC-EB1A-08D4-2A81B76B7671}"/>
          </ac:spMkLst>
        </pc:spChg>
        <pc:spChg chg="mod">
          <ac:chgData name="Daniel W Lenhart" userId="2a28ba9e-89b7-4d65-a634-2b49a941c8e6" providerId="ADAL" clId="{11690B42-CB8D-4D59-8366-84A5D073E593}" dt="2024-05-29T18:48:23.009" v="232" actId="403"/>
          <ac:spMkLst>
            <pc:docMk/>
            <pc:sldMk cId="3106445873" sldId="301"/>
            <ac:spMk id="3" creationId="{776D1A5B-3186-A8E9-77BB-CA66AEEECD14}"/>
          </ac:spMkLst>
        </pc:spChg>
      </pc:sldChg>
      <pc:sldChg chg="modSp new mod">
        <pc:chgData name="Daniel W Lenhart" userId="2a28ba9e-89b7-4d65-a634-2b49a941c8e6" providerId="ADAL" clId="{11690B42-CB8D-4D59-8366-84A5D073E593}" dt="2024-05-29T18:55:09.825" v="646" actId="20577"/>
        <pc:sldMkLst>
          <pc:docMk/>
          <pc:sldMk cId="475611356" sldId="302"/>
        </pc:sldMkLst>
        <pc:spChg chg="mod">
          <ac:chgData name="Daniel W Lenhart" userId="2a28ba9e-89b7-4d65-a634-2b49a941c8e6" providerId="ADAL" clId="{11690B42-CB8D-4D59-8366-84A5D073E593}" dt="2024-05-29T18:49:52.094" v="259" actId="1076"/>
          <ac:spMkLst>
            <pc:docMk/>
            <pc:sldMk cId="475611356" sldId="302"/>
            <ac:spMk id="2" creationId="{67114B22-C0A8-59AC-C271-39DA0FA2C278}"/>
          </ac:spMkLst>
        </pc:spChg>
        <pc:spChg chg="mod">
          <ac:chgData name="Daniel W Lenhart" userId="2a28ba9e-89b7-4d65-a634-2b49a941c8e6" providerId="ADAL" clId="{11690B42-CB8D-4D59-8366-84A5D073E593}" dt="2024-05-29T18:55:09.825" v="646" actId="20577"/>
          <ac:spMkLst>
            <pc:docMk/>
            <pc:sldMk cId="475611356" sldId="302"/>
            <ac:spMk id="3" creationId="{48A9950A-7BC8-8894-508F-539E97DD5907}"/>
          </ac:spMkLst>
        </pc:spChg>
      </pc:sldChg>
      <pc:sldChg chg="modSp new mod ord">
        <pc:chgData name="Daniel W Lenhart" userId="2a28ba9e-89b7-4d65-a634-2b49a941c8e6" providerId="ADAL" clId="{11690B42-CB8D-4D59-8366-84A5D073E593}" dt="2024-06-20T17:40:33.585" v="2465" actId="6549"/>
        <pc:sldMkLst>
          <pc:docMk/>
          <pc:sldMk cId="939964045" sldId="303"/>
        </pc:sldMkLst>
        <pc:spChg chg="mod">
          <ac:chgData name="Daniel W Lenhart" userId="2a28ba9e-89b7-4d65-a634-2b49a941c8e6" providerId="ADAL" clId="{11690B42-CB8D-4D59-8366-84A5D073E593}" dt="2024-06-20T14:56:03.543" v="2233" actId="20577"/>
          <ac:spMkLst>
            <pc:docMk/>
            <pc:sldMk cId="939964045" sldId="303"/>
            <ac:spMk id="2" creationId="{7976E008-C825-35E3-0B74-5F249DA50BC0}"/>
          </ac:spMkLst>
        </pc:spChg>
        <pc:spChg chg="mod">
          <ac:chgData name="Daniel W Lenhart" userId="2a28ba9e-89b7-4d65-a634-2b49a941c8e6" providerId="ADAL" clId="{11690B42-CB8D-4D59-8366-84A5D073E593}" dt="2024-06-20T17:40:33.585" v="2465" actId="6549"/>
          <ac:spMkLst>
            <pc:docMk/>
            <pc:sldMk cId="939964045" sldId="303"/>
            <ac:spMk id="3" creationId="{3C5DD6C5-27C3-49A4-285A-12CC515653FB}"/>
          </ac:spMkLst>
        </pc:spChg>
      </pc:sldChg>
      <pc:sldChg chg="modSp new mod">
        <pc:chgData name="Daniel W Lenhart" userId="2a28ba9e-89b7-4d65-a634-2b49a941c8e6" providerId="ADAL" clId="{11690B42-CB8D-4D59-8366-84A5D073E593}" dt="2024-07-01T13:50:17.536" v="2667" actId="20577"/>
        <pc:sldMkLst>
          <pc:docMk/>
          <pc:sldMk cId="663589630" sldId="304"/>
        </pc:sldMkLst>
        <pc:spChg chg="mod">
          <ac:chgData name="Daniel W Lenhart" userId="2a28ba9e-89b7-4d65-a634-2b49a941c8e6" providerId="ADAL" clId="{11690B42-CB8D-4D59-8366-84A5D073E593}" dt="2024-07-01T13:39:50.271" v="2511" actId="20577"/>
          <ac:spMkLst>
            <pc:docMk/>
            <pc:sldMk cId="663589630" sldId="304"/>
            <ac:spMk id="2" creationId="{1240807B-FB56-975E-ADBB-01CE3D79A077}"/>
          </ac:spMkLst>
        </pc:spChg>
        <pc:spChg chg="mod">
          <ac:chgData name="Daniel W Lenhart" userId="2a28ba9e-89b7-4d65-a634-2b49a941c8e6" providerId="ADAL" clId="{11690B42-CB8D-4D59-8366-84A5D073E593}" dt="2024-07-01T13:50:17.536" v="2667" actId="20577"/>
          <ac:spMkLst>
            <pc:docMk/>
            <pc:sldMk cId="663589630" sldId="304"/>
            <ac:spMk id="3" creationId="{07156FE9-8934-B51C-3BB5-A00FB033F540}"/>
          </ac:spMkLst>
        </pc:spChg>
      </pc:sldChg>
      <pc:sldChg chg="add">
        <pc:chgData name="Daniel W Lenhart" userId="2a28ba9e-89b7-4d65-a634-2b49a941c8e6" providerId="ADAL" clId="{11690B42-CB8D-4D59-8366-84A5D073E593}" dt="2024-08-12T15:47:50.058" v="3122"/>
        <pc:sldMkLst>
          <pc:docMk/>
          <pc:sldMk cId="2732477748" sldId="305"/>
        </pc:sldMkLst>
      </pc:sldChg>
      <pc:sldChg chg="modSp new del mod">
        <pc:chgData name="Daniel W Lenhart" userId="2a28ba9e-89b7-4d65-a634-2b49a941c8e6" providerId="ADAL" clId="{11690B42-CB8D-4D59-8366-84A5D073E593}" dt="2024-07-10T12:44:25.058" v="2986" actId="47"/>
        <pc:sldMkLst>
          <pc:docMk/>
          <pc:sldMk cId="3233505014" sldId="305"/>
        </pc:sldMkLst>
        <pc:spChg chg="mod">
          <ac:chgData name="Daniel W Lenhart" userId="2a28ba9e-89b7-4d65-a634-2b49a941c8e6" providerId="ADAL" clId="{11690B42-CB8D-4D59-8366-84A5D073E593}" dt="2024-07-08T18:30:23.941" v="2905" actId="403"/>
          <ac:spMkLst>
            <pc:docMk/>
            <pc:sldMk cId="3233505014" sldId="305"/>
            <ac:spMk id="2" creationId="{F808469A-78F0-6EB6-0483-0C5B63892F87}"/>
          </ac:spMkLst>
        </pc:spChg>
        <pc:spChg chg="mod">
          <ac:chgData name="Daniel W Lenhart" userId="2a28ba9e-89b7-4d65-a634-2b49a941c8e6" providerId="ADAL" clId="{11690B42-CB8D-4D59-8366-84A5D073E593}" dt="2024-07-09T21:55:33.468" v="2985" actId="20577"/>
          <ac:spMkLst>
            <pc:docMk/>
            <pc:sldMk cId="3233505014" sldId="305"/>
            <ac:spMk id="3" creationId="{C057D02C-134D-E68C-CC81-4F180EF5B5EF}"/>
          </ac:spMkLst>
        </pc:spChg>
      </pc:sldChg>
      <pc:sldChg chg="add">
        <pc:chgData name="Daniel W Lenhart" userId="2a28ba9e-89b7-4d65-a634-2b49a941c8e6" providerId="ADAL" clId="{11690B42-CB8D-4D59-8366-84A5D073E593}" dt="2024-08-12T19:36:42.541" v="3141"/>
        <pc:sldMkLst>
          <pc:docMk/>
          <pc:sldMk cId="3093262589" sldId="306"/>
        </pc:sldMkLst>
      </pc:sldChg>
    </pc:docChg>
  </pc:docChgLst>
  <pc:docChgLst>
    <pc:chgData name="Daniel W Lenhart" userId="2a28ba9e-89b7-4d65-a634-2b49a941c8e6" providerId="ADAL" clId="{DFFB4849-2B19-4BCC-B5A5-D24E17C50CA3}"/>
    <pc:docChg chg="custSel modSld">
      <pc:chgData name="Daniel W Lenhart" userId="2a28ba9e-89b7-4d65-a634-2b49a941c8e6" providerId="ADAL" clId="{DFFB4849-2B19-4BCC-B5A5-D24E17C50CA3}" dt="2021-07-01T19:10:45.781" v="1" actId="27636"/>
      <pc:docMkLst>
        <pc:docMk/>
      </pc:docMkLst>
      <pc:sldChg chg="modSp mod">
        <pc:chgData name="Daniel W Lenhart" userId="2a28ba9e-89b7-4d65-a634-2b49a941c8e6" providerId="ADAL" clId="{DFFB4849-2B19-4BCC-B5A5-D24E17C50CA3}" dt="2021-07-01T19:10:45.781" v="1" actId="27636"/>
        <pc:sldMkLst>
          <pc:docMk/>
          <pc:sldMk cId="1340250765" sldId="268"/>
        </pc:sldMkLst>
        <pc:spChg chg="mod">
          <ac:chgData name="Daniel W Lenhart" userId="2a28ba9e-89b7-4d65-a634-2b49a941c8e6" providerId="ADAL" clId="{DFFB4849-2B19-4BCC-B5A5-D24E17C50CA3}" dt="2021-07-01T19:10:45.781" v="1" actId="27636"/>
          <ac:spMkLst>
            <pc:docMk/>
            <pc:sldMk cId="1340250765" sldId="268"/>
            <ac:spMk id="3" creationId="{FAB8B620-5CB0-45F3-9A06-AADDC5D7998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B31C88-ED00-4552-A82D-CCE68526A3C4}" type="datetimeFigureOut">
              <a:rPr lang="en-US" smtClean="0"/>
              <a:t>8/16/2024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9C3718-ABED-4017-A807-335F5270E7D4}" type="slidenum">
              <a:rPr lang="en-US" smtClean="0"/>
              <a:t>‹#›</a:t>
            </a:fld>
            <a:endParaRPr lang="en-US"/>
          </a:p>
        </p:txBody>
      </p:sp>
    </p:spTree>
    <p:extLst>
      <p:ext uri="{BB962C8B-B14F-4D97-AF65-F5344CB8AC3E}">
        <p14:creationId xmlns:p14="http://schemas.microsoft.com/office/powerpoint/2010/main" val="2484326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0" name="Google Shape;18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9B952E7-4236-45D9-9B81-D0FFB526DFBB}" type="datetimeFigureOut">
              <a:rPr lang="en-US" smtClean="0"/>
              <a:t>8/16/2024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50872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B952E7-4236-45D9-9B81-D0FFB526DFBB}" type="datetimeFigureOut">
              <a:rPr lang="en-US" smtClean="0"/>
              <a:t>8/16/2024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1230574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B952E7-4236-45D9-9B81-D0FFB526DFBB}" type="datetimeFigureOut">
              <a:rPr lang="en-US" smtClean="0"/>
              <a:t>8/16/2024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22481714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B952E7-4236-45D9-9B81-D0FFB526DFBB}" type="datetimeFigureOut">
              <a:rPr lang="en-US" smtClean="0"/>
              <a:t>8/16/2024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2398662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B952E7-4236-45D9-9B81-D0FFB526DFBB}" type="datetimeFigureOut">
              <a:rPr lang="en-US" smtClean="0"/>
              <a:t>8/16/2024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38789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B952E7-4236-45D9-9B81-D0FFB526DFBB}" type="datetimeFigureOut">
              <a:rPr lang="en-US" smtClean="0"/>
              <a:t>8/16/2024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3238294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B952E7-4236-45D9-9B81-D0FFB526DFBB}" type="datetimeFigureOut">
              <a:rPr lang="en-US" smtClean="0"/>
              <a:t>8/16/2024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16811437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B952E7-4236-45D9-9B81-D0FFB526DFBB}" type="datetimeFigureOut">
              <a:rPr lang="en-US" smtClean="0"/>
              <a:t>8/16/2024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6664518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Slide">
    <p:spTree>
      <p:nvGrpSpPr>
        <p:cNvPr id="1" name="Shape 22"/>
        <p:cNvGrpSpPr/>
        <p:nvPr/>
      </p:nvGrpSpPr>
      <p:grpSpPr>
        <a:xfrm>
          <a:off x="0" y="0"/>
          <a:ext cx="0" cy="0"/>
          <a:chOff x="0" y="0"/>
          <a:chExt cx="0" cy="0"/>
        </a:xfrm>
      </p:grpSpPr>
      <p:grpSp>
        <p:nvGrpSpPr>
          <p:cNvPr id="23" name="Google Shape;23;p21"/>
          <p:cNvGrpSpPr/>
          <p:nvPr/>
        </p:nvGrpSpPr>
        <p:grpSpPr>
          <a:xfrm>
            <a:off x="0" y="-8467"/>
            <a:ext cx="12192000" cy="6866467"/>
            <a:chOff x="0" y="-8467"/>
            <a:chExt cx="12192000" cy="6866467"/>
          </a:xfrm>
        </p:grpSpPr>
        <p:cxnSp>
          <p:nvCxnSpPr>
            <p:cNvPr id="24" name="Google Shape;24;p21"/>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25" name="Google Shape;25;p21"/>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26" name="Google Shape;26;p21"/>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27" name="Google Shape;27;p21"/>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8" name="Google Shape;28;p21"/>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1"/>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30" name="Google Shape;30;p21"/>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31" name="Google Shape;31;p21"/>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32" name="Google Shape;32;p21"/>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1"/>
            <p:cNvSpPr/>
            <p:nvPr/>
          </p:nvSpPr>
          <p:spPr>
            <a:xfrm rot="10800000">
              <a:off x="0" y="0"/>
              <a:ext cx="842596" cy="5666154"/>
            </a:xfrm>
            <a:prstGeom prst="triangle">
              <a:avLst>
                <a:gd name="adj" fmla="val 10000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Google Shape;34;p21"/>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Clr>
                <a:schemeClr val="accent1"/>
              </a:buClr>
              <a:buSzPts val="5400"/>
              <a:buFont typeface="Trebuchet MS"/>
              <a:buNone/>
              <a:defRPr sz="5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1"/>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norm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a:endParaRPr/>
          </a:p>
        </p:txBody>
      </p:sp>
      <p:sp>
        <p:nvSpPr>
          <p:cNvPr id="36" name="Google Shape;36;p2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2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5132440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39"/>
        <p:cNvGrpSpPr/>
        <p:nvPr/>
      </p:nvGrpSpPr>
      <p:grpSpPr>
        <a:xfrm>
          <a:off x="0" y="0"/>
          <a:ext cx="0" cy="0"/>
          <a:chOff x="0" y="0"/>
          <a:chExt cx="0" cy="0"/>
        </a:xfrm>
      </p:grpSpPr>
      <p:sp>
        <p:nvSpPr>
          <p:cNvPr id="40" name="Google Shape;40;p22"/>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Trebuchet MS"/>
              <a:buNone/>
              <a:defRPr sz="3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22"/>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42" name="Google Shape;42;p2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2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7752741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45"/>
        <p:cNvGrpSpPr/>
        <p:nvPr/>
      </p:nvGrpSpPr>
      <p:grpSpPr>
        <a:xfrm>
          <a:off x="0" y="0"/>
          <a:ext cx="0" cy="0"/>
          <a:chOff x="0" y="0"/>
          <a:chExt cx="0" cy="0"/>
        </a:xfrm>
      </p:grpSpPr>
      <p:sp>
        <p:nvSpPr>
          <p:cNvPr id="46" name="Google Shape;46;p23"/>
          <p:cNvSpPr txBox="1">
            <a:spLocks noGrp="1"/>
          </p:cNvSpPr>
          <p:nvPr>
            <p:ph type="title"/>
          </p:nvPr>
        </p:nvSpPr>
        <p:spPr>
          <a:xfrm>
            <a:off x="677335" y="2700867"/>
            <a:ext cx="8596668" cy="182658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000"/>
              <a:buFont typeface="Trebuchet MS"/>
              <a:buNone/>
              <a:defRPr sz="40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3"/>
          <p:cNvSpPr txBox="1">
            <a:spLocks noGrp="1"/>
          </p:cNvSpPr>
          <p:nvPr>
            <p:ph type="body" idx="1"/>
          </p:nvPr>
        </p:nvSpPr>
        <p:spPr>
          <a:xfrm>
            <a:off x="677335" y="4527448"/>
            <a:ext cx="8596668" cy="860400"/>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600"/>
              <a:buNone/>
              <a:defRPr sz="20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48" name="Google Shape;48;p2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2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37507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B952E7-4236-45D9-9B81-D0FFB526DFBB}" type="datetimeFigureOut">
              <a:rPr lang="en-US" smtClean="0"/>
              <a:t>8/16/2024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22965367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51"/>
        <p:cNvGrpSpPr/>
        <p:nvPr/>
      </p:nvGrpSpPr>
      <p:grpSpPr>
        <a:xfrm>
          <a:off x="0" y="0"/>
          <a:ext cx="0" cy="0"/>
          <a:chOff x="0" y="0"/>
          <a:chExt cx="0" cy="0"/>
        </a:xfrm>
      </p:grpSpPr>
      <p:sp>
        <p:nvSpPr>
          <p:cNvPr id="52" name="Google Shape;52;p24"/>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4"/>
          <p:cNvSpPr txBox="1">
            <a:spLocks noGrp="1"/>
          </p:cNvSpPr>
          <p:nvPr>
            <p:ph type="body" idx="1"/>
          </p:nvPr>
        </p:nvSpPr>
        <p:spPr>
          <a:xfrm>
            <a:off x="677334" y="2160589"/>
            <a:ext cx="4184035" cy="3880772"/>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4" name="Google Shape;54;p24"/>
          <p:cNvSpPr txBox="1">
            <a:spLocks noGrp="1"/>
          </p:cNvSpPr>
          <p:nvPr>
            <p:ph type="body" idx="2"/>
          </p:nvPr>
        </p:nvSpPr>
        <p:spPr>
          <a:xfrm>
            <a:off x="5089970" y="2160589"/>
            <a:ext cx="4184034"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5" name="Google Shape;55;p2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929397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58"/>
        <p:cNvGrpSpPr/>
        <p:nvPr/>
      </p:nvGrpSpPr>
      <p:grpSpPr>
        <a:xfrm>
          <a:off x="0" y="0"/>
          <a:ext cx="0" cy="0"/>
          <a:chOff x="0" y="0"/>
          <a:chExt cx="0" cy="0"/>
        </a:xfrm>
      </p:grpSpPr>
      <p:sp>
        <p:nvSpPr>
          <p:cNvPr id="59" name="Google Shape;59;p25"/>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Trebuchet MS"/>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5"/>
          <p:cNvSpPr txBox="1">
            <a:spLocks noGrp="1"/>
          </p:cNvSpPr>
          <p:nvPr>
            <p:ph type="body" idx="1"/>
          </p:nvPr>
        </p:nvSpPr>
        <p:spPr>
          <a:xfrm>
            <a:off x="675745" y="2160983"/>
            <a:ext cx="4185623"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1" name="Google Shape;61;p25"/>
          <p:cNvSpPr txBox="1">
            <a:spLocks noGrp="1"/>
          </p:cNvSpPr>
          <p:nvPr>
            <p:ph type="body" idx="2"/>
          </p:nvPr>
        </p:nvSpPr>
        <p:spPr>
          <a:xfrm>
            <a:off x="675745" y="2737245"/>
            <a:ext cx="4185623"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2" name="Google Shape;62;p25"/>
          <p:cNvSpPr txBox="1">
            <a:spLocks noGrp="1"/>
          </p:cNvSpPr>
          <p:nvPr>
            <p:ph type="body" idx="3"/>
          </p:nvPr>
        </p:nvSpPr>
        <p:spPr>
          <a:xfrm>
            <a:off x="5088383" y="2160983"/>
            <a:ext cx="4185618"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3" name="Google Shape;63;p25"/>
          <p:cNvSpPr txBox="1">
            <a:spLocks noGrp="1"/>
          </p:cNvSpPr>
          <p:nvPr>
            <p:ph type="body" idx="4"/>
          </p:nvPr>
        </p:nvSpPr>
        <p:spPr>
          <a:xfrm>
            <a:off x="5088384" y="2737245"/>
            <a:ext cx="4185617"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4" name="Google Shape;64;p2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2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250062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67"/>
        <p:cNvGrpSpPr/>
        <p:nvPr/>
      </p:nvGrpSpPr>
      <p:grpSpPr>
        <a:xfrm>
          <a:off x="0" y="0"/>
          <a:ext cx="0" cy="0"/>
          <a:chOff x="0" y="0"/>
          <a:chExt cx="0" cy="0"/>
        </a:xfrm>
      </p:grpSpPr>
      <p:sp>
        <p:nvSpPr>
          <p:cNvPr id="68" name="Google Shape;68;p26"/>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8392641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2"/>
        <p:cNvGrpSpPr/>
        <p:nvPr/>
      </p:nvGrpSpPr>
      <p:grpSpPr>
        <a:xfrm>
          <a:off x="0" y="0"/>
          <a:ext cx="0" cy="0"/>
          <a:chOff x="0" y="0"/>
          <a:chExt cx="0" cy="0"/>
        </a:xfrm>
      </p:grpSpPr>
      <p:sp>
        <p:nvSpPr>
          <p:cNvPr id="73" name="Google Shape;73;p2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2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2302921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76"/>
        <p:cNvGrpSpPr/>
        <p:nvPr/>
      </p:nvGrpSpPr>
      <p:grpSpPr>
        <a:xfrm>
          <a:off x="0" y="0"/>
          <a:ext cx="0" cy="0"/>
          <a:chOff x="0" y="0"/>
          <a:chExt cx="0" cy="0"/>
        </a:xfrm>
      </p:grpSpPr>
      <p:sp>
        <p:nvSpPr>
          <p:cNvPr id="77" name="Google Shape;77;p28"/>
          <p:cNvSpPr txBox="1">
            <a:spLocks noGrp="1"/>
          </p:cNvSpPr>
          <p:nvPr>
            <p:ph type="title"/>
          </p:nvPr>
        </p:nvSpPr>
        <p:spPr>
          <a:xfrm>
            <a:off x="677334" y="1498604"/>
            <a:ext cx="3854528" cy="1278466"/>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000"/>
              <a:buFont typeface="Trebuchet MS"/>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8"/>
          <p:cNvSpPr txBox="1">
            <a:spLocks noGrp="1"/>
          </p:cNvSpPr>
          <p:nvPr>
            <p:ph type="body" idx="1"/>
          </p:nvPr>
        </p:nvSpPr>
        <p:spPr>
          <a:xfrm>
            <a:off x="4760461" y="514924"/>
            <a:ext cx="4513541" cy="552643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79" name="Google Shape;79;p28"/>
          <p:cNvSpPr txBox="1">
            <a:spLocks noGrp="1"/>
          </p:cNvSpPr>
          <p:nvPr>
            <p:ph type="body" idx="2"/>
          </p:nvPr>
        </p:nvSpPr>
        <p:spPr>
          <a:xfrm>
            <a:off x="677334" y="2777069"/>
            <a:ext cx="3854528" cy="2584449"/>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120"/>
              <a:buNone/>
              <a:defRPr sz="1400"/>
            </a:lvl1pPr>
            <a:lvl2pPr marL="914400" lvl="1" indent="-228600" algn="l">
              <a:spcBef>
                <a:spcPts val="1000"/>
              </a:spcBef>
              <a:spcAft>
                <a:spcPts val="0"/>
              </a:spcAft>
              <a:buSzPts val="1120"/>
              <a:buNone/>
              <a:defRPr sz="1400"/>
            </a:lvl2pPr>
            <a:lvl3pPr marL="1371600" lvl="2" indent="-228600" algn="l">
              <a:spcBef>
                <a:spcPts val="1000"/>
              </a:spcBef>
              <a:spcAft>
                <a:spcPts val="0"/>
              </a:spcAft>
              <a:buSzPts val="960"/>
              <a:buNone/>
              <a:defRPr sz="1200"/>
            </a:lvl3pPr>
            <a:lvl4pPr marL="1828800" lvl="3" indent="-228600" algn="l">
              <a:spcBef>
                <a:spcPts val="1000"/>
              </a:spcBef>
              <a:spcAft>
                <a:spcPts val="0"/>
              </a:spcAft>
              <a:buSzPts val="800"/>
              <a:buNone/>
              <a:defRPr sz="1000"/>
            </a:lvl4pPr>
            <a:lvl5pPr marL="2286000" lvl="4" indent="-228600" algn="l">
              <a:spcBef>
                <a:spcPts val="1000"/>
              </a:spcBef>
              <a:spcAft>
                <a:spcPts val="0"/>
              </a:spcAft>
              <a:buSzPts val="800"/>
              <a:buNone/>
              <a:defRPr sz="1000"/>
            </a:lvl5pPr>
            <a:lvl6pPr marL="2743200" lvl="5" indent="-228600" algn="l">
              <a:spcBef>
                <a:spcPts val="1000"/>
              </a:spcBef>
              <a:spcAft>
                <a:spcPts val="0"/>
              </a:spcAft>
              <a:buSzPts val="800"/>
              <a:buNone/>
              <a:defRPr sz="1000"/>
            </a:lvl6pPr>
            <a:lvl7pPr marL="3200400" lvl="6" indent="-228600" algn="l">
              <a:spcBef>
                <a:spcPts val="1000"/>
              </a:spcBef>
              <a:spcAft>
                <a:spcPts val="0"/>
              </a:spcAft>
              <a:buSzPts val="800"/>
              <a:buNone/>
              <a:defRPr sz="1000"/>
            </a:lvl7pPr>
            <a:lvl8pPr marL="3657600" lvl="7" indent="-228600" algn="l">
              <a:spcBef>
                <a:spcPts val="1000"/>
              </a:spcBef>
              <a:spcAft>
                <a:spcPts val="0"/>
              </a:spcAft>
              <a:buSzPts val="800"/>
              <a:buNone/>
              <a:defRPr sz="1000"/>
            </a:lvl8pPr>
            <a:lvl9pPr marL="4114800" lvl="8" indent="-228600" algn="l">
              <a:spcBef>
                <a:spcPts val="1000"/>
              </a:spcBef>
              <a:spcAft>
                <a:spcPts val="0"/>
              </a:spcAft>
              <a:buSzPts val="800"/>
              <a:buNone/>
              <a:defRPr sz="1000"/>
            </a:lvl9pPr>
          </a:lstStyle>
          <a:p>
            <a:endParaRPr/>
          </a:p>
        </p:txBody>
      </p:sp>
      <p:sp>
        <p:nvSpPr>
          <p:cNvPr id="80" name="Google Shape;80;p2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2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3801609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83"/>
        <p:cNvGrpSpPr/>
        <p:nvPr/>
      </p:nvGrpSpPr>
      <p:grpSpPr>
        <a:xfrm>
          <a:off x="0" y="0"/>
          <a:ext cx="0" cy="0"/>
          <a:chOff x="0" y="0"/>
          <a:chExt cx="0" cy="0"/>
        </a:xfrm>
      </p:grpSpPr>
      <p:sp>
        <p:nvSpPr>
          <p:cNvPr id="84" name="Google Shape;84;p29"/>
          <p:cNvSpPr txBox="1">
            <a:spLocks noGrp="1"/>
          </p:cNvSpPr>
          <p:nvPr>
            <p:ph type="title"/>
          </p:nvPr>
        </p:nvSpPr>
        <p:spPr>
          <a:xfrm>
            <a:off x="677334" y="4800600"/>
            <a:ext cx="8596667"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400"/>
              <a:buFont typeface="Trebuchet MS"/>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29"/>
          <p:cNvSpPr>
            <a:spLocks noGrp="1"/>
          </p:cNvSpPr>
          <p:nvPr>
            <p:ph type="pic" idx="2"/>
          </p:nvPr>
        </p:nvSpPr>
        <p:spPr>
          <a:xfrm>
            <a:off x="677334" y="609600"/>
            <a:ext cx="8596668" cy="3845718"/>
          </a:xfrm>
          <a:prstGeom prst="rect">
            <a:avLst/>
          </a:prstGeom>
          <a:noFill/>
          <a:ln>
            <a:noFill/>
          </a:ln>
        </p:spPr>
      </p:sp>
      <p:sp>
        <p:nvSpPr>
          <p:cNvPr id="86" name="Google Shape;86;p29"/>
          <p:cNvSpPr txBox="1">
            <a:spLocks noGrp="1"/>
          </p:cNvSpPr>
          <p:nvPr>
            <p:ph type="body" idx="1"/>
          </p:nvPr>
        </p:nvSpPr>
        <p:spPr>
          <a:xfrm>
            <a:off x="677334" y="5367338"/>
            <a:ext cx="8596667" cy="67402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960"/>
              <a:buNone/>
              <a:defRPr sz="1200"/>
            </a:lvl1pPr>
            <a:lvl2pPr marL="914400" lvl="1" indent="-228600" algn="l">
              <a:spcBef>
                <a:spcPts val="1000"/>
              </a:spcBef>
              <a:spcAft>
                <a:spcPts val="0"/>
              </a:spcAft>
              <a:buSzPts val="960"/>
              <a:buNone/>
              <a:defRPr sz="1200"/>
            </a:lvl2pPr>
            <a:lvl3pPr marL="1371600" lvl="2" indent="-228600" algn="l">
              <a:spcBef>
                <a:spcPts val="1000"/>
              </a:spcBef>
              <a:spcAft>
                <a:spcPts val="0"/>
              </a:spcAft>
              <a:buSzPts val="800"/>
              <a:buNone/>
              <a:defRPr sz="1000"/>
            </a:lvl3pPr>
            <a:lvl4pPr marL="1828800" lvl="3" indent="-228600" algn="l">
              <a:spcBef>
                <a:spcPts val="1000"/>
              </a:spcBef>
              <a:spcAft>
                <a:spcPts val="0"/>
              </a:spcAft>
              <a:buSzPts val="720"/>
              <a:buNone/>
              <a:defRPr sz="900"/>
            </a:lvl4pPr>
            <a:lvl5pPr marL="2286000" lvl="4" indent="-228600" algn="l">
              <a:spcBef>
                <a:spcPts val="1000"/>
              </a:spcBef>
              <a:spcAft>
                <a:spcPts val="0"/>
              </a:spcAft>
              <a:buSzPts val="720"/>
              <a:buNone/>
              <a:defRPr sz="900"/>
            </a:lvl5pPr>
            <a:lvl6pPr marL="2743200" lvl="5" indent="-228600" algn="l">
              <a:spcBef>
                <a:spcPts val="1000"/>
              </a:spcBef>
              <a:spcAft>
                <a:spcPts val="0"/>
              </a:spcAft>
              <a:buSzPts val="720"/>
              <a:buNone/>
              <a:defRPr sz="900"/>
            </a:lvl6pPr>
            <a:lvl7pPr marL="3200400" lvl="6" indent="-228600" algn="l">
              <a:spcBef>
                <a:spcPts val="1000"/>
              </a:spcBef>
              <a:spcAft>
                <a:spcPts val="0"/>
              </a:spcAft>
              <a:buSzPts val="720"/>
              <a:buNone/>
              <a:defRPr sz="900"/>
            </a:lvl7pPr>
            <a:lvl8pPr marL="3657600" lvl="7" indent="-228600" algn="l">
              <a:spcBef>
                <a:spcPts val="1000"/>
              </a:spcBef>
              <a:spcAft>
                <a:spcPts val="0"/>
              </a:spcAft>
              <a:buSzPts val="720"/>
              <a:buNone/>
              <a:defRPr sz="900"/>
            </a:lvl8pPr>
            <a:lvl9pPr marL="4114800" lvl="8" indent="-228600" algn="l">
              <a:spcBef>
                <a:spcPts val="1000"/>
              </a:spcBef>
              <a:spcAft>
                <a:spcPts val="0"/>
              </a:spcAft>
              <a:buSzPts val="720"/>
              <a:buNone/>
              <a:defRPr sz="900"/>
            </a:lvl9pPr>
          </a:lstStyle>
          <a:p>
            <a:endParaRPr/>
          </a:p>
        </p:txBody>
      </p:sp>
      <p:sp>
        <p:nvSpPr>
          <p:cNvPr id="87" name="Google Shape;87;p2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2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2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1784824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90"/>
        <p:cNvGrpSpPr/>
        <p:nvPr/>
      </p:nvGrpSpPr>
      <p:grpSpPr>
        <a:xfrm>
          <a:off x="0" y="0"/>
          <a:ext cx="0" cy="0"/>
          <a:chOff x="0" y="0"/>
          <a:chExt cx="0" cy="0"/>
        </a:xfrm>
      </p:grpSpPr>
      <p:sp>
        <p:nvSpPr>
          <p:cNvPr id="91" name="Google Shape;91;p30"/>
          <p:cNvSpPr txBox="1">
            <a:spLocks noGrp="1"/>
          </p:cNvSpPr>
          <p:nvPr>
            <p:ph type="title"/>
          </p:nvPr>
        </p:nvSpPr>
        <p:spPr>
          <a:xfrm>
            <a:off x="677335" y="609600"/>
            <a:ext cx="8596668" cy="3403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30"/>
          <p:cNvSpPr txBox="1">
            <a:spLocks noGrp="1"/>
          </p:cNvSpPr>
          <p:nvPr>
            <p:ph type="body" idx="1"/>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93" name="Google Shape;93;p3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3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3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3388173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96"/>
        <p:cNvGrpSpPr/>
        <p:nvPr/>
      </p:nvGrpSpPr>
      <p:grpSpPr>
        <a:xfrm>
          <a:off x="0" y="0"/>
          <a:ext cx="0" cy="0"/>
          <a:chOff x="0" y="0"/>
          <a:chExt cx="0" cy="0"/>
        </a:xfrm>
      </p:grpSpPr>
      <p:sp>
        <p:nvSpPr>
          <p:cNvPr id="97" name="Google Shape;97;p31"/>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31"/>
          <p:cNvSpPr txBox="1">
            <a:spLocks noGrp="1"/>
          </p:cNvSpPr>
          <p:nvPr>
            <p:ph type="body" idx="1"/>
          </p:nvPr>
        </p:nvSpPr>
        <p:spPr>
          <a:xfrm>
            <a:off x="1366139" y="3632200"/>
            <a:ext cx="722452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280"/>
              <a:buFont typeface="Trebuchet MS"/>
              <a:buNone/>
              <a:defRPr sz="1600">
                <a:solidFill>
                  <a:srgbClr val="7F7F7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99" name="Google Shape;99;p31"/>
          <p:cNvSpPr txBox="1">
            <a:spLocks noGrp="1"/>
          </p:cNvSpPr>
          <p:nvPr>
            <p:ph type="body" idx="2"/>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0" name="Google Shape;100;p3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3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3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03" name="Google Shape;103;p31"/>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rgbClr val="BFE471"/>
                </a:solidFill>
                <a:latin typeface="Arial"/>
                <a:ea typeface="Arial"/>
                <a:cs typeface="Arial"/>
                <a:sym typeface="Arial"/>
              </a:rPr>
              <a:t>“</a:t>
            </a:r>
            <a:endParaRPr/>
          </a:p>
        </p:txBody>
      </p:sp>
      <p:sp>
        <p:nvSpPr>
          <p:cNvPr id="104" name="Google Shape;104;p31"/>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rgbClr val="BFE471"/>
                </a:solidFill>
                <a:latin typeface="Arial"/>
                <a:ea typeface="Arial"/>
                <a:cs typeface="Arial"/>
                <a:sym typeface="Arial"/>
              </a:rPr>
              <a:t>”</a:t>
            </a:r>
            <a:endParaRPr sz="1800" b="0" i="0" u="none" strike="noStrike" cap="none">
              <a:solidFill>
                <a:srgbClr val="BFE471"/>
              </a:solidFill>
              <a:latin typeface="Arial"/>
              <a:ea typeface="Arial"/>
              <a:cs typeface="Arial"/>
              <a:sym typeface="Arial"/>
            </a:endParaRPr>
          </a:p>
        </p:txBody>
      </p:sp>
    </p:spTree>
    <p:extLst>
      <p:ext uri="{BB962C8B-B14F-4D97-AF65-F5344CB8AC3E}">
        <p14:creationId xmlns:p14="http://schemas.microsoft.com/office/powerpoint/2010/main" val="38011609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05"/>
        <p:cNvGrpSpPr/>
        <p:nvPr/>
      </p:nvGrpSpPr>
      <p:grpSpPr>
        <a:xfrm>
          <a:off x="0" y="0"/>
          <a:ext cx="0" cy="0"/>
          <a:chOff x="0" y="0"/>
          <a:chExt cx="0" cy="0"/>
        </a:xfrm>
      </p:grpSpPr>
      <p:sp>
        <p:nvSpPr>
          <p:cNvPr id="106" name="Google Shape;106;p32"/>
          <p:cNvSpPr txBox="1">
            <a:spLocks noGrp="1"/>
          </p:cNvSpPr>
          <p:nvPr>
            <p:ph type="title"/>
          </p:nvPr>
        </p:nvSpPr>
        <p:spPr>
          <a:xfrm>
            <a:off x="677335" y="1931988"/>
            <a:ext cx="8596668" cy="259546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 name="Google Shape;107;p32"/>
          <p:cNvSpPr txBox="1">
            <a:spLocks noGrp="1"/>
          </p:cNvSpPr>
          <p:nvPr>
            <p:ph type="body" idx="1"/>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8" name="Google Shape;108;p3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3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3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70573605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11"/>
        <p:cNvGrpSpPr/>
        <p:nvPr/>
      </p:nvGrpSpPr>
      <p:grpSpPr>
        <a:xfrm>
          <a:off x="0" y="0"/>
          <a:ext cx="0" cy="0"/>
          <a:chOff x="0" y="0"/>
          <a:chExt cx="0" cy="0"/>
        </a:xfrm>
      </p:grpSpPr>
      <p:sp>
        <p:nvSpPr>
          <p:cNvPr id="112" name="Google Shape;112;p33"/>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33"/>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rgbClr val="3F3F3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14" name="Google Shape;114;p33"/>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15" name="Google Shape;115;p3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6" name="Google Shape;116;p3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3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18" name="Google Shape;118;p33"/>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rgbClr val="BFE471"/>
                </a:solidFill>
                <a:latin typeface="Arial"/>
                <a:ea typeface="Arial"/>
                <a:cs typeface="Arial"/>
                <a:sym typeface="Arial"/>
              </a:rPr>
              <a:t>“</a:t>
            </a:r>
            <a:endParaRPr/>
          </a:p>
        </p:txBody>
      </p:sp>
      <p:sp>
        <p:nvSpPr>
          <p:cNvPr id="119" name="Google Shape;119;p33"/>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rgbClr val="BFE471"/>
                </a:solidFill>
                <a:latin typeface="Arial"/>
                <a:ea typeface="Arial"/>
                <a:cs typeface="Arial"/>
                <a:sym typeface="Arial"/>
              </a:rPr>
              <a:t>”</a:t>
            </a:r>
            <a:endParaRPr/>
          </a:p>
        </p:txBody>
      </p:sp>
    </p:spTree>
    <p:extLst>
      <p:ext uri="{BB962C8B-B14F-4D97-AF65-F5344CB8AC3E}">
        <p14:creationId xmlns:p14="http://schemas.microsoft.com/office/powerpoint/2010/main" val="1772425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B952E7-4236-45D9-9B81-D0FFB526DFBB}" type="datetimeFigureOut">
              <a:rPr lang="en-US" smtClean="0"/>
              <a:t>8/16/2024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42647037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20"/>
        <p:cNvGrpSpPr/>
        <p:nvPr/>
      </p:nvGrpSpPr>
      <p:grpSpPr>
        <a:xfrm>
          <a:off x="0" y="0"/>
          <a:ext cx="0" cy="0"/>
          <a:chOff x="0" y="0"/>
          <a:chExt cx="0" cy="0"/>
        </a:xfrm>
      </p:grpSpPr>
      <p:sp>
        <p:nvSpPr>
          <p:cNvPr id="121" name="Google Shape;121;p34"/>
          <p:cNvSpPr txBox="1">
            <a:spLocks noGrp="1"/>
          </p:cNvSpPr>
          <p:nvPr>
            <p:ph type="title"/>
          </p:nvPr>
        </p:nvSpPr>
        <p:spPr>
          <a:xfrm>
            <a:off x="685799" y="609600"/>
            <a:ext cx="8588203"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2" name="Google Shape;122;p34"/>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chemeClr val="accent1"/>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23" name="Google Shape;123;p34"/>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24" name="Google Shape;124;p3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3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3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6285927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127"/>
        <p:cNvGrpSpPr/>
        <p:nvPr/>
      </p:nvGrpSpPr>
      <p:grpSpPr>
        <a:xfrm>
          <a:off x="0" y="0"/>
          <a:ext cx="0" cy="0"/>
          <a:chOff x="0" y="0"/>
          <a:chExt cx="0" cy="0"/>
        </a:xfrm>
      </p:grpSpPr>
      <p:sp>
        <p:nvSpPr>
          <p:cNvPr id="128" name="Google Shape;128;p35"/>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9" name="Google Shape;129;p35"/>
          <p:cNvSpPr txBox="1">
            <a:spLocks noGrp="1"/>
          </p:cNvSpPr>
          <p:nvPr>
            <p:ph type="body" idx="1"/>
          </p:nvPr>
        </p:nvSpPr>
        <p:spPr>
          <a:xfrm rot="5400000">
            <a:off x="3035281" y="-197358"/>
            <a:ext cx="3880773" cy="8596668"/>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30" name="Google Shape;130;p3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1" name="Google Shape;131;p3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2" name="Google Shape;132;p3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981241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133"/>
        <p:cNvGrpSpPr/>
        <p:nvPr/>
      </p:nvGrpSpPr>
      <p:grpSpPr>
        <a:xfrm>
          <a:off x="0" y="0"/>
          <a:ext cx="0" cy="0"/>
          <a:chOff x="0" y="0"/>
          <a:chExt cx="0" cy="0"/>
        </a:xfrm>
      </p:grpSpPr>
      <p:sp>
        <p:nvSpPr>
          <p:cNvPr id="134" name="Google Shape;134;p36"/>
          <p:cNvSpPr txBox="1">
            <a:spLocks noGrp="1"/>
          </p:cNvSpPr>
          <p:nvPr>
            <p:ph type="title"/>
          </p:nvPr>
        </p:nvSpPr>
        <p:spPr>
          <a:xfrm rot="5400000">
            <a:off x="5994319" y="2582953"/>
            <a:ext cx="5251451" cy="1304743"/>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5" name="Google Shape;135;p36"/>
          <p:cNvSpPr txBox="1">
            <a:spLocks noGrp="1"/>
          </p:cNvSpPr>
          <p:nvPr>
            <p:ph type="body" idx="1"/>
          </p:nvPr>
        </p:nvSpPr>
        <p:spPr>
          <a:xfrm rot="5400000">
            <a:off x="1581685" y="-294750"/>
            <a:ext cx="5251450" cy="7060150"/>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36" name="Google Shape;136;p3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7" name="Google Shape;137;p3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8" name="Google Shape;138;p3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181292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9B952E7-4236-45D9-9B81-D0FFB526DFBB}" type="datetimeFigureOut">
              <a:rPr lang="en-US" smtClean="0"/>
              <a:t>8/16/2024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173125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9B952E7-4236-45D9-9B81-D0FFB526DFBB}" type="datetimeFigureOut">
              <a:rPr lang="en-US" smtClean="0"/>
              <a:t>8/16/2024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376432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29B952E7-4236-45D9-9B81-D0FFB526DFBB}" type="datetimeFigureOut">
              <a:rPr lang="en-US" smtClean="0"/>
              <a:t>8/16/2024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3915254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B952E7-4236-45D9-9B81-D0FFB526DFBB}" type="datetimeFigureOut">
              <a:rPr lang="en-US" smtClean="0"/>
              <a:t>8/16/2024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3603887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9B952E7-4236-45D9-9B81-D0FFB526DFBB}" type="datetimeFigureOut">
              <a:rPr lang="en-US" smtClean="0"/>
              <a:t>8/16/2024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2332942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B952E7-4236-45D9-9B81-D0FFB526DFBB}" type="datetimeFigureOut">
              <a:rPr lang="en-US" smtClean="0"/>
              <a:t>8/16/2024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66158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9B952E7-4236-45D9-9B81-D0FFB526DFBB}" type="datetimeFigureOut">
              <a:rPr lang="en-US" smtClean="0"/>
              <a:t>8/16/2024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5270B01-0BDC-4E2E-9BA7-770D2CB3F4D2}" type="slidenum">
              <a:rPr lang="en-US" smtClean="0"/>
              <a:t>‹#›</a:t>
            </a:fld>
            <a:endParaRPr lang="en-US"/>
          </a:p>
        </p:txBody>
      </p:sp>
    </p:spTree>
    <p:extLst>
      <p:ext uri="{BB962C8B-B14F-4D97-AF65-F5344CB8AC3E}">
        <p14:creationId xmlns:p14="http://schemas.microsoft.com/office/powerpoint/2010/main" val="18891291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grpSp>
        <p:nvGrpSpPr>
          <p:cNvPr id="6" name="Google Shape;6;p20"/>
          <p:cNvGrpSpPr/>
          <p:nvPr/>
        </p:nvGrpSpPr>
        <p:grpSpPr>
          <a:xfrm>
            <a:off x="0" y="-8467"/>
            <a:ext cx="12192000" cy="6866467"/>
            <a:chOff x="0" y="-8467"/>
            <a:chExt cx="12192000" cy="6866467"/>
          </a:xfrm>
        </p:grpSpPr>
        <p:cxnSp>
          <p:nvCxnSpPr>
            <p:cNvPr id="7" name="Google Shape;7;p20"/>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8" name="Google Shape;8;p20"/>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9" name="Google Shape;9;p20"/>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0" name="Google Shape;10;p20"/>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20"/>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0"/>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13" name="Google Shape;13;p20"/>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14" name="Google Shape;14;p20"/>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15" name="Google Shape;15;p20"/>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0"/>
            <p:cNvSpPr/>
            <p:nvPr/>
          </p:nvSpPr>
          <p:spPr>
            <a:xfrm>
              <a:off x="0" y="4013200"/>
              <a:ext cx="448733" cy="2844800"/>
            </a:xfrm>
            <a:prstGeom prst="triangle">
              <a:avLst>
                <a:gd name="adj" fmla="val 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 name="Google Shape;17;p20"/>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8" name="Google Shape;18;p20"/>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9" name="Google Shape;19;p2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0" name="Google Shape;20;p2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1" name="Google Shape;21;p2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791174092"/>
      </p:ext>
    </p:extLst>
  </p:cSld>
  <p:clrMap bg1="lt1" tx1="dk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vikingfoodco.campusdish.com/Caterin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studentorgs@csuohio.ed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csuohio.edu/campus-engagement/links-2"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studentorgs@csuohio.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csuohio.presence.io/form/student-organization-officer-advisor-update-for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910B7-AF9C-486A-B497-5CC76C007096}"/>
              </a:ext>
            </a:extLst>
          </p:cNvPr>
          <p:cNvSpPr>
            <a:spLocks noGrp="1"/>
          </p:cNvSpPr>
          <p:nvPr>
            <p:ph type="ctrTitle"/>
          </p:nvPr>
        </p:nvSpPr>
        <p:spPr>
          <a:xfrm>
            <a:off x="1507067" y="1710268"/>
            <a:ext cx="7766936" cy="1646302"/>
          </a:xfrm>
        </p:spPr>
        <p:txBody>
          <a:bodyPr/>
          <a:lstStyle/>
          <a:p>
            <a:r>
              <a:rPr lang="en-US"/>
              <a:t>CSU RSO Officer Training</a:t>
            </a:r>
          </a:p>
        </p:txBody>
      </p:sp>
      <p:sp>
        <p:nvSpPr>
          <p:cNvPr id="3" name="Subtitle 2">
            <a:extLst>
              <a:ext uri="{FF2B5EF4-FFF2-40B4-BE49-F238E27FC236}">
                <a16:creationId xmlns:a16="http://schemas.microsoft.com/office/drawing/2014/main" id="{BC5AE347-A2F2-4E27-9844-A85D284E0C62}"/>
              </a:ext>
            </a:extLst>
          </p:cNvPr>
          <p:cNvSpPr>
            <a:spLocks noGrp="1"/>
          </p:cNvSpPr>
          <p:nvPr>
            <p:ph type="subTitle" idx="1"/>
          </p:nvPr>
        </p:nvSpPr>
        <p:spPr>
          <a:xfrm>
            <a:off x="1561311" y="3593633"/>
            <a:ext cx="7766936" cy="1096899"/>
          </a:xfrm>
        </p:spPr>
        <p:txBody>
          <a:bodyPr>
            <a:normAutofit lnSpcReduction="10000"/>
          </a:bodyPr>
          <a:lstStyle/>
          <a:p>
            <a:r>
              <a:rPr lang="en-US"/>
              <a:t>Presenter: Dan Lenhart, Marketing &amp; Web Specialist</a:t>
            </a:r>
            <a:br>
              <a:rPr lang="en-US"/>
            </a:br>
            <a:r>
              <a:rPr lang="en-US"/>
              <a:t>Center for Campus Engagement</a:t>
            </a:r>
            <a:br>
              <a:rPr lang="en-US"/>
            </a:br>
            <a:r>
              <a:rPr lang="en-US"/>
              <a:t>Student Center, room 319</a:t>
            </a:r>
            <a:br>
              <a:rPr lang="en-US"/>
            </a:br>
            <a:r>
              <a:rPr lang="en-US"/>
              <a:t>d.lenhart@csuohio.edu</a:t>
            </a:r>
          </a:p>
        </p:txBody>
      </p:sp>
    </p:spTree>
    <p:extLst>
      <p:ext uri="{BB962C8B-B14F-4D97-AF65-F5344CB8AC3E}">
        <p14:creationId xmlns:p14="http://schemas.microsoft.com/office/powerpoint/2010/main" val="512020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6E008-C825-35E3-0B74-5F249DA50BC0}"/>
              </a:ext>
            </a:extLst>
          </p:cNvPr>
          <p:cNvSpPr>
            <a:spLocks noGrp="1"/>
          </p:cNvSpPr>
          <p:nvPr>
            <p:ph type="title"/>
          </p:nvPr>
        </p:nvSpPr>
        <p:spPr/>
        <p:txBody>
          <a:bodyPr/>
          <a:lstStyle/>
          <a:p>
            <a:r>
              <a:rPr lang="en-US"/>
              <a:t>Off-Campus Event vs Organization Travel </a:t>
            </a:r>
          </a:p>
        </p:txBody>
      </p:sp>
      <p:sp>
        <p:nvSpPr>
          <p:cNvPr id="3" name="Content Placeholder 2">
            <a:extLst>
              <a:ext uri="{FF2B5EF4-FFF2-40B4-BE49-F238E27FC236}">
                <a16:creationId xmlns:a16="http://schemas.microsoft.com/office/drawing/2014/main" id="{3C5DD6C5-27C3-49A4-285A-12CC515653FB}"/>
              </a:ext>
            </a:extLst>
          </p:cNvPr>
          <p:cNvSpPr>
            <a:spLocks noGrp="1"/>
          </p:cNvSpPr>
          <p:nvPr>
            <p:ph idx="1"/>
          </p:nvPr>
        </p:nvSpPr>
        <p:spPr>
          <a:xfrm>
            <a:off x="677334" y="1735811"/>
            <a:ext cx="8596668" cy="4305552"/>
          </a:xfrm>
        </p:spPr>
        <p:txBody>
          <a:bodyPr>
            <a:normAutofit/>
          </a:bodyPr>
          <a:lstStyle/>
          <a:p>
            <a:r>
              <a:rPr lang="en-US" sz="1800"/>
              <a:t>Understand difference between travel event and off-campus event.</a:t>
            </a:r>
          </a:p>
          <a:p>
            <a:pPr lvl="1"/>
            <a:r>
              <a:rPr lang="en-US"/>
              <a:t>Good rule of thumb is 25 miles from campus is travel</a:t>
            </a:r>
          </a:p>
          <a:p>
            <a:pPr lvl="1"/>
            <a:r>
              <a:rPr lang="en-US"/>
              <a:t>Overnight accommodations is travel</a:t>
            </a:r>
          </a:p>
          <a:p>
            <a:pPr lvl="1"/>
            <a:r>
              <a:rPr lang="en-US"/>
              <a:t>Travel costs (i.e. mileage) is being reimbursed</a:t>
            </a:r>
            <a:br>
              <a:rPr lang="en-US"/>
            </a:br>
            <a:endParaRPr lang="en-US"/>
          </a:p>
          <a:p>
            <a:r>
              <a:rPr lang="en-US"/>
              <a:t>Off-campus event examples:</a:t>
            </a:r>
          </a:p>
          <a:p>
            <a:pPr lvl="1"/>
            <a:r>
              <a:rPr lang="en-US"/>
              <a:t>Visiting local attraction</a:t>
            </a:r>
          </a:p>
          <a:p>
            <a:pPr lvl="1"/>
            <a:r>
              <a:rPr lang="en-US"/>
              <a:t>Volunteering at local site</a:t>
            </a:r>
          </a:p>
          <a:p>
            <a:pPr lvl="1"/>
            <a:r>
              <a:rPr lang="en-US"/>
              <a:t>Events not on-campus, but you want people to participate, for example, holding a car wash at a local church parking lot as a fund raiser.</a:t>
            </a:r>
          </a:p>
          <a:p>
            <a:pPr lvl="1"/>
            <a:endParaRPr lang="en-US"/>
          </a:p>
        </p:txBody>
      </p:sp>
    </p:spTree>
    <p:extLst>
      <p:ext uri="{BB962C8B-B14F-4D97-AF65-F5344CB8AC3E}">
        <p14:creationId xmlns:p14="http://schemas.microsoft.com/office/powerpoint/2010/main" val="939964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7F711-DB1D-FA89-D2C5-EE4288FC0499}"/>
              </a:ext>
            </a:extLst>
          </p:cNvPr>
          <p:cNvSpPr>
            <a:spLocks noGrp="1"/>
          </p:cNvSpPr>
          <p:nvPr>
            <p:ph type="title"/>
          </p:nvPr>
        </p:nvSpPr>
        <p:spPr/>
        <p:txBody>
          <a:bodyPr/>
          <a:lstStyle/>
          <a:p>
            <a:r>
              <a:rPr lang="en-US"/>
              <a:t>Events</a:t>
            </a:r>
          </a:p>
        </p:txBody>
      </p:sp>
      <p:sp>
        <p:nvSpPr>
          <p:cNvPr id="3" name="Content Placeholder 2">
            <a:extLst>
              <a:ext uri="{FF2B5EF4-FFF2-40B4-BE49-F238E27FC236}">
                <a16:creationId xmlns:a16="http://schemas.microsoft.com/office/drawing/2014/main" id="{136C8FE7-80F1-EB91-49B0-BCC7DEC8ECF7}"/>
              </a:ext>
            </a:extLst>
          </p:cNvPr>
          <p:cNvSpPr>
            <a:spLocks noGrp="1"/>
          </p:cNvSpPr>
          <p:nvPr>
            <p:ph idx="1"/>
          </p:nvPr>
        </p:nvSpPr>
        <p:spPr>
          <a:xfrm>
            <a:off x="677334" y="1425844"/>
            <a:ext cx="8596668" cy="5292671"/>
          </a:xfrm>
        </p:spPr>
        <p:txBody>
          <a:bodyPr>
            <a:normAutofit/>
          </a:bodyPr>
          <a:lstStyle/>
          <a:p>
            <a:r>
              <a:rPr lang="en-US" sz="1600"/>
              <a:t>Off-campus vs travel events</a:t>
            </a:r>
            <a:br>
              <a:rPr lang="en-US" sz="1600"/>
            </a:br>
            <a:endParaRPr lang="en-US" sz="1600"/>
          </a:p>
          <a:p>
            <a:r>
              <a:rPr lang="en-US" sz="1600"/>
              <a:t>On Campus Event planning:</a:t>
            </a:r>
          </a:p>
          <a:p>
            <a:pPr lvl="1"/>
            <a:r>
              <a:rPr lang="en-US" sz="1400"/>
              <a:t>Start well in advance to give yourself enough time</a:t>
            </a:r>
          </a:p>
          <a:p>
            <a:pPr lvl="1"/>
            <a:r>
              <a:rPr lang="en-US" sz="1400"/>
              <a:t>Finalize the date and time</a:t>
            </a:r>
          </a:p>
          <a:p>
            <a:pPr lvl="1"/>
            <a:r>
              <a:rPr lang="en-US" sz="1400"/>
              <a:t>If the program will take place outdoors, plan and schedule a rain date</a:t>
            </a:r>
          </a:p>
          <a:p>
            <a:pPr lvl="1"/>
            <a:r>
              <a:rPr lang="en-US" sz="1400"/>
              <a:t>Decide the type of refreshments</a:t>
            </a:r>
            <a:br>
              <a:rPr lang="en-US" sz="1400"/>
            </a:br>
            <a:endParaRPr lang="en-US" sz="1400"/>
          </a:p>
          <a:p>
            <a:r>
              <a:rPr lang="en-US" sz="1600"/>
              <a:t>Be aware of university policies</a:t>
            </a:r>
          </a:p>
          <a:p>
            <a:pPr lvl="1"/>
            <a:r>
              <a:rPr lang="en-US" sz="1400"/>
              <a:t>Food policies</a:t>
            </a:r>
          </a:p>
          <a:p>
            <a:pPr lvl="1"/>
            <a:r>
              <a:rPr lang="en-US" sz="1400"/>
              <a:t>Space use policies</a:t>
            </a:r>
          </a:p>
          <a:p>
            <a:pPr lvl="1"/>
            <a:r>
              <a:rPr lang="en-US" sz="1400"/>
              <a:t>Safety policies</a:t>
            </a:r>
          </a:p>
          <a:p>
            <a:pPr lvl="1"/>
            <a:r>
              <a:rPr lang="en-US" sz="1400"/>
              <a:t>RSO policies</a:t>
            </a:r>
          </a:p>
          <a:p>
            <a:endParaRPr lang="en-US" sz="1400"/>
          </a:p>
          <a:p>
            <a:pPr lvl="1"/>
            <a:endParaRPr lang="en-US" sz="1200"/>
          </a:p>
        </p:txBody>
      </p:sp>
    </p:spTree>
    <p:extLst>
      <p:ext uri="{BB962C8B-B14F-4D97-AF65-F5344CB8AC3E}">
        <p14:creationId xmlns:p14="http://schemas.microsoft.com/office/powerpoint/2010/main" val="3093262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D2798-A955-45E5-A872-AAA6D1228021}"/>
              </a:ext>
            </a:extLst>
          </p:cNvPr>
          <p:cNvSpPr>
            <a:spLocks noGrp="1"/>
          </p:cNvSpPr>
          <p:nvPr>
            <p:ph type="title"/>
          </p:nvPr>
        </p:nvSpPr>
        <p:spPr>
          <a:xfrm>
            <a:off x="677334" y="82658"/>
            <a:ext cx="8596668" cy="1320800"/>
          </a:xfrm>
        </p:spPr>
        <p:txBody>
          <a:bodyPr/>
          <a:lstStyle/>
          <a:p>
            <a:r>
              <a:rPr lang="en-US"/>
              <a:t>Events on Campus</a:t>
            </a:r>
          </a:p>
        </p:txBody>
      </p:sp>
      <p:sp>
        <p:nvSpPr>
          <p:cNvPr id="3" name="Content Placeholder 2">
            <a:extLst>
              <a:ext uri="{FF2B5EF4-FFF2-40B4-BE49-F238E27FC236}">
                <a16:creationId xmlns:a16="http://schemas.microsoft.com/office/drawing/2014/main" id="{F1F15A67-4354-4E3B-8DF9-07A38BB13AB9}"/>
              </a:ext>
            </a:extLst>
          </p:cNvPr>
          <p:cNvSpPr>
            <a:spLocks noGrp="1"/>
          </p:cNvSpPr>
          <p:nvPr>
            <p:ph idx="1"/>
          </p:nvPr>
        </p:nvSpPr>
        <p:spPr>
          <a:xfrm>
            <a:off x="677334" y="821411"/>
            <a:ext cx="8596668" cy="5898986"/>
          </a:xfrm>
        </p:spPr>
        <p:txBody>
          <a:bodyPr>
            <a:normAutofit fontScale="92500" lnSpcReduction="10000"/>
          </a:bodyPr>
          <a:lstStyle/>
          <a:p>
            <a:r>
              <a:rPr lang="en-US"/>
              <a:t>Check CSU calendar on Conference Services website for room availability (link in event request form). </a:t>
            </a:r>
          </a:p>
          <a:p>
            <a:r>
              <a:rPr lang="en-US"/>
              <a:t>Follow Classification Timelines for all events (found both in RSO manual and event request form).</a:t>
            </a:r>
          </a:p>
          <a:p>
            <a:r>
              <a:rPr lang="en-US"/>
              <a:t>Use Event Planning Checklist to build event budget &amp; track items</a:t>
            </a:r>
          </a:p>
          <a:p>
            <a:r>
              <a:rPr lang="en-US" b="1"/>
              <a:t>Reserve space for event, even if you do not have funding yet. If you do not receive funding, then cancel reservation.</a:t>
            </a:r>
          </a:p>
          <a:p>
            <a:r>
              <a:rPr lang="en-US"/>
              <a:t>Any contracts must be submitted at least 45 days in advance of event.</a:t>
            </a:r>
          </a:p>
          <a:p>
            <a:r>
              <a:rPr lang="en-US"/>
              <a:t>Make sure to check people into your event. Use Modern Campus Involve app or use desktop w/ card swipe.</a:t>
            </a:r>
          </a:p>
          <a:p>
            <a:r>
              <a:rPr lang="en-US"/>
              <a:t>Events should be “family friendly”. Avoid music with explicit lyrics.</a:t>
            </a:r>
          </a:p>
          <a:p>
            <a:r>
              <a:rPr lang="en-US"/>
              <a:t>Consider additional costs</a:t>
            </a:r>
          </a:p>
          <a:p>
            <a:pPr marL="742950" lvl="1" indent="-285750" algn="l" rtl="0">
              <a:spcBef>
                <a:spcPts val="1000"/>
              </a:spcBef>
              <a:spcAft>
                <a:spcPts val="0"/>
              </a:spcAft>
              <a:buSzPts val="1280"/>
              <a:buChar char="►"/>
            </a:pPr>
            <a:r>
              <a:rPr lang="en-US"/>
              <a:t>Set-up fees</a:t>
            </a:r>
          </a:p>
          <a:p>
            <a:pPr marL="742950" lvl="1" indent="-285750" algn="l" rtl="0">
              <a:spcBef>
                <a:spcPts val="1000"/>
              </a:spcBef>
              <a:spcAft>
                <a:spcPts val="0"/>
              </a:spcAft>
              <a:buSzPts val="1280"/>
              <a:buChar char="►"/>
            </a:pPr>
            <a:r>
              <a:rPr lang="en-US"/>
              <a:t>Equipment fees</a:t>
            </a:r>
          </a:p>
          <a:p>
            <a:pPr marL="742950" lvl="1" indent="-285750" algn="l" rtl="0">
              <a:spcBef>
                <a:spcPts val="1000"/>
              </a:spcBef>
              <a:spcAft>
                <a:spcPts val="0"/>
              </a:spcAft>
              <a:buSzPts val="1280"/>
              <a:buChar char="►"/>
            </a:pPr>
            <a:r>
              <a:rPr lang="en-US"/>
              <a:t>Housekeeping fees</a:t>
            </a:r>
          </a:p>
          <a:p>
            <a:pPr marL="742950" lvl="1" indent="-285750" algn="l" rtl="0">
              <a:spcBef>
                <a:spcPts val="1000"/>
              </a:spcBef>
              <a:spcAft>
                <a:spcPts val="0"/>
              </a:spcAft>
              <a:buSzPts val="1280"/>
              <a:buChar char="►"/>
            </a:pPr>
            <a:r>
              <a:rPr lang="en-US"/>
              <a:t>Security fees</a:t>
            </a:r>
          </a:p>
          <a:p>
            <a:pPr marL="285750" indent="-285750">
              <a:buSzPts val="1280"/>
            </a:pPr>
            <a:r>
              <a:rPr lang="en-US"/>
              <a:t>Pay attention to cancellation policies</a:t>
            </a:r>
          </a:p>
          <a:p>
            <a:pPr marL="285750" indent="-285750">
              <a:buSzPts val="1280"/>
            </a:pPr>
            <a:r>
              <a:rPr lang="en-US" sz="1800">
                <a:solidFill>
                  <a:srgbClr val="FF0000"/>
                </a:solidFill>
              </a:rPr>
              <a:t>PLAN IN ADVANCE</a:t>
            </a:r>
          </a:p>
        </p:txBody>
      </p:sp>
    </p:spTree>
    <p:extLst>
      <p:ext uri="{BB962C8B-B14F-4D97-AF65-F5344CB8AC3E}">
        <p14:creationId xmlns:p14="http://schemas.microsoft.com/office/powerpoint/2010/main" val="1836264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14B22-C0A8-59AC-C271-39DA0FA2C278}"/>
              </a:ext>
            </a:extLst>
          </p:cNvPr>
          <p:cNvSpPr>
            <a:spLocks noGrp="1"/>
          </p:cNvSpPr>
          <p:nvPr>
            <p:ph type="title"/>
          </p:nvPr>
        </p:nvSpPr>
        <p:spPr>
          <a:xfrm>
            <a:off x="677334" y="346129"/>
            <a:ext cx="8596668" cy="560522"/>
          </a:xfrm>
        </p:spPr>
        <p:txBody>
          <a:bodyPr>
            <a:normAutofit fontScale="90000"/>
          </a:bodyPr>
          <a:lstStyle/>
          <a:p>
            <a:r>
              <a:rPr lang="en-US"/>
              <a:t>On-campus Food Policies</a:t>
            </a:r>
          </a:p>
        </p:txBody>
      </p:sp>
      <p:sp>
        <p:nvSpPr>
          <p:cNvPr id="3" name="Content Placeholder 2">
            <a:extLst>
              <a:ext uri="{FF2B5EF4-FFF2-40B4-BE49-F238E27FC236}">
                <a16:creationId xmlns:a16="http://schemas.microsoft.com/office/drawing/2014/main" id="{48A9950A-7BC8-8894-508F-539E97DD5907}"/>
              </a:ext>
            </a:extLst>
          </p:cNvPr>
          <p:cNvSpPr>
            <a:spLocks noGrp="1"/>
          </p:cNvSpPr>
          <p:nvPr>
            <p:ph idx="1"/>
          </p:nvPr>
        </p:nvSpPr>
        <p:spPr>
          <a:xfrm>
            <a:off x="677334" y="1077133"/>
            <a:ext cx="8596668" cy="4964230"/>
          </a:xfrm>
        </p:spPr>
        <p:txBody>
          <a:bodyPr/>
          <a:lstStyle/>
          <a:p>
            <a:pPr marL="0" indent="0">
              <a:buNone/>
            </a:pPr>
            <a:r>
              <a:rPr lang="en-US" b="1"/>
              <a:t>Total Cost     	       CSU Policy Highlights     </a:t>
            </a:r>
          </a:p>
          <a:p>
            <a:r>
              <a:rPr lang="en-US"/>
              <a:t>Up to $300    	       No restrictions     </a:t>
            </a:r>
          </a:p>
          <a:p>
            <a:r>
              <a:rPr lang="en-US"/>
              <a:t>$300 to $749     	CSU Catering service or Rascal House Pizza     </a:t>
            </a:r>
          </a:p>
          <a:p>
            <a:r>
              <a:rPr lang="en-US"/>
              <a:t>$750 and above     	CSU Catering </a:t>
            </a:r>
          </a:p>
          <a:p>
            <a:endParaRPr lang="en-US"/>
          </a:p>
          <a:p>
            <a:r>
              <a:rPr lang="en-US"/>
              <a:t>CSU Dining Services is the exclusive catering provider for events held on campus.  Catering and food service details can be found at CSU Dining’s website,  </a:t>
            </a:r>
            <a:r>
              <a:rPr lang="en-US">
                <a:hlinkClick r:id="rId2"/>
              </a:rPr>
              <a:t>https://vikingfoodco.campusdish.com/Catering</a:t>
            </a:r>
            <a:r>
              <a:rPr lang="en-US"/>
              <a:t>.  </a:t>
            </a:r>
          </a:p>
          <a:p>
            <a:r>
              <a:rPr lang="en-US"/>
              <a:t>Catering waiver is needed spending over $300 and not using CSU catering or Rascal House. You might need additional time if food vendor is new to the university.</a:t>
            </a:r>
          </a:p>
          <a:p>
            <a:r>
              <a:rPr lang="en-US"/>
              <a:t>Must submit expenditure for Rascal House at least 7 business days in advance</a:t>
            </a:r>
          </a:p>
          <a:p>
            <a:r>
              <a:rPr lang="en-US"/>
              <a:t>If being reimbursed, must also include event attendance</a:t>
            </a:r>
          </a:p>
        </p:txBody>
      </p:sp>
    </p:spTree>
    <p:extLst>
      <p:ext uri="{BB962C8B-B14F-4D97-AF65-F5344CB8AC3E}">
        <p14:creationId xmlns:p14="http://schemas.microsoft.com/office/powerpoint/2010/main" val="475611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0FE4E-30F8-4016-8BAA-54BA560BE17D}"/>
              </a:ext>
            </a:extLst>
          </p:cNvPr>
          <p:cNvSpPr>
            <a:spLocks noGrp="1"/>
          </p:cNvSpPr>
          <p:nvPr>
            <p:ph type="title"/>
          </p:nvPr>
        </p:nvSpPr>
        <p:spPr>
          <a:xfrm>
            <a:off x="677334" y="175647"/>
            <a:ext cx="8596668" cy="622515"/>
          </a:xfrm>
        </p:spPr>
        <p:txBody>
          <a:bodyPr>
            <a:normAutofit fontScale="90000"/>
          </a:bodyPr>
          <a:lstStyle/>
          <a:p>
            <a:r>
              <a:rPr lang="en-US"/>
              <a:t>Organization Travel	</a:t>
            </a:r>
          </a:p>
        </p:txBody>
      </p:sp>
      <p:sp>
        <p:nvSpPr>
          <p:cNvPr id="3" name="Content Placeholder 2">
            <a:extLst>
              <a:ext uri="{FF2B5EF4-FFF2-40B4-BE49-F238E27FC236}">
                <a16:creationId xmlns:a16="http://schemas.microsoft.com/office/drawing/2014/main" id="{8093C60E-1B3D-4C23-B4F3-B32CAAA039DC}"/>
              </a:ext>
            </a:extLst>
          </p:cNvPr>
          <p:cNvSpPr>
            <a:spLocks noGrp="1"/>
          </p:cNvSpPr>
          <p:nvPr>
            <p:ph idx="1"/>
          </p:nvPr>
        </p:nvSpPr>
        <p:spPr>
          <a:xfrm>
            <a:off x="677334" y="798162"/>
            <a:ext cx="8596668" cy="4195823"/>
          </a:xfrm>
        </p:spPr>
        <p:txBody>
          <a:bodyPr>
            <a:noAutofit/>
          </a:bodyPr>
          <a:lstStyle/>
          <a:p>
            <a:r>
              <a:rPr lang="en-US" sz="1400"/>
              <a:t>Submit travel request form in VikesConnect </a:t>
            </a:r>
            <a:r>
              <a:rPr lang="en-US" sz="1400" b="1"/>
              <a:t>at least 45 days in advance </a:t>
            </a:r>
            <a:r>
              <a:rPr lang="en-US" sz="1400"/>
              <a:t>of travel.</a:t>
            </a:r>
          </a:p>
          <a:p>
            <a:r>
              <a:rPr lang="en-US" sz="1400" b="1"/>
              <a:t>You must have funding in place </a:t>
            </a:r>
            <a:r>
              <a:rPr lang="en-US" sz="1400" b="1">
                <a:solidFill>
                  <a:srgbClr val="FF0000"/>
                </a:solidFill>
              </a:rPr>
              <a:t>before</a:t>
            </a:r>
            <a:r>
              <a:rPr lang="en-US" sz="1400" b="1"/>
              <a:t> making travel arrangements.</a:t>
            </a:r>
          </a:p>
          <a:p>
            <a:r>
              <a:rPr lang="en-US" sz="1400"/>
              <a:t>You must meet with CCE staff member after submitting the request.</a:t>
            </a:r>
          </a:p>
          <a:p>
            <a:r>
              <a:rPr lang="en-US" sz="1400"/>
              <a:t>All travel forms MUST be completed prior to travel.</a:t>
            </a:r>
          </a:p>
          <a:p>
            <a:r>
              <a:rPr lang="en-US" sz="1400"/>
              <a:t>If advisor is travelling as well, home department completes their travel form.</a:t>
            </a:r>
          </a:p>
          <a:p>
            <a:r>
              <a:rPr lang="en-US" sz="1400"/>
              <a:t>Emergency contact list MUST be submitted</a:t>
            </a:r>
          </a:p>
          <a:p>
            <a:r>
              <a:rPr lang="en-US" sz="1400"/>
              <a:t>Do NOT make your own travel arrangements. Our budget officer will do this.</a:t>
            </a:r>
          </a:p>
          <a:p>
            <a:pPr lvl="1"/>
            <a:r>
              <a:rPr lang="en-US" sz="1400"/>
              <a:t>This includes transportation (incl. rental cars), accommodations, conference fees, etc.</a:t>
            </a:r>
          </a:p>
          <a:p>
            <a:r>
              <a:rPr lang="en-US" sz="1400"/>
              <a:t>Each traveler must keep all receipts for reimbursement</a:t>
            </a:r>
          </a:p>
          <a:p>
            <a:pPr lvl="1"/>
            <a:r>
              <a:rPr lang="en-US" sz="1400"/>
              <a:t>Food receipts must list what was ordered. CSU does not reimburse for alcohol.</a:t>
            </a:r>
          </a:p>
          <a:p>
            <a:pPr lvl="1"/>
            <a:r>
              <a:rPr lang="en-US" sz="1400"/>
              <a:t>All reimbursements are submitted as purchase requests and done so at least 10 business days after travel is complete</a:t>
            </a:r>
          </a:p>
          <a:p>
            <a:r>
              <a:rPr lang="en-US" sz="1400"/>
              <a:t>International Travel</a:t>
            </a:r>
          </a:p>
          <a:p>
            <a:pPr lvl="1"/>
            <a:r>
              <a:rPr lang="en-US" sz="1400"/>
              <a:t> You must contact the Center for International Services &amp; Programs at (216) 687-3910 to obtain permission BEFORE you request funding OR make any travel arrangements. </a:t>
            </a:r>
            <a:br>
              <a:rPr lang="en-US" sz="1400"/>
            </a:br>
            <a:endParaRPr lang="en-US" sz="1400"/>
          </a:p>
          <a:p>
            <a:pPr marL="659765" marR="54610" indent="0" algn="ctr">
              <a:lnSpc>
                <a:spcPct val="106000"/>
              </a:lnSpc>
              <a:spcBef>
                <a:spcPts val="0"/>
              </a:spcBef>
              <a:spcAft>
                <a:spcPts val="10"/>
              </a:spcAft>
              <a:buNone/>
            </a:pPr>
            <a:r>
              <a:rPr lang="en-US" sz="1400" b="1" kern="100">
                <a:solidFill>
                  <a:srgbClr val="FF0000"/>
                </a:solidFill>
                <a:effectLst/>
                <a:latin typeface="Calibri" panose="020F0502020204030204" pitchFamily="34" charset="0"/>
                <a:ea typeface="Calibri" panose="020F0502020204030204" pitchFamily="34" charset="0"/>
              </a:rPr>
              <a:t>FAILURE TO COMPLETE ALL NECESSARY TRAVEL FORMS PRIOR TO DEPARTURE MAY RESULT IN FORFEITURE OF REIMBURSEMENTS TO TRAVELERS, SUSPENSION OF ORGANIZATION TRAVEL IN THE FUTURE, OR DENIAL OF FUTURE FUNDING REQUESTS FOR TRAVEL FROM SGA or SBA.   </a:t>
            </a:r>
            <a:r>
              <a:rPr lang="en-US" sz="1400" kern="100">
                <a:solidFill>
                  <a:srgbClr val="000000"/>
                </a:solidFill>
                <a:effectLst/>
                <a:latin typeface="Calibri" panose="020F0502020204030204" pitchFamily="34" charset="0"/>
                <a:ea typeface="Calibri" panose="020F0502020204030204" pitchFamily="34" charset="0"/>
              </a:rPr>
              <a:t> </a:t>
            </a:r>
          </a:p>
          <a:p>
            <a:pPr marL="457200" lvl="1" indent="0" algn="ctr">
              <a:buNone/>
            </a:pPr>
            <a:endParaRPr lang="en-US" sz="1400"/>
          </a:p>
        </p:txBody>
      </p:sp>
    </p:spTree>
    <p:extLst>
      <p:ext uri="{BB962C8B-B14F-4D97-AF65-F5344CB8AC3E}">
        <p14:creationId xmlns:p14="http://schemas.microsoft.com/office/powerpoint/2010/main" val="3577061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D5A1F-336E-46DC-8656-6EDF2A2C6536}"/>
              </a:ext>
            </a:extLst>
          </p:cNvPr>
          <p:cNvSpPr>
            <a:spLocks noGrp="1"/>
          </p:cNvSpPr>
          <p:nvPr>
            <p:ph type="title"/>
          </p:nvPr>
        </p:nvSpPr>
        <p:spPr/>
        <p:txBody>
          <a:bodyPr/>
          <a:lstStyle/>
          <a:p>
            <a:r>
              <a:rPr lang="en-US"/>
              <a:t>Expenditure Requests	</a:t>
            </a:r>
          </a:p>
        </p:txBody>
      </p:sp>
      <p:sp>
        <p:nvSpPr>
          <p:cNvPr id="3" name="Content Placeholder 2">
            <a:extLst>
              <a:ext uri="{FF2B5EF4-FFF2-40B4-BE49-F238E27FC236}">
                <a16:creationId xmlns:a16="http://schemas.microsoft.com/office/drawing/2014/main" id="{4FE8AEE6-31FB-4D38-BC7D-CD5C184FA684}"/>
              </a:ext>
            </a:extLst>
          </p:cNvPr>
          <p:cNvSpPr>
            <a:spLocks noGrp="1"/>
          </p:cNvSpPr>
          <p:nvPr>
            <p:ph idx="1"/>
          </p:nvPr>
        </p:nvSpPr>
        <p:spPr>
          <a:xfrm>
            <a:off x="677334" y="1509205"/>
            <a:ext cx="8596668" cy="4847208"/>
          </a:xfrm>
        </p:spPr>
        <p:txBody>
          <a:bodyPr>
            <a:normAutofit/>
          </a:bodyPr>
          <a:lstStyle/>
          <a:p>
            <a:r>
              <a:rPr lang="en-US"/>
              <a:t>For Promotional Items, use one of the three IUC vendors</a:t>
            </a:r>
          </a:p>
          <a:p>
            <a:r>
              <a:rPr lang="en-US"/>
              <a:t>For online orders, do not place them yourself. Submit request with information and we will make the purchase for you</a:t>
            </a:r>
          </a:p>
          <a:p>
            <a:r>
              <a:rPr lang="en-US"/>
              <a:t>DO NOT purchase items from Amazon or Apple for your organization. CSU will not reimburse students who purchase from Amazon. CSU has corporate accounts.</a:t>
            </a:r>
          </a:p>
          <a:p>
            <a:r>
              <a:rPr lang="en-US"/>
              <a:t>If you need to make a purchase at a store, remember to request a tax exemption form, CSU will not reimburse state of Ohio sales tax.</a:t>
            </a:r>
          </a:p>
          <a:p>
            <a:r>
              <a:rPr lang="en-US"/>
              <a:t>Pay close attention to Food policies for on-campus food consumption.</a:t>
            </a:r>
          </a:p>
          <a:p>
            <a:r>
              <a:rPr lang="en-US"/>
              <a:t>If you need to increase any catering orders, check with budget officer first.</a:t>
            </a:r>
          </a:p>
          <a:p>
            <a:r>
              <a:rPr lang="en-US"/>
              <a:t>All items ordered will be shipped to CSU, not individual’s homes</a:t>
            </a:r>
          </a:p>
        </p:txBody>
      </p:sp>
    </p:spTree>
    <p:extLst>
      <p:ext uri="{BB962C8B-B14F-4D97-AF65-F5344CB8AC3E}">
        <p14:creationId xmlns:p14="http://schemas.microsoft.com/office/powerpoint/2010/main" val="156259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4136-A3CF-4A04-BCD8-38B7567D3EE7}"/>
              </a:ext>
            </a:extLst>
          </p:cNvPr>
          <p:cNvSpPr>
            <a:spLocks noGrp="1"/>
          </p:cNvSpPr>
          <p:nvPr>
            <p:ph type="title"/>
          </p:nvPr>
        </p:nvSpPr>
        <p:spPr/>
        <p:txBody>
          <a:bodyPr/>
          <a:lstStyle/>
          <a:p>
            <a:r>
              <a:rPr lang="en-US"/>
              <a:t>Fundraising Activities</a:t>
            </a:r>
          </a:p>
        </p:txBody>
      </p:sp>
      <p:sp>
        <p:nvSpPr>
          <p:cNvPr id="3" name="Content Placeholder 2">
            <a:extLst>
              <a:ext uri="{FF2B5EF4-FFF2-40B4-BE49-F238E27FC236}">
                <a16:creationId xmlns:a16="http://schemas.microsoft.com/office/drawing/2014/main" id="{CE3DC75C-E252-42ED-AEE5-FBA42C702D3B}"/>
              </a:ext>
            </a:extLst>
          </p:cNvPr>
          <p:cNvSpPr>
            <a:spLocks noGrp="1"/>
          </p:cNvSpPr>
          <p:nvPr>
            <p:ph idx="1"/>
          </p:nvPr>
        </p:nvSpPr>
        <p:spPr>
          <a:xfrm>
            <a:off x="677334" y="1624561"/>
            <a:ext cx="8596668" cy="3880773"/>
          </a:xfrm>
        </p:spPr>
        <p:txBody>
          <a:bodyPr>
            <a:normAutofit lnSpcReduction="10000"/>
          </a:bodyPr>
          <a:lstStyle/>
          <a:p>
            <a:r>
              <a:rPr lang="en-US"/>
              <a:t>Contact CSI at </a:t>
            </a:r>
            <a:r>
              <a:rPr lang="en-US">
                <a:hlinkClick r:id="rId2"/>
              </a:rPr>
              <a:t>studentorgs@csuohio.edu</a:t>
            </a:r>
            <a:r>
              <a:rPr lang="en-US"/>
              <a:t> before starting any fundraising activities.</a:t>
            </a:r>
          </a:p>
          <a:p>
            <a:r>
              <a:rPr lang="en-US"/>
              <a:t>No form of gambling activities (50/50 raffles, games of chance, squares, etc.) are not permitted for RSOs unless they are considered a nonprofit organization by the IRS. CSU is NOT a 501 (c) (3) organization. It is a state institution.</a:t>
            </a:r>
          </a:p>
          <a:p>
            <a:r>
              <a:rPr lang="en-US"/>
              <a:t>All money raised must be deposited within 24 hours, unless the fundraiser is held on a weekend. In that case, money is deposited that Monday. Complete the deposit request form in VikesConnect.</a:t>
            </a:r>
          </a:p>
          <a:p>
            <a:r>
              <a:rPr lang="en-US" b="1"/>
              <a:t>Organizations must use ShopNet to accept credit/debit card payments.</a:t>
            </a:r>
          </a:p>
          <a:p>
            <a:r>
              <a:rPr lang="en-US"/>
              <a:t>Bake Sales are permitted. Follow CSU policies regarding food sales on campus.</a:t>
            </a:r>
          </a:p>
          <a:p>
            <a:r>
              <a:rPr lang="en-US"/>
              <a:t>Sales of items from outside companies is not permitted.</a:t>
            </a:r>
          </a:p>
          <a:p>
            <a:endParaRPr lang="en-US"/>
          </a:p>
        </p:txBody>
      </p:sp>
    </p:spTree>
    <p:extLst>
      <p:ext uri="{BB962C8B-B14F-4D97-AF65-F5344CB8AC3E}">
        <p14:creationId xmlns:p14="http://schemas.microsoft.com/office/powerpoint/2010/main" val="29822634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B3899-BC1B-47A3-946E-D7B582CFFC86}"/>
              </a:ext>
            </a:extLst>
          </p:cNvPr>
          <p:cNvSpPr>
            <a:spLocks noGrp="1"/>
          </p:cNvSpPr>
          <p:nvPr>
            <p:ph type="title"/>
          </p:nvPr>
        </p:nvSpPr>
        <p:spPr/>
        <p:txBody>
          <a:bodyPr/>
          <a:lstStyle/>
          <a:p>
            <a:r>
              <a:rPr lang="en-US"/>
              <a:t>Reminders</a:t>
            </a:r>
          </a:p>
        </p:txBody>
      </p:sp>
      <p:sp>
        <p:nvSpPr>
          <p:cNvPr id="3" name="Content Placeholder 2">
            <a:extLst>
              <a:ext uri="{FF2B5EF4-FFF2-40B4-BE49-F238E27FC236}">
                <a16:creationId xmlns:a16="http://schemas.microsoft.com/office/drawing/2014/main" id="{3C29FB30-39CB-4D10-B457-73E7C1219B8B}"/>
              </a:ext>
            </a:extLst>
          </p:cNvPr>
          <p:cNvSpPr>
            <a:spLocks noGrp="1"/>
          </p:cNvSpPr>
          <p:nvPr>
            <p:ph idx="1"/>
          </p:nvPr>
        </p:nvSpPr>
        <p:spPr/>
        <p:txBody>
          <a:bodyPr/>
          <a:lstStyle/>
          <a:p>
            <a:r>
              <a:rPr lang="en-US"/>
              <a:t>Check your CSU email and use your CSU email when conducting business</a:t>
            </a:r>
          </a:p>
          <a:p>
            <a:r>
              <a:rPr lang="en-US"/>
              <a:t>Pay close attention to deadlines</a:t>
            </a:r>
          </a:p>
          <a:p>
            <a:r>
              <a:rPr lang="en-US"/>
              <a:t>Don’t forget to keep your advisor in the loop</a:t>
            </a:r>
          </a:p>
          <a:p>
            <a:r>
              <a:rPr lang="en-US"/>
              <a:t>Refer to RSO Links page for all forms/links: </a:t>
            </a:r>
            <a:r>
              <a:rPr lang="en-US">
                <a:hlinkClick r:id="rId2"/>
              </a:rPr>
              <a:t>https://www.csuohio.edu/campus-engagement/links-2</a:t>
            </a:r>
            <a:r>
              <a:rPr lang="en-US"/>
              <a:t> </a:t>
            </a:r>
          </a:p>
          <a:p>
            <a:r>
              <a:rPr lang="en-US"/>
              <a:t>Read the CCE@CSU newsletter every Friday</a:t>
            </a:r>
          </a:p>
          <a:p>
            <a:r>
              <a:rPr lang="en-US"/>
              <a:t>Use VikesConnect to your advantage</a:t>
            </a:r>
          </a:p>
          <a:p>
            <a:r>
              <a:rPr lang="en-US"/>
              <a:t>When in doubt, ask!</a:t>
            </a:r>
          </a:p>
        </p:txBody>
      </p:sp>
    </p:spTree>
    <p:extLst>
      <p:ext uri="{BB962C8B-B14F-4D97-AF65-F5344CB8AC3E}">
        <p14:creationId xmlns:p14="http://schemas.microsoft.com/office/powerpoint/2010/main" val="16329752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84667-045B-40CA-81AB-7AFECF5D70D5}"/>
              </a:ext>
            </a:extLst>
          </p:cNvPr>
          <p:cNvSpPr>
            <a:spLocks noGrp="1"/>
          </p:cNvSpPr>
          <p:nvPr>
            <p:ph type="title"/>
          </p:nvPr>
        </p:nvSpPr>
        <p:spPr/>
        <p:txBody>
          <a:bodyPr/>
          <a:lstStyle/>
          <a:p>
            <a:r>
              <a:rPr lang="en-US"/>
              <a:t>Questions?</a:t>
            </a:r>
          </a:p>
        </p:txBody>
      </p:sp>
      <p:sp>
        <p:nvSpPr>
          <p:cNvPr id="3" name="Content Placeholder 2">
            <a:extLst>
              <a:ext uri="{FF2B5EF4-FFF2-40B4-BE49-F238E27FC236}">
                <a16:creationId xmlns:a16="http://schemas.microsoft.com/office/drawing/2014/main" id="{2DA3CFEC-7D20-4965-B176-59FDC2C51C9B}"/>
              </a:ext>
            </a:extLst>
          </p:cNvPr>
          <p:cNvSpPr>
            <a:spLocks noGrp="1"/>
          </p:cNvSpPr>
          <p:nvPr>
            <p:ph idx="1"/>
          </p:nvPr>
        </p:nvSpPr>
        <p:spPr/>
        <p:txBody>
          <a:bodyPr>
            <a:normAutofit/>
          </a:bodyPr>
          <a:lstStyle/>
          <a:p>
            <a:r>
              <a:rPr lang="en-US" sz="2800"/>
              <a:t>You can also email us at </a:t>
            </a:r>
            <a:r>
              <a:rPr lang="en-US" sz="2800">
                <a:hlinkClick r:id="rId2"/>
              </a:rPr>
              <a:t>studentorgs@csuohio.edu</a:t>
            </a:r>
            <a:r>
              <a:rPr lang="en-US" sz="2800"/>
              <a:t> with any questions.</a:t>
            </a:r>
          </a:p>
        </p:txBody>
      </p:sp>
    </p:spTree>
    <p:extLst>
      <p:ext uri="{BB962C8B-B14F-4D97-AF65-F5344CB8AC3E}">
        <p14:creationId xmlns:p14="http://schemas.microsoft.com/office/powerpoint/2010/main" val="208832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0807B-FB56-975E-ADBB-01CE3D79A077}"/>
              </a:ext>
            </a:extLst>
          </p:cNvPr>
          <p:cNvSpPr>
            <a:spLocks noGrp="1"/>
          </p:cNvSpPr>
          <p:nvPr>
            <p:ph type="title"/>
          </p:nvPr>
        </p:nvSpPr>
        <p:spPr/>
        <p:txBody>
          <a:bodyPr/>
          <a:lstStyle/>
          <a:p>
            <a:r>
              <a:rPr lang="en-US"/>
              <a:t>By the end of this training,</a:t>
            </a:r>
            <a:br>
              <a:rPr lang="en-US"/>
            </a:br>
            <a:r>
              <a:rPr lang="en-US"/>
              <a:t>Officers should know…</a:t>
            </a:r>
          </a:p>
        </p:txBody>
      </p:sp>
      <p:sp>
        <p:nvSpPr>
          <p:cNvPr id="3" name="Content Placeholder 2">
            <a:extLst>
              <a:ext uri="{FF2B5EF4-FFF2-40B4-BE49-F238E27FC236}">
                <a16:creationId xmlns:a16="http://schemas.microsoft.com/office/drawing/2014/main" id="{07156FE9-8934-B51C-3BB5-A00FB033F540}"/>
              </a:ext>
            </a:extLst>
          </p:cNvPr>
          <p:cNvSpPr>
            <a:spLocks noGrp="1"/>
          </p:cNvSpPr>
          <p:nvPr>
            <p:ph idx="1"/>
          </p:nvPr>
        </p:nvSpPr>
        <p:spPr/>
        <p:txBody>
          <a:bodyPr/>
          <a:lstStyle/>
          <a:p>
            <a:r>
              <a:rPr lang="en-US"/>
              <a:t>RSO requirements</a:t>
            </a:r>
          </a:p>
          <a:p>
            <a:r>
              <a:rPr lang="en-US"/>
              <a:t>Basic fiscal policies</a:t>
            </a:r>
          </a:p>
          <a:p>
            <a:r>
              <a:rPr lang="en-US"/>
              <a:t>Event policies</a:t>
            </a:r>
          </a:p>
          <a:p>
            <a:r>
              <a:rPr lang="en-US"/>
              <a:t>Travel policies</a:t>
            </a:r>
          </a:p>
          <a:p>
            <a:r>
              <a:rPr lang="en-US"/>
              <a:t>Request submission timelines</a:t>
            </a:r>
          </a:p>
          <a:p>
            <a:r>
              <a:rPr lang="en-US"/>
              <a:t>Fundraising</a:t>
            </a:r>
          </a:p>
          <a:p>
            <a:r>
              <a:rPr lang="en-US"/>
              <a:t>Where to find RSO resources</a:t>
            </a:r>
          </a:p>
          <a:p>
            <a:r>
              <a:rPr lang="en-US"/>
              <a:t>Use of VikesConnect</a:t>
            </a:r>
          </a:p>
        </p:txBody>
      </p:sp>
    </p:spTree>
    <p:extLst>
      <p:ext uri="{BB962C8B-B14F-4D97-AF65-F5344CB8AC3E}">
        <p14:creationId xmlns:p14="http://schemas.microsoft.com/office/powerpoint/2010/main" val="663589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75A8E-B077-4A02-8CDB-8F67A696C83B}"/>
              </a:ext>
            </a:extLst>
          </p:cNvPr>
          <p:cNvSpPr>
            <a:spLocks noGrp="1"/>
          </p:cNvSpPr>
          <p:nvPr>
            <p:ph type="title"/>
          </p:nvPr>
        </p:nvSpPr>
        <p:spPr/>
        <p:txBody>
          <a:bodyPr/>
          <a:lstStyle/>
          <a:p>
            <a:r>
              <a:rPr lang="en-US"/>
              <a:t>Recognized Student Organizations</a:t>
            </a:r>
          </a:p>
        </p:txBody>
      </p:sp>
      <p:sp>
        <p:nvSpPr>
          <p:cNvPr id="3" name="Content Placeholder 2">
            <a:extLst>
              <a:ext uri="{FF2B5EF4-FFF2-40B4-BE49-F238E27FC236}">
                <a16:creationId xmlns:a16="http://schemas.microsoft.com/office/drawing/2014/main" id="{FAB8B620-5CB0-45F3-9A06-AADDC5D79988}"/>
              </a:ext>
            </a:extLst>
          </p:cNvPr>
          <p:cNvSpPr>
            <a:spLocks noGrp="1"/>
          </p:cNvSpPr>
          <p:nvPr>
            <p:ph idx="1"/>
          </p:nvPr>
        </p:nvSpPr>
        <p:spPr>
          <a:xfrm>
            <a:off x="110893" y="1425507"/>
            <a:ext cx="10419753" cy="3502094"/>
          </a:xfrm>
        </p:spPr>
        <p:txBody>
          <a:bodyPr>
            <a:normAutofit fontScale="70000" lnSpcReduction="20000"/>
          </a:bodyPr>
          <a:lstStyle/>
          <a:p>
            <a:pPr marL="0" indent="0">
              <a:lnSpc>
                <a:spcPct val="170000"/>
              </a:lnSpc>
              <a:spcBef>
                <a:spcPts val="0"/>
              </a:spcBef>
              <a:buSzPts val="1000"/>
              <a:buNone/>
              <a:tabLst>
                <a:tab pos="457200" algn="l"/>
              </a:tabLst>
            </a:pPr>
            <a:r>
              <a:rPr lang="en-US" sz="2900">
                <a:effectLst/>
                <a:ea typeface="Calibri" panose="020F0502020204030204" pitchFamily="34" charset="0"/>
                <a:cs typeface="Calibri" panose="020F0502020204030204" pitchFamily="34" charset="0"/>
              </a:rPr>
              <a:t>RSOs must have 4 officers (President, Vice President, Treasurer and Secretary) and a CSU faculty or staff advisor.</a:t>
            </a:r>
            <a:br>
              <a:rPr lang="en-US" sz="2900">
                <a:effectLst/>
                <a:ea typeface="Calibri" panose="020F0502020204030204" pitchFamily="34" charset="0"/>
                <a:cs typeface="Calibri" panose="020F0502020204030204" pitchFamily="34" charset="0"/>
              </a:rPr>
            </a:br>
            <a:endParaRPr lang="en-US" sz="2900">
              <a:effectLst/>
              <a:ea typeface="Calibri" panose="020F0502020204030204" pitchFamily="34" charset="0"/>
              <a:cs typeface="Calibri" panose="020F0502020204030204" pitchFamily="34" charset="0"/>
            </a:endParaRPr>
          </a:p>
          <a:p>
            <a:pPr>
              <a:lnSpc>
                <a:spcPct val="170000"/>
              </a:lnSpc>
              <a:spcBef>
                <a:spcPts val="0"/>
              </a:spcBef>
              <a:buSzPts val="1000"/>
              <a:tabLst>
                <a:tab pos="457200" algn="l"/>
              </a:tabLst>
            </a:pPr>
            <a:r>
              <a:rPr lang="en-US" sz="2900">
                <a:effectLst/>
                <a:ea typeface="Calibri" panose="020F0502020204030204" pitchFamily="34" charset="0"/>
                <a:cs typeface="Calibri" panose="020F0502020204030204" pitchFamily="34" charset="0"/>
              </a:rPr>
              <a:t>Eligibility to apply for funding, reserve space on campus &amp; </a:t>
            </a:r>
            <a:r>
              <a:rPr lang="en-US" sz="2900">
                <a:ea typeface="Calibri" panose="020F0502020204030204" pitchFamily="34" charset="0"/>
                <a:cs typeface="Calibri" panose="020F0502020204030204" pitchFamily="34" charset="0"/>
              </a:rPr>
              <a:t>hold events, and travel</a:t>
            </a:r>
            <a:endParaRPr lang="en-US" sz="2900">
              <a:effectLst/>
              <a:ea typeface="Calibri" panose="020F0502020204030204" pitchFamily="34" charset="0"/>
              <a:cs typeface="Times New Roman" panose="02020603050405020304" pitchFamily="18" charset="0"/>
            </a:endParaRPr>
          </a:p>
          <a:p>
            <a:pPr>
              <a:lnSpc>
                <a:spcPct val="170000"/>
              </a:lnSpc>
              <a:spcBef>
                <a:spcPts val="0"/>
              </a:spcBef>
              <a:buSzPts val="1000"/>
              <a:tabLst>
                <a:tab pos="457200" algn="l"/>
              </a:tabLst>
            </a:pPr>
            <a:r>
              <a:rPr lang="en-US" sz="2900">
                <a:effectLst/>
                <a:ea typeface="Calibri" panose="020F0502020204030204" pitchFamily="34" charset="0"/>
                <a:cs typeface="Calibri" panose="020F0502020204030204" pitchFamily="34" charset="0"/>
              </a:rPr>
              <a:t>Use of an Agency Account</a:t>
            </a:r>
          </a:p>
          <a:p>
            <a:pPr>
              <a:lnSpc>
                <a:spcPct val="170000"/>
              </a:lnSpc>
              <a:spcBef>
                <a:spcPts val="0"/>
              </a:spcBef>
              <a:buSzPts val="1000"/>
              <a:tabLst>
                <a:tab pos="457200" algn="l"/>
              </a:tabLst>
            </a:pPr>
            <a:r>
              <a:rPr lang="en-US" sz="2900">
                <a:effectLst/>
                <a:ea typeface="Calibri" panose="020F0502020204030204" pitchFamily="34" charset="0"/>
                <a:cs typeface="Calibri" panose="020F0502020204030204" pitchFamily="34" charset="0"/>
              </a:rPr>
              <a:t>Eligibility to request an organization banner be hung in the Student Center Atrium</a:t>
            </a:r>
            <a:endParaRPr lang="en-US" sz="2900">
              <a:effectLst/>
              <a:ea typeface="Calibri" panose="020F0502020204030204" pitchFamily="34" charset="0"/>
              <a:cs typeface="Times New Roman" panose="02020603050405020304" pitchFamily="18" charset="0"/>
            </a:endParaRPr>
          </a:p>
          <a:p>
            <a:pPr>
              <a:lnSpc>
                <a:spcPct val="170000"/>
              </a:lnSpc>
              <a:spcBef>
                <a:spcPts val="0"/>
              </a:spcBef>
              <a:buSzPts val="1000"/>
              <a:tabLst>
                <a:tab pos="457200" algn="l"/>
              </a:tabLst>
            </a:pPr>
            <a:r>
              <a:rPr lang="en-US" sz="2900">
                <a:effectLst/>
                <a:ea typeface="Calibri" panose="020F0502020204030204" pitchFamily="34" charset="0"/>
              </a:rPr>
              <a:t>Eligibility to utilize CSU duplicating (printing) services, as supported by RSO funds</a:t>
            </a:r>
            <a:endParaRPr lang="en-US" sz="2900">
              <a:effectLst/>
              <a:ea typeface="Calibri" panose="020F0502020204030204" pitchFamily="34" charset="0"/>
              <a:cs typeface="Times New Roman" panose="02020603050405020304" pitchFamily="18" charset="0"/>
            </a:endParaRPr>
          </a:p>
          <a:p>
            <a:endParaRPr lang="en-US"/>
          </a:p>
        </p:txBody>
      </p:sp>
    </p:spTree>
    <p:extLst>
      <p:ext uri="{BB962C8B-B14F-4D97-AF65-F5344CB8AC3E}">
        <p14:creationId xmlns:p14="http://schemas.microsoft.com/office/powerpoint/2010/main" val="1340250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30B3E-AB97-4DAE-94C9-5095F65221A4}"/>
              </a:ext>
            </a:extLst>
          </p:cNvPr>
          <p:cNvSpPr>
            <a:spLocks noGrp="1"/>
          </p:cNvSpPr>
          <p:nvPr>
            <p:ph type="title"/>
          </p:nvPr>
        </p:nvSpPr>
        <p:spPr/>
        <p:txBody>
          <a:bodyPr/>
          <a:lstStyle/>
          <a:p>
            <a:r>
              <a:rPr lang="en-US"/>
              <a:t>Organization Membership &amp; Officer Eligibility</a:t>
            </a:r>
          </a:p>
        </p:txBody>
      </p:sp>
      <p:sp>
        <p:nvSpPr>
          <p:cNvPr id="3" name="Content Placeholder 2">
            <a:extLst>
              <a:ext uri="{FF2B5EF4-FFF2-40B4-BE49-F238E27FC236}">
                <a16:creationId xmlns:a16="http://schemas.microsoft.com/office/drawing/2014/main" id="{1C28D8DC-0B4C-4315-B5DC-338FB11ABDEC}"/>
              </a:ext>
            </a:extLst>
          </p:cNvPr>
          <p:cNvSpPr>
            <a:spLocks noGrp="1"/>
          </p:cNvSpPr>
          <p:nvPr>
            <p:ph idx="1"/>
          </p:nvPr>
        </p:nvSpPr>
        <p:spPr>
          <a:xfrm>
            <a:off x="677333" y="2160589"/>
            <a:ext cx="9895971" cy="3880773"/>
          </a:xfrm>
        </p:spPr>
        <p:txBody>
          <a:bodyPr>
            <a:normAutofit/>
          </a:bodyPr>
          <a:lstStyle/>
          <a:p>
            <a:pPr marL="0" marR="0" indent="0">
              <a:lnSpc>
                <a:spcPct val="107000"/>
              </a:lnSpc>
              <a:spcBef>
                <a:spcPts val="0"/>
              </a:spcBef>
              <a:spcAft>
                <a:spcPts val="0"/>
              </a:spcAft>
              <a:buNone/>
            </a:pPr>
            <a:r>
              <a:rPr lang="en-US" sz="1800">
                <a:effectLst/>
                <a:ea typeface="Calibri" panose="020F0502020204030204" pitchFamily="34" charset="0"/>
                <a:cs typeface="Calibri" panose="020F0502020204030204" pitchFamily="34" charset="0"/>
              </a:rPr>
              <a:t>Students who wish to hold officer positions must meet the following eligibility requirements:</a:t>
            </a:r>
          </a:p>
          <a:p>
            <a:pPr marL="0" marR="0" indent="0">
              <a:lnSpc>
                <a:spcPct val="107000"/>
              </a:lnSpc>
              <a:spcBef>
                <a:spcPts val="0"/>
              </a:spcBef>
              <a:spcAft>
                <a:spcPts val="0"/>
              </a:spcAft>
              <a:buNone/>
            </a:pPr>
            <a:endParaRPr lang="en-US" sz="180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a:effectLst/>
                <a:ea typeface="Calibri" panose="020F0502020204030204" pitchFamily="34" charset="0"/>
                <a:cs typeface="Calibri" panose="020F0502020204030204" pitchFamily="34" charset="0"/>
              </a:rPr>
              <a:t> Undergraduate Students must:</a:t>
            </a:r>
            <a:endParaRPr lang="en-US" sz="1800">
              <a:effectLst/>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rabicParenR"/>
            </a:pPr>
            <a:r>
              <a:rPr lang="en-US">
                <a:effectLst/>
                <a:ea typeface="Calibri" panose="020F0502020204030204" pitchFamily="34" charset="0"/>
                <a:cs typeface="Calibri" panose="020F0502020204030204" pitchFamily="34" charset="0"/>
              </a:rPr>
              <a:t>Currently be enrolled for at least six (6) term credits at Cleveland State University</a:t>
            </a:r>
            <a:endParaRPr lang="en-US">
              <a:effectLst/>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rabicParenR"/>
            </a:pPr>
            <a:r>
              <a:rPr lang="en-US">
                <a:effectLst/>
                <a:ea typeface="Calibri" panose="020F0502020204030204" pitchFamily="34" charset="0"/>
                <a:cs typeface="Calibri" panose="020F0502020204030204" pitchFamily="34" charset="0"/>
              </a:rPr>
              <a:t>Have a 2.0 or greater GPA for the most recent Fall or Spring term</a:t>
            </a:r>
            <a:endParaRPr lang="en-US">
              <a:effectLst/>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rabicParenR"/>
            </a:pPr>
            <a:r>
              <a:rPr lang="en-US">
                <a:effectLst/>
                <a:ea typeface="Calibri" panose="020F0502020204030204" pitchFamily="34" charset="0"/>
                <a:cs typeface="Calibri" panose="020F0502020204030204" pitchFamily="34" charset="0"/>
              </a:rPr>
              <a:t>Have a 2.0 or greater cumulative GPA</a:t>
            </a:r>
            <a:endParaRPr lang="en-US">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a:effectLst/>
                <a:ea typeface="Calibri" panose="020F0502020204030204" pitchFamily="34" charset="0"/>
                <a:cs typeface="Calibri" panose="020F0502020204030204" pitchFamily="34" charset="0"/>
              </a:rPr>
              <a:t>Graduate, Law, and PhD students must be in good standing with their respective programs.</a:t>
            </a:r>
            <a:endParaRPr lang="en-US" sz="180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a:effectLst/>
                <a:ea typeface="Calibri" panose="020F0502020204030204" pitchFamily="34" charset="0"/>
                <a:cs typeface="Calibri" panose="020F0502020204030204" pitchFamily="34" charset="0"/>
              </a:rPr>
              <a:t>CSU students in their first semester at CSU are eligible to hold officer positions if they are currently enrolled in at least six (6) term credits at Cleveland State University.  </a:t>
            </a:r>
            <a:endParaRPr lang="en-US" sz="1800">
              <a:effectLst/>
              <a:ea typeface="Calibri" panose="020F0502020204030204" pitchFamily="34" charset="0"/>
              <a:cs typeface="Times New Roman" panose="02020603050405020304" pitchFamily="18" charset="0"/>
            </a:endParaRPr>
          </a:p>
          <a:p>
            <a:pPr marL="0" indent="0">
              <a:buNone/>
            </a:pPr>
            <a:endParaRPr lang="en-US"/>
          </a:p>
        </p:txBody>
      </p:sp>
    </p:spTree>
    <p:extLst>
      <p:ext uri="{BB962C8B-B14F-4D97-AF65-F5344CB8AC3E}">
        <p14:creationId xmlns:p14="http://schemas.microsoft.com/office/powerpoint/2010/main" val="108550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452B7-ECB3-4EE8-B2FA-403AD2F7B0D0}"/>
              </a:ext>
            </a:extLst>
          </p:cNvPr>
          <p:cNvSpPr>
            <a:spLocks noGrp="1"/>
          </p:cNvSpPr>
          <p:nvPr>
            <p:ph type="title"/>
          </p:nvPr>
        </p:nvSpPr>
        <p:spPr/>
        <p:txBody>
          <a:bodyPr/>
          <a:lstStyle/>
          <a:p>
            <a:r>
              <a:rPr lang="en-US"/>
              <a:t>Emerging Organization Status</a:t>
            </a:r>
          </a:p>
        </p:txBody>
      </p:sp>
      <p:sp>
        <p:nvSpPr>
          <p:cNvPr id="3" name="Content Placeholder 2">
            <a:extLst>
              <a:ext uri="{FF2B5EF4-FFF2-40B4-BE49-F238E27FC236}">
                <a16:creationId xmlns:a16="http://schemas.microsoft.com/office/drawing/2014/main" id="{3AC52DF1-4BDE-41FE-9E51-5472D70A99C5}"/>
              </a:ext>
            </a:extLst>
          </p:cNvPr>
          <p:cNvSpPr>
            <a:spLocks noGrp="1"/>
          </p:cNvSpPr>
          <p:nvPr>
            <p:ph idx="1"/>
          </p:nvPr>
        </p:nvSpPr>
        <p:spPr>
          <a:xfrm>
            <a:off x="677334" y="1455939"/>
            <a:ext cx="8596668" cy="4585424"/>
          </a:xfrm>
        </p:spPr>
        <p:txBody>
          <a:bodyPr>
            <a:normAutofit fontScale="92500" lnSpcReduction="20000"/>
          </a:bodyPr>
          <a:lstStyle/>
          <a:p>
            <a:pPr>
              <a:lnSpc>
                <a:spcPct val="150000"/>
              </a:lnSpc>
            </a:pPr>
            <a:r>
              <a:rPr lang="en-US" sz="1800">
                <a:effectLst/>
                <a:ea typeface="Calibri" panose="020F0502020204030204" pitchFamily="34" charset="0"/>
                <a:cs typeface="Calibri" panose="020F0502020204030204" pitchFamily="34" charset="0"/>
              </a:rPr>
              <a:t>An Emerging Organization status applies currently recognized organizations that fall below Recognized Student Organization status because they have at least two, but less than four, individual students eligible to fill the officer positions.  Emerging Organizations must have a CSU faculty/staff advisor.  </a:t>
            </a:r>
          </a:p>
          <a:p>
            <a:pPr>
              <a:lnSpc>
                <a:spcPct val="150000"/>
              </a:lnSpc>
            </a:pPr>
            <a:r>
              <a:rPr lang="en-US" sz="1800">
                <a:effectLst/>
                <a:ea typeface="Calibri" panose="020F0502020204030204" pitchFamily="34" charset="0"/>
              </a:rPr>
              <a:t>RSOs that transition to Emerging Organization status may be active for the single semester in which they fall below RSO status. </a:t>
            </a:r>
            <a:endParaRPr lang="en-US">
              <a:ea typeface="Calibri" panose="020F0502020204030204" pitchFamily="34" charset="0"/>
              <a:cs typeface="Calibri" panose="020F0502020204030204" pitchFamily="34" charset="0"/>
            </a:endParaRPr>
          </a:p>
          <a:p>
            <a:pPr>
              <a:lnSpc>
                <a:spcPct val="150000"/>
              </a:lnSpc>
            </a:pPr>
            <a:r>
              <a:rPr lang="en-US" sz="1800">
                <a:effectLst/>
                <a:ea typeface="Calibri" panose="020F0502020204030204" pitchFamily="34" charset="0"/>
                <a:cs typeface="Calibri" panose="020F0502020204030204" pitchFamily="34" charset="0"/>
              </a:rPr>
              <a:t>Eligible to request to participate in Student Organization Fairs, and tabling in the </a:t>
            </a:r>
            <a:r>
              <a:rPr lang="en-US" sz="1800" err="1">
                <a:effectLst/>
                <a:ea typeface="Calibri" panose="020F0502020204030204" pitchFamily="34" charset="0"/>
                <a:cs typeface="Calibri" panose="020F0502020204030204" pitchFamily="34" charset="0"/>
              </a:rPr>
              <a:t>InnerLink</a:t>
            </a:r>
            <a:r>
              <a:rPr lang="en-US" sz="1800">
                <a:effectLst/>
                <a:ea typeface="Calibri" panose="020F0502020204030204" pitchFamily="34" charset="0"/>
                <a:cs typeface="Calibri" panose="020F0502020204030204" pitchFamily="34" charset="0"/>
              </a:rPr>
              <a:t>, as well as have a VikesConnect page. </a:t>
            </a:r>
          </a:p>
          <a:p>
            <a:pPr>
              <a:lnSpc>
                <a:spcPct val="150000"/>
              </a:lnSpc>
            </a:pPr>
            <a:r>
              <a:rPr lang="en-US" sz="1800">
                <a:effectLst/>
                <a:ea typeface="Calibri" panose="020F0502020204030204" pitchFamily="34" charset="0"/>
                <a:cs typeface="Calibri" panose="020F0502020204030204" pitchFamily="34" charset="0"/>
              </a:rPr>
              <a:t>Emerging Organizations are ineligible to utilize any other RSO privileges.  </a:t>
            </a:r>
          </a:p>
          <a:p>
            <a:pPr>
              <a:lnSpc>
                <a:spcPct val="150000"/>
              </a:lnSpc>
            </a:pPr>
            <a:r>
              <a:rPr lang="en-US" sz="1800">
                <a:effectLst/>
                <a:ea typeface="Calibri" panose="020F0502020204030204" pitchFamily="34" charset="0"/>
                <a:cs typeface="Times New Roman" panose="02020603050405020304" pitchFamily="18" charset="0"/>
              </a:rPr>
              <a:t>Organizations missing an advisor will be temporarily suspended until a new advisor is approved.</a:t>
            </a:r>
          </a:p>
          <a:p>
            <a:endParaRPr lang="en-US" sz="1800">
              <a:effectLst/>
              <a:ea typeface="Calibri" panose="020F0502020204030204" pitchFamily="34" charset="0"/>
              <a:cs typeface="Times New Roman" panose="02020603050405020304" pitchFamily="18" charset="0"/>
            </a:endParaRPr>
          </a:p>
          <a:p>
            <a:endParaRPr lang="en-US"/>
          </a:p>
        </p:txBody>
      </p:sp>
    </p:spTree>
    <p:extLst>
      <p:ext uri="{BB962C8B-B14F-4D97-AF65-F5344CB8AC3E}">
        <p14:creationId xmlns:p14="http://schemas.microsoft.com/office/powerpoint/2010/main" val="2959851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2EC6-DC07-4157-9765-F835C779C009}"/>
              </a:ext>
            </a:extLst>
          </p:cNvPr>
          <p:cNvSpPr>
            <a:spLocks noGrp="1"/>
          </p:cNvSpPr>
          <p:nvPr>
            <p:ph type="title"/>
          </p:nvPr>
        </p:nvSpPr>
        <p:spPr/>
        <p:txBody>
          <a:bodyPr/>
          <a:lstStyle/>
          <a:p>
            <a:r>
              <a:rPr lang="en-US"/>
              <a:t>Changing/Updated Officers or Advisor</a:t>
            </a:r>
          </a:p>
        </p:txBody>
      </p:sp>
      <p:sp>
        <p:nvSpPr>
          <p:cNvPr id="3" name="Content Placeholder 2">
            <a:extLst>
              <a:ext uri="{FF2B5EF4-FFF2-40B4-BE49-F238E27FC236}">
                <a16:creationId xmlns:a16="http://schemas.microsoft.com/office/drawing/2014/main" id="{BD9363D0-C8B3-4E8A-9357-7367CC3D8F83}"/>
              </a:ext>
            </a:extLst>
          </p:cNvPr>
          <p:cNvSpPr>
            <a:spLocks noGrp="1"/>
          </p:cNvSpPr>
          <p:nvPr>
            <p:ph idx="1"/>
          </p:nvPr>
        </p:nvSpPr>
        <p:spPr/>
        <p:txBody>
          <a:bodyPr/>
          <a:lstStyle/>
          <a:p>
            <a:r>
              <a:rPr lang="en-US" sz="1800">
                <a:effectLst/>
                <a:ea typeface="Calibri" panose="020F0502020204030204" pitchFamily="34" charset="0"/>
                <a:cs typeface="Calibri" panose="020F0502020204030204" pitchFamily="34" charset="0"/>
              </a:rPr>
              <a:t>When a recognized student organization or emerging organization needs to change their officers or advisor, the President or Vice President will submit the Officer/Advisor Update Request form. To complete this form, you will need the student or advisor’s first and last name, email address, phone number, and CSU ID.</a:t>
            </a:r>
          </a:p>
          <a:p>
            <a:r>
              <a:rPr lang="en-US">
                <a:ea typeface="Calibri" panose="020F0502020204030204" pitchFamily="34" charset="0"/>
                <a:cs typeface="Calibri" panose="020F0502020204030204" pitchFamily="34" charset="0"/>
              </a:rPr>
              <a:t>Link is: </a:t>
            </a:r>
            <a:r>
              <a:rPr lang="en-US">
                <a:ea typeface="Calibri" panose="020F0502020204030204" pitchFamily="34" charset="0"/>
                <a:cs typeface="Calibri" panose="020F0502020204030204" pitchFamily="34" charset="0"/>
                <a:hlinkClick r:id="rId2"/>
              </a:rPr>
              <a:t>https://csuohio.presence.io/form/student-organization-officer-advisor-update-form</a:t>
            </a:r>
            <a:r>
              <a:rPr lang="en-US">
                <a:ea typeface="Calibri" panose="020F0502020204030204" pitchFamily="34" charset="0"/>
                <a:cs typeface="Calibri" panose="020F0502020204030204" pitchFamily="34" charset="0"/>
              </a:rPr>
              <a:t>. The link is also found in the Forms tab in VikesConnect</a:t>
            </a:r>
            <a:br>
              <a:rPr lang="en-US" sz="1800">
                <a:effectLst/>
                <a:ea typeface="Calibri" panose="020F0502020204030204" pitchFamily="34" charset="0"/>
                <a:cs typeface="Calibri" panose="020F0502020204030204" pitchFamily="34" charset="0"/>
              </a:rPr>
            </a:br>
            <a:endParaRPr lang="en-US" sz="1800">
              <a:effectLst/>
              <a:ea typeface="Calibri" panose="020F0502020204030204" pitchFamily="34" charset="0"/>
              <a:cs typeface="Times New Roman" panose="02020603050405020304" pitchFamily="18" charset="0"/>
            </a:endParaRPr>
          </a:p>
          <a:p>
            <a:r>
              <a:rPr lang="en-US" sz="1800">
                <a:effectLst/>
                <a:ea typeface="Calibri" panose="020F0502020204030204" pitchFamily="34" charset="0"/>
              </a:rPr>
              <a:t>The student or advisor’s eligibility to hold the position will be verified within 10 business days.</a:t>
            </a:r>
            <a:endParaRPr lang="en-US"/>
          </a:p>
        </p:txBody>
      </p:sp>
    </p:spTree>
    <p:extLst>
      <p:ext uri="{BB962C8B-B14F-4D97-AF65-F5344CB8AC3E}">
        <p14:creationId xmlns:p14="http://schemas.microsoft.com/office/powerpoint/2010/main" val="529366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6"/>
          <p:cNvSpPr txBox="1">
            <a:spLocks noGrp="1"/>
          </p:cNvSpPr>
          <p:nvPr>
            <p:ph type="title"/>
          </p:nvPr>
        </p:nvSpPr>
        <p:spPr>
          <a:xfrm>
            <a:off x="739478" y="322447"/>
            <a:ext cx="8596668" cy="988381"/>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2400"/>
              <a:buFont typeface="Trebuchet MS"/>
              <a:buNone/>
            </a:pPr>
            <a:r>
              <a:rPr lang="en-US" sz="2400" b="1" i="0" u="none" strike="noStrike"/>
              <a:t>Finances</a:t>
            </a:r>
            <a:br>
              <a:rPr lang="en-US" sz="2400" b="1" i="0" u="none" strike="noStrike"/>
            </a:br>
            <a:r>
              <a:rPr lang="en-US" sz="2400" b="0" i="0" u="none" strike="noStrike"/>
              <a:t>(Only Treasurers can use the Finance tool)</a:t>
            </a:r>
            <a:endParaRPr sz="4400"/>
          </a:p>
        </p:txBody>
      </p:sp>
      <p:sp>
        <p:nvSpPr>
          <p:cNvPr id="183" name="Google Shape;183;p6"/>
          <p:cNvSpPr txBox="1">
            <a:spLocks noGrp="1"/>
          </p:cNvSpPr>
          <p:nvPr>
            <p:ph type="body" idx="1"/>
          </p:nvPr>
        </p:nvSpPr>
        <p:spPr>
          <a:xfrm>
            <a:off x="593252" y="1719155"/>
            <a:ext cx="8596668" cy="4549909"/>
          </a:xfrm>
          <a:prstGeom prst="rect">
            <a:avLst/>
          </a:prstGeom>
          <a:noFill/>
          <a:ln>
            <a:noFill/>
          </a:ln>
        </p:spPr>
        <p:txBody>
          <a:bodyPr spcFirstLastPara="1" wrap="square" lIns="91425" tIns="45700" rIns="91425" bIns="45700" anchor="t" anchorCtr="0">
            <a:normAutofit lnSpcReduction="10000"/>
          </a:bodyPr>
          <a:lstStyle/>
          <a:p>
            <a:pPr marL="342900" lvl="0" indent="-342900" algn="l" rtl="0">
              <a:spcBef>
                <a:spcPts val="0"/>
              </a:spcBef>
              <a:spcAft>
                <a:spcPts val="0"/>
              </a:spcAft>
              <a:buSzPts val="2560"/>
              <a:buChar char="►"/>
            </a:pPr>
            <a:r>
              <a:rPr lang="en-US" sz="3200" b="0" i="0" u="none" strike="noStrike"/>
              <a:t>Accounts</a:t>
            </a:r>
          </a:p>
          <a:p>
            <a:pPr marL="342900" lvl="0" indent="-342900" algn="l" rtl="0">
              <a:spcBef>
                <a:spcPts val="0"/>
              </a:spcBef>
              <a:spcAft>
                <a:spcPts val="0"/>
              </a:spcAft>
              <a:buSzPts val="2560"/>
              <a:buChar char="►"/>
            </a:pPr>
            <a:endParaRPr/>
          </a:p>
          <a:p>
            <a:pPr marL="742950" lvl="1" indent="-285750" algn="l" rtl="0">
              <a:spcBef>
                <a:spcPts val="1000"/>
              </a:spcBef>
              <a:spcAft>
                <a:spcPts val="0"/>
              </a:spcAft>
              <a:buSzPts val="2240"/>
              <a:buChar char="►"/>
            </a:pPr>
            <a:r>
              <a:rPr lang="en-US" sz="2800" b="0" i="0" u="none" strike="noStrike">
                <a:latin typeface="Arial"/>
                <a:ea typeface="Arial"/>
                <a:cs typeface="Arial"/>
                <a:sym typeface="Arial"/>
              </a:rPr>
              <a:t>Agency Account </a:t>
            </a:r>
            <a:endParaRPr/>
          </a:p>
          <a:p>
            <a:pPr marL="1143000" lvl="2" indent="-228600" algn="l" rtl="0">
              <a:spcBef>
                <a:spcPts val="1000"/>
              </a:spcBef>
              <a:spcAft>
                <a:spcPts val="0"/>
              </a:spcAft>
              <a:buSzPts val="2080"/>
              <a:buChar char="►"/>
            </a:pPr>
            <a:r>
              <a:rPr lang="en-US" sz="2600">
                <a:latin typeface="Arial"/>
                <a:ea typeface="Arial"/>
                <a:cs typeface="Arial"/>
                <a:sym typeface="Arial"/>
              </a:rPr>
              <a:t>Balance rolls over between years</a:t>
            </a:r>
            <a:endParaRPr sz="2600">
              <a:latin typeface="Arial"/>
              <a:ea typeface="Arial"/>
              <a:cs typeface="Arial"/>
              <a:sym typeface="Arial"/>
            </a:endParaRPr>
          </a:p>
          <a:p>
            <a:pPr marL="1143000" lvl="2" indent="-261619" algn="l" rtl="0">
              <a:spcBef>
                <a:spcPts val="1000"/>
              </a:spcBef>
              <a:spcAft>
                <a:spcPts val="0"/>
              </a:spcAft>
              <a:buSzPts val="2600"/>
              <a:buFont typeface="Arial"/>
              <a:buChar char="►"/>
            </a:pPr>
            <a:r>
              <a:rPr lang="en-US" sz="2600">
                <a:latin typeface="Arial"/>
                <a:ea typeface="Arial"/>
                <a:cs typeface="Arial"/>
                <a:sym typeface="Arial"/>
              </a:rPr>
              <a:t>Number avail to officers in Details tab</a:t>
            </a:r>
          </a:p>
          <a:p>
            <a:pPr marL="1143000" lvl="2" indent="-261619" algn="l" rtl="0">
              <a:spcBef>
                <a:spcPts val="1000"/>
              </a:spcBef>
              <a:spcAft>
                <a:spcPts val="0"/>
              </a:spcAft>
              <a:buSzPts val="2600"/>
              <a:buFont typeface="Arial"/>
              <a:buChar char="►"/>
            </a:pPr>
            <a:r>
              <a:rPr lang="en-US" sz="2600">
                <a:latin typeface="Arial"/>
                <a:ea typeface="Arial"/>
                <a:cs typeface="Arial"/>
                <a:sym typeface="Arial"/>
              </a:rPr>
              <a:t>Account format 8405-0890-xxxx-xx-12345</a:t>
            </a:r>
            <a:br>
              <a:rPr lang="en-US" sz="2600">
                <a:latin typeface="Arial"/>
                <a:ea typeface="Arial"/>
                <a:cs typeface="Arial"/>
                <a:sym typeface="Arial"/>
              </a:rPr>
            </a:br>
            <a:endParaRPr sz="2600">
              <a:latin typeface="Arial"/>
              <a:ea typeface="Arial"/>
              <a:cs typeface="Arial"/>
              <a:sym typeface="Arial"/>
            </a:endParaRPr>
          </a:p>
          <a:p>
            <a:pPr marL="742950" lvl="1" indent="-285750" algn="l" rtl="0">
              <a:spcBef>
                <a:spcPts val="1000"/>
              </a:spcBef>
              <a:spcAft>
                <a:spcPts val="0"/>
              </a:spcAft>
              <a:buSzPts val="2240"/>
              <a:buChar char="►"/>
            </a:pPr>
            <a:r>
              <a:rPr lang="en-US" sz="2800" b="0" i="0" u="none" strike="noStrike">
                <a:latin typeface="Arial"/>
                <a:ea typeface="Arial"/>
                <a:cs typeface="Arial"/>
                <a:sym typeface="Arial"/>
              </a:rPr>
              <a:t>Allocating Body Funding Account</a:t>
            </a:r>
            <a:endParaRPr lang="en-US" sz="1400" b="0" i="0" u="none" strike="noStrike">
              <a:ea typeface="Arial"/>
              <a:cs typeface="Arial"/>
            </a:endParaRPr>
          </a:p>
          <a:p>
            <a:pPr marL="1200150" lvl="2" indent="-285750">
              <a:buSzPts val="2240"/>
            </a:pPr>
            <a:r>
              <a:rPr lang="en-US" sz="2400">
                <a:latin typeface="Arial"/>
                <a:ea typeface="Arial"/>
                <a:cs typeface="Arial"/>
                <a:sym typeface="Arial"/>
              </a:rPr>
              <a:t>Funds to be used for specific purpose</a:t>
            </a:r>
          </a:p>
          <a:p>
            <a:pPr marL="1200150" lvl="2" indent="-285750">
              <a:buSzPts val="2240"/>
            </a:pPr>
            <a:r>
              <a:rPr lang="en-US" sz="2400">
                <a:latin typeface="Arial"/>
                <a:ea typeface="Arial"/>
                <a:cs typeface="Arial"/>
                <a:sym typeface="Arial"/>
              </a:rPr>
              <a:t>Unused funds are swept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7F711-DB1D-FA89-D2C5-EE4288FC0499}"/>
              </a:ext>
            </a:extLst>
          </p:cNvPr>
          <p:cNvSpPr>
            <a:spLocks noGrp="1"/>
          </p:cNvSpPr>
          <p:nvPr>
            <p:ph type="title"/>
          </p:nvPr>
        </p:nvSpPr>
        <p:spPr/>
        <p:txBody>
          <a:bodyPr/>
          <a:lstStyle/>
          <a:p>
            <a:r>
              <a:rPr lang="en-US"/>
              <a:t>Events</a:t>
            </a:r>
          </a:p>
        </p:txBody>
      </p:sp>
      <p:sp>
        <p:nvSpPr>
          <p:cNvPr id="3" name="Content Placeholder 2">
            <a:extLst>
              <a:ext uri="{FF2B5EF4-FFF2-40B4-BE49-F238E27FC236}">
                <a16:creationId xmlns:a16="http://schemas.microsoft.com/office/drawing/2014/main" id="{136C8FE7-80F1-EB91-49B0-BCC7DEC8ECF7}"/>
              </a:ext>
            </a:extLst>
          </p:cNvPr>
          <p:cNvSpPr>
            <a:spLocks noGrp="1"/>
          </p:cNvSpPr>
          <p:nvPr>
            <p:ph idx="1"/>
          </p:nvPr>
        </p:nvSpPr>
        <p:spPr>
          <a:xfrm>
            <a:off x="677334" y="1425844"/>
            <a:ext cx="8596668" cy="5292671"/>
          </a:xfrm>
        </p:spPr>
        <p:txBody>
          <a:bodyPr>
            <a:normAutofit/>
          </a:bodyPr>
          <a:lstStyle/>
          <a:p>
            <a:r>
              <a:rPr lang="en-US" sz="1600"/>
              <a:t>Off-campus vs travel events</a:t>
            </a:r>
            <a:br>
              <a:rPr lang="en-US" sz="1600"/>
            </a:br>
            <a:endParaRPr lang="en-US" sz="1600"/>
          </a:p>
          <a:p>
            <a:r>
              <a:rPr lang="en-US" sz="1600"/>
              <a:t>On Campus Event planning:</a:t>
            </a:r>
          </a:p>
          <a:p>
            <a:pPr lvl="1"/>
            <a:r>
              <a:rPr lang="en-US" sz="1400"/>
              <a:t>Start well in advance to give yourself enough time</a:t>
            </a:r>
          </a:p>
          <a:p>
            <a:pPr lvl="1"/>
            <a:r>
              <a:rPr lang="en-US" sz="1400"/>
              <a:t>Finalize the date and time</a:t>
            </a:r>
          </a:p>
          <a:p>
            <a:pPr lvl="1"/>
            <a:r>
              <a:rPr lang="en-US" sz="1400"/>
              <a:t>If the program will take place outdoors, plan and schedule a rain date</a:t>
            </a:r>
          </a:p>
          <a:p>
            <a:pPr lvl="1"/>
            <a:r>
              <a:rPr lang="en-US" sz="1400"/>
              <a:t>Decide the type of refreshments</a:t>
            </a:r>
            <a:br>
              <a:rPr lang="en-US" sz="1400"/>
            </a:br>
            <a:endParaRPr lang="en-US" sz="1400"/>
          </a:p>
          <a:p>
            <a:r>
              <a:rPr lang="en-US" sz="1600"/>
              <a:t>Be aware of university policies</a:t>
            </a:r>
          </a:p>
          <a:p>
            <a:pPr lvl="1"/>
            <a:r>
              <a:rPr lang="en-US" sz="1400"/>
              <a:t>Food policies</a:t>
            </a:r>
          </a:p>
          <a:p>
            <a:pPr lvl="1"/>
            <a:r>
              <a:rPr lang="en-US" sz="1400"/>
              <a:t>Space use policies</a:t>
            </a:r>
          </a:p>
          <a:p>
            <a:pPr lvl="1"/>
            <a:r>
              <a:rPr lang="en-US" sz="1400"/>
              <a:t>Safety policies</a:t>
            </a:r>
          </a:p>
          <a:p>
            <a:pPr lvl="1"/>
            <a:r>
              <a:rPr lang="en-US" sz="1400"/>
              <a:t>RSO policies</a:t>
            </a:r>
          </a:p>
          <a:p>
            <a:endParaRPr lang="en-US" sz="1400"/>
          </a:p>
          <a:p>
            <a:pPr lvl="1"/>
            <a:endParaRPr lang="en-US" sz="1200"/>
          </a:p>
        </p:txBody>
      </p:sp>
    </p:spTree>
    <p:extLst>
      <p:ext uri="{BB962C8B-B14F-4D97-AF65-F5344CB8AC3E}">
        <p14:creationId xmlns:p14="http://schemas.microsoft.com/office/powerpoint/2010/main" val="1700183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7F711-DB1D-FA89-D2C5-EE4288FC0499}"/>
              </a:ext>
            </a:extLst>
          </p:cNvPr>
          <p:cNvSpPr>
            <a:spLocks noGrp="1"/>
          </p:cNvSpPr>
          <p:nvPr>
            <p:ph type="title"/>
          </p:nvPr>
        </p:nvSpPr>
        <p:spPr/>
        <p:txBody>
          <a:bodyPr/>
          <a:lstStyle/>
          <a:p>
            <a:r>
              <a:rPr lang="en-US"/>
              <a:t>Events</a:t>
            </a:r>
          </a:p>
        </p:txBody>
      </p:sp>
      <p:sp>
        <p:nvSpPr>
          <p:cNvPr id="3" name="Content Placeholder 2">
            <a:extLst>
              <a:ext uri="{FF2B5EF4-FFF2-40B4-BE49-F238E27FC236}">
                <a16:creationId xmlns:a16="http://schemas.microsoft.com/office/drawing/2014/main" id="{136C8FE7-80F1-EB91-49B0-BCC7DEC8ECF7}"/>
              </a:ext>
            </a:extLst>
          </p:cNvPr>
          <p:cNvSpPr>
            <a:spLocks noGrp="1"/>
          </p:cNvSpPr>
          <p:nvPr>
            <p:ph idx="1"/>
          </p:nvPr>
        </p:nvSpPr>
        <p:spPr>
          <a:xfrm>
            <a:off x="677334" y="1425844"/>
            <a:ext cx="8596668" cy="5292671"/>
          </a:xfrm>
        </p:spPr>
        <p:txBody>
          <a:bodyPr>
            <a:normAutofit/>
          </a:bodyPr>
          <a:lstStyle/>
          <a:p>
            <a:r>
              <a:rPr lang="en-US" sz="1600"/>
              <a:t>Off-campus vs travel events</a:t>
            </a:r>
            <a:br>
              <a:rPr lang="en-US" sz="1600"/>
            </a:br>
            <a:endParaRPr lang="en-US" sz="1600"/>
          </a:p>
          <a:p>
            <a:r>
              <a:rPr lang="en-US" sz="1600"/>
              <a:t>On Campus Event planning:</a:t>
            </a:r>
          </a:p>
          <a:p>
            <a:pPr lvl="1"/>
            <a:r>
              <a:rPr lang="en-US" sz="1400"/>
              <a:t>Start well in advance to give yourself enough time</a:t>
            </a:r>
          </a:p>
          <a:p>
            <a:pPr lvl="1"/>
            <a:r>
              <a:rPr lang="en-US" sz="1400"/>
              <a:t>Finalize the date and time</a:t>
            </a:r>
          </a:p>
          <a:p>
            <a:pPr lvl="1"/>
            <a:r>
              <a:rPr lang="en-US" sz="1400"/>
              <a:t>If the program will take place outdoors, plan and schedule a rain date</a:t>
            </a:r>
          </a:p>
          <a:p>
            <a:pPr lvl="1"/>
            <a:r>
              <a:rPr lang="en-US" sz="1400"/>
              <a:t>Decide the type of refreshments</a:t>
            </a:r>
            <a:br>
              <a:rPr lang="en-US" sz="1400"/>
            </a:br>
            <a:endParaRPr lang="en-US" sz="1400"/>
          </a:p>
          <a:p>
            <a:r>
              <a:rPr lang="en-US" sz="1600"/>
              <a:t>Be aware of university policies</a:t>
            </a:r>
          </a:p>
          <a:p>
            <a:pPr lvl="1"/>
            <a:r>
              <a:rPr lang="en-US" sz="1400"/>
              <a:t>Food policies</a:t>
            </a:r>
          </a:p>
          <a:p>
            <a:pPr lvl="1"/>
            <a:r>
              <a:rPr lang="en-US" sz="1400"/>
              <a:t>Space use policies</a:t>
            </a:r>
          </a:p>
          <a:p>
            <a:pPr lvl="1"/>
            <a:r>
              <a:rPr lang="en-US" sz="1400"/>
              <a:t>Safety policies</a:t>
            </a:r>
          </a:p>
          <a:p>
            <a:pPr lvl="1"/>
            <a:r>
              <a:rPr lang="en-US" sz="1400"/>
              <a:t>RSO policies</a:t>
            </a:r>
          </a:p>
          <a:p>
            <a:endParaRPr lang="en-US" sz="1400"/>
          </a:p>
          <a:p>
            <a:pPr lvl="1"/>
            <a:endParaRPr lang="en-US" sz="1200"/>
          </a:p>
        </p:txBody>
      </p:sp>
    </p:spTree>
    <p:extLst>
      <p:ext uri="{BB962C8B-B14F-4D97-AF65-F5344CB8AC3E}">
        <p14:creationId xmlns:p14="http://schemas.microsoft.com/office/powerpoint/2010/main" val="273247774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1_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0</TotalTime>
  <Words>1627</Words>
  <Application>Microsoft Office PowerPoint</Application>
  <PresentationFormat>Widescreen</PresentationFormat>
  <Paragraphs>158</Paragraphs>
  <Slides>18</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18</vt:i4>
      </vt:variant>
    </vt:vector>
  </HeadingPairs>
  <TitlesOfParts>
    <vt:vector size="26" baseType="lpstr">
      <vt:lpstr>Aptos</vt:lpstr>
      <vt:lpstr>Arial</vt:lpstr>
      <vt:lpstr>Calibri</vt:lpstr>
      <vt:lpstr>Noto Sans Symbols</vt:lpstr>
      <vt:lpstr>Trebuchet MS</vt:lpstr>
      <vt:lpstr>Wingdings 3</vt:lpstr>
      <vt:lpstr>Facet</vt:lpstr>
      <vt:lpstr>1_Facet</vt:lpstr>
      <vt:lpstr>CSU RSO Officer Training</vt:lpstr>
      <vt:lpstr>By the end of this training, Officers should know…</vt:lpstr>
      <vt:lpstr>Recognized Student Organizations</vt:lpstr>
      <vt:lpstr>Organization Membership &amp; Officer Eligibility</vt:lpstr>
      <vt:lpstr>Emerging Organization Status</vt:lpstr>
      <vt:lpstr>Changing/Updated Officers or Advisor</vt:lpstr>
      <vt:lpstr>Finances (Only Treasurers can use the Finance tool)</vt:lpstr>
      <vt:lpstr>Events</vt:lpstr>
      <vt:lpstr>Events</vt:lpstr>
      <vt:lpstr>Off-Campus Event vs Organization Travel </vt:lpstr>
      <vt:lpstr>Events</vt:lpstr>
      <vt:lpstr>Events on Campus</vt:lpstr>
      <vt:lpstr>On-campus Food Policies</vt:lpstr>
      <vt:lpstr>Organization Travel </vt:lpstr>
      <vt:lpstr>Expenditure Requests </vt:lpstr>
      <vt:lpstr>Fundraising Activities</vt:lpstr>
      <vt:lpstr>Reminders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CSU RSO Zoom meeting</dc:title>
  <dc:creator>Daniel W.</dc:creator>
  <cp:lastModifiedBy>Daniel W Lenhart</cp:lastModifiedBy>
  <cp:revision>1</cp:revision>
  <dcterms:created xsi:type="dcterms:W3CDTF">2020-03-25T15:41:27Z</dcterms:created>
  <dcterms:modified xsi:type="dcterms:W3CDTF">2024-08-16T16:09:04Z</dcterms:modified>
</cp:coreProperties>
</file>