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4" r:id="rId4"/>
    <p:sldId id="275" r:id="rId5"/>
    <p:sldId id="278" r:id="rId6"/>
    <p:sldId id="277" r:id="rId7"/>
    <p:sldId id="276" r:id="rId8"/>
    <p:sldId id="279"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50872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23057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48171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398662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3878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238294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681143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666451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296536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426470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B952E7-4236-45D9-9B81-D0FFB526DFBB}"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73125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B952E7-4236-45D9-9B81-D0FFB526DFBB}" type="datetimeFigureOut">
              <a:rPr lang="en-US" smtClean="0"/>
              <a:t>9/5/2024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76432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B952E7-4236-45D9-9B81-D0FFB526DFBB}" type="datetimeFigureOut">
              <a:rPr lang="en-US" smtClean="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915254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B952E7-4236-45D9-9B81-D0FFB526DFBB}" type="datetimeFigureOut">
              <a:rPr lang="en-US" smtClean="0"/>
              <a:t>9/5/2024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60388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B952E7-4236-45D9-9B81-D0FFB526DFBB}"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332942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B952E7-4236-45D9-9B81-D0FFB526DFBB}"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6615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B952E7-4236-45D9-9B81-D0FFB526DFBB}" type="datetimeFigureOut">
              <a:rPr lang="en-US" smtClean="0"/>
              <a:t>9/5/2024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5270B01-0BDC-4E2E-9BA7-770D2CB3F4D2}" type="slidenum">
              <a:rPr lang="en-US" smtClean="0"/>
              <a:t>‹#›</a:t>
            </a:fld>
            <a:endParaRPr lang="en-US"/>
          </a:p>
        </p:txBody>
      </p:sp>
    </p:spTree>
    <p:extLst>
      <p:ext uri="{BB962C8B-B14F-4D97-AF65-F5344CB8AC3E}">
        <p14:creationId xmlns:p14="http://schemas.microsoft.com/office/powerpoint/2010/main" val="1889129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suohio.edu/campus-engagement" TargetMode="External"/><Relationship Id="rId2" Type="http://schemas.openxmlformats.org/officeDocument/2006/relationships/hyperlink" Target="https://vikesconnect.csuohio.edu/" TargetMode="External"/><Relationship Id="rId1" Type="http://schemas.openxmlformats.org/officeDocument/2006/relationships/slideLayout" Target="../slideLayouts/slideLayout2.xml"/><Relationship Id="rId6" Type="http://schemas.openxmlformats.org/officeDocument/2006/relationships/hyperlink" Target="https://www.csuohio.edu/campus-engagement/links-2" TargetMode="External"/><Relationship Id="rId5" Type="http://schemas.openxmlformats.org/officeDocument/2006/relationships/hyperlink" Target="mailto:MagnusACTS@csuohio.edu" TargetMode="External"/><Relationship Id="rId4" Type="http://schemas.openxmlformats.org/officeDocument/2006/relationships/hyperlink" Target="https://www.csuohio.edu/car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MagnusACTS@csuohio.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suohio.edu/sites/default/files/Event%20Classification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tudentorgs@csuohio.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910B7-AF9C-486A-B497-5CC76C007096}"/>
              </a:ext>
            </a:extLst>
          </p:cNvPr>
          <p:cNvSpPr>
            <a:spLocks noGrp="1"/>
          </p:cNvSpPr>
          <p:nvPr>
            <p:ph type="ctrTitle"/>
          </p:nvPr>
        </p:nvSpPr>
        <p:spPr>
          <a:xfrm>
            <a:off x="1242874" y="2404534"/>
            <a:ext cx="8460419" cy="1646302"/>
          </a:xfrm>
        </p:spPr>
        <p:txBody>
          <a:bodyPr/>
          <a:lstStyle/>
          <a:p>
            <a:r>
              <a:rPr lang="en-US" dirty="0"/>
              <a:t>CSU RSO Advisor </a:t>
            </a:r>
            <a:br>
              <a:rPr lang="en-US" dirty="0"/>
            </a:br>
            <a:r>
              <a:rPr lang="en-US"/>
              <a:t>Virtual Roundtable</a:t>
            </a:r>
            <a:endParaRPr lang="en-US" dirty="0"/>
          </a:p>
        </p:txBody>
      </p:sp>
      <p:sp>
        <p:nvSpPr>
          <p:cNvPr id="3" name="Subtitle 2">
            <a:extLst>
              <a:ext uri="{FF2B5EF4-FFF2-40B4-BE49-F238E27FC236}">
                <a16:creationId xmlns:a16="http://schemas.microsoft.com/office/drawing/2014/main" id="{BC5AE347-A2F2-4E27-9844-A85D284E0C62}"/>
              </a:ext>
            </a:extLst>
          </p:cNvPr>
          <p:cNvSpPr>
            <a:spLocks noGrp="1"/>
          </p:cNvSpPr>
          <p:nvPr>
            <p:ph type="subTitle" idx="1"/>
          </p:nvPr>
        </p:nvSpPr>
        <p:spPr/>
        <p:txBody>
          <a:bodyPr/>
          <a:lstStyle/>
          <a:p>
            <a:r>
              <a:rPr lang="en-US" dirty="0">
                <a:cs typeface="Arial" panose="020B0604020202020204" pitchFamily="34" charset="0"/>
              </a:rPr>
              <a:t>Presenter: Dan Lenhart, Marketing &amp; Web Specialist</a:t>
            </a:r>
            <a:br>
              <a:rPr lang="en-US" dirty="0">
                <a:cs typeface="Arial" panose="020B0604020202020204" pitchFamily="34" charset="0"/>
              </a:rPr>
            </a:br>
            <a:r>
              <a:rPr lang="en-US" dirty="0">
                <a:cs typeface="Arial" panose="020B0604020202020204" pitchFamily="34" charset="0"/>
              </a:rPr>
              <a:t>Center for Campus Engagement</a:t>
            </a:r>
            <a:br>
              <a:rPr lang="en-US" dirty="0">
                <a:cs typeface="Arial" panose="020B0604020202020204" pitchFamily="34" charset="0"/>
              </a:rPr>
            </a:br>
            <a:r>
              <a:rPr lang="en-US" dirty="0">
                <a:cs typeface="Arial" panose="020B0604020202020204" pitchFamily="34" charset="0"/>
              </a:rPr>
              <a:t>d.lenhart@csuohio.edu</a:t>
            </a:r>
          </a:p>
        </p:txBody>
      </p:sp>
    </p:spTree>
    <p:extLst>
      <p:ext uri="{BB962C8B-B14F-4D97-AF65-F5344CB8AC3E}">
        <p14:creationId xmlns:p14="http://schemas.microsoft.com/office/powerpoint/2010/main" val="512020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EC640-43DB-4D36-B03C-4FEEA7CCAC28}"/>
              </a:ext>
            </a:extLst>
          </p:cNvPr>
          <p:cNvSpPr>
            <a:spLocks noGrp="1"/>
          </p:cNvSpPr>
          <p:nvPr>
            <p:ph type="title"/>
          </p:nvPr>
        </p:nvSpPr>
        <p:spPr/>
        <p:txBody>
          <a:bodyPr/>
          <a:lstStyle/>
          <a:p>
            <a:r>
              <a:rPr lang="en-US" dirty="0"/>
              <a:t>Important Links</a:t>
            </a:r>
          </a:p>
        </p:txBody>
      </p:sp>
      <p:sp>
        <p:nvSpPr>
          <p:cNvPr id="3" name="Content Placeholder 2">
            <a:extLst>
              <a:ext uri="{FF2B5EF4-FFF2-40B4-BE49-F238E27FC236}">
                <a16:creationId xmlns:a16="http://schemas.microsoft.com/office/drawing/2014/main" id="{90B81F01-FA11-4D95-AB5A-DCC60066C982}"/>
              </a:ext>
            </a:extLst>
          </p:cNvPr>
          <p:cNvSpPr>
            <a:spLocks noGrp="1"/>
          </p:cNvSpPr>
          <p:nvPr>
            <p:ph idx="1"/>
          </p:nvPr>
        </p:nvSpPr>
        <p:spPr>
          <a:xfrm>
            <a:off x="677334" y="1704514"/>
            <a:ext cx="8596668" cy="3586578"/>
          </a:xfrm>
        </p:spPr>
        <p:txBody>
          <a:bodyPr/>
          <a:lstStyle/>
          <a:p>
            <a:r>
              <a:rPr lang="en-US" dirty="0"/>
              <a:t>VikesConnect</a:t>
            </a:r>
          </a:p>
          <a:p>
            <a:pPr lvl="1"/>
            <a:r>
              <a:rPr lang="en-US" dirty="0">
                <a:hlinkClick r:id="rId2"/>
              </a:rPr>
              <a:t>https://vikesconnect.csuohio.edu</a:t>
            </a:r>
            <a:endParaRPr lang="en-US" dirty="0"/>
          </a:p>
          <a:p>
            <a:r>
              <a:rPr lang="en-US" dirty="0"/>
              <a:t>Center for Campus Engagement (CCE)</a:t>
            </a:r>
          </a:p>
          <a:p>
            <a:pPr lvl="1"/>
            <a:r>
              <a:rPr lang="en-US" dirty="0">
                <a:hlinkClick r:id="rId3"/>
              </a:rPr>
              <a:t>https://www.csuohio.edu/campus-engagement</a:t>
            </a:r>
            <a:endParaRPr lang="en-US" dirty="0"/>
          </a:p>
          <a:p>
            <a:r>
              <a:rPr lang="en-US" dirty="0"/>
              <a:t>Vikes Care</a:t>
            </a:r>
          </a:p>
          <a:p>
            <a:pPr lvl="1"/>
            <a:r>
              <a:rPr lang="en-US" dirty="0">
                <a:hlinkClick r:id="rId4"/>
              </a:rPr>
              <a:t>https://www.csuohio.edu/care</a:t>
            </a:r>
            <a:endParaRPr lang="en-US" dirty="0"/>
          </a:p>
          <a:p>
            <a:pPr lvl="1"/>
            <a:r>
              <a:rPr lang="en-US" b="0" i="0" u="none" strike="noStrike" dirty="0">
                <a:solidFill>
                  <a:srgbClr val="006A4D"/>
                </a:solidFill>
                <a:effectLst/>
                <a:latin typeface="Lucida Grande"/>
                <a:hlinkClick r:id="rId5"/>
              </a:rPr>
              <a:t>MagnusACTS@csuohio.edu</a:t>
            </a:r>
            <a:endParaRPr lang="en-US" dirty="0"/>
          </a:p>
          <a:p>
            <a:r>
              <a:rPr lang="en-US" dirty="0"/>
              <a:t>RSO Links – resources for students</a:t>
            </a:r>
          </a:p>
          <a:p>
            <a:pPr lvl="1"/>
            <a:r>
              <a:rPr lang="en-US" dirty="0">
                <a:hlinkClick r:id="rId6"/>
              </a:rPr>
              <a:t>https://www.csuohio.edu/campus-engagement/links-2</a:t>
            </a:r>
            <a:r>
              <a:rPr lang="en-US" dirty="0"/>
              <a:t> </a:t>
            </a:r>
          </a:p>
        </p:txBody>
      </p:sp>
    </p:spTree>
    <p:extLst>
      <p:ext uri="{BB962C8B-B14F-4D97-AF65-F5344CB8AC3E}">
        <p14:creationId xmlns:p14="http://schemas.microsoft.com/office/powerpoint/2010/main" val="2975117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9D857-A2F8-4B19-85DB-7BEA5E963D04}"/>
              </a:ext>
            </a:extLst>
          </p:cNvPr>
          <p:cNvSpPr>
            <a:spLocks noGrp="1"/>
          </p:cNvSpPr>
          <p:nvPr>
            <p:ph type="title"/>
          </p:nvPr>
        </p:nvSpPr>
        <p:spPr/>
        <p:txBody>
          <a:bodyPr/>
          <a:lstStyle/>
          <a:p>
            <a:r>
              <a:rPr lang="en-US" dirty="0"/>
              <a:t>Advisor Expectations</a:t>
            </a:r>
          </a:p>
        </p:txBody>
      </p:sp>
      <p:sp>
        <p:nvSpPr>
          <p:cNvPr id="3" name="Content Placeholder 2">
            <a:extLst>
              <a:ext uri="{FF2B5EF4-FFF2-40B4-BE49-F238E27FC236}">
                <a16:creationId xmlns:a16="http://schemas.microsoft.com/office/drawing/2014/main" id="{90144962-2783-4F20-B329-27B3215A5A04}"/>
              </a:ext>
            </a:extLst>
          </p:cNvPr>
          <p:cNvSpPr>
            <a:spLocks noGrp="1"/>
          </p:cNvSpPr>
          <p:nvPr>
            <p:ph idx="1"/>
          </p:nvPr>
        </p:nvSpPr>
        <p:spPr>
          <a:xfrm>
            <a:off x="677334" y="1540478"/>
            <a:ext cx="8596668" cy="5165121"/>
          </a:xfrm>
        </p:spPr>
        <p:txBody>
          <a:bodyPr>
            <a:normAutofit/>
          </a:bodyPr>
          <a:lstStyle/>
          <a:p>
            <a:r>
              <a:rPr lang="en-US" dirty="0"/>
              <a:t>Maintain contact with the student organization on a monthly basis at minimum</a:t>
            </a:r>
          </a:p>
          <a:p>
            <a:r>
              <a:rPr lang="en-US" dirty="0"/>
              <a:t>Attend events/travel if possible</a:t>
            </a:r>
          </a:p>
          <a:p>
            <a:r>
              <a:rPr lang="en-US" dirty="0"/>
              <a:t>Offer guidance regarding organization function and finances</a:t>
            </a:r>
          </a:p>
          <a:p>
            <a:r>
              <a:rPr lang="en-US" dirty="0"/>
              <a:t>Advocate for the organization</a:t>
            </a:r>
          </a:p>
          <a:p>
            <a:r>
              <a:rPr lang="en-US" dirty="0"/>
              <a:t>Encourage adherence to CSU policy and procedure</a:t>
            </a:r>
          </a:p>
          <a:p>
            <a:r>
              <a:rPr lang="en-US" dirty="0"/>
              <a:t>Review and respond to organization requests</a:t>
            </a:r>
          </a:p>
          <a:p>
            <a:pPr lvl="1"/>
            <a:r>
              <a:rPr lang="en-US" dirty="0"/>
              <a:t>Event/Space</a:t>
            </a:r>
          </a:p>
          <a:p>
            <a:pPr lvl="1"/>
            <a:r>
              <a:rPr lang="en-US" dirty="0"/>
              <a:t>Travel</a:t>
            </a:r>
          </a:p>
          <a:p>
            <a:pPr lvl="1"/>
            <a:r>
              <a:rPr lang="en-US" dirty="0"/>
              <a:t>Spending</a:t>
            </a:r>
          </a:p>
          <a:p>
            <a:pPr lvl="1"/>
            <a:r>
              <a:rPr lang="en-US" dirty="0"/>
              <a:t>Funding</a:t>
            </a:r>
          </a:p>
          <a:p>
            <a:pPr lvl="1"/>
            <a:r>
              <a:rPr lang="en-US" dirty="0"/>
              <a:t>Officer changes</a:t>
            </a:r>
          </a:p>
        </p:txBody>
      </p:sp>
    </p:spTree>
    <p:extLst>
      <p:ext uri="{BB962C8B-B14F-4D97-AF65-F5344CB8AC3E}">
        <p14:creationId xmlns:p14="http://schemas.microsoft.com/office/powerpoint/2010/main" val="2011440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417" y="199696"/>
            <a:ext cx="8596668" cy="651641"/>
          </a:xfrm>
        </p:spPr>
        <p:txBody>
          <a:bodyPr/>
          <a:lstStyle/>
          <a:p>
            <a:r>
              <a:rPr lang="en-US" dirty="0"/>
              <a:t>Duty to Report </a:t>
            </a:r>
          </a:p>
        </p:txBody>
      </p:sp>
      <p:sp>
        <p:nvSpPr>
          <p:cNvPr id="3" name="Content Placeholder 2"/>
          <p:cNvSpPr>
            <a:spLocks noGrp="1"/>
          </p:cNvSpPr>
          <p:nvPr>
            <p:ph idx="1"/>
          </p:nvPr>
        </p:nvSpPr>
        <p:spPr>
          <a:xfrm>
            <a:off x="635293" y="930879"/>
            <a:ext cx="8596668" cy="5569770"/>
          </a:xfrm>
        </p:spPr>
        <p:txBody>
          <a:bodyPr>
            <a:normAutofit fontScale="92500" lnSpcReduction="20000"/>
          </a:bodyPr>
          <a:lstStyle/>
          <a:p>
            <a:pPr>
              <a:lnSpc>
                <a:spcPct val="110000"/>
              </a:lnSpc>
            </a:pPr>
            <a:r>
              <a:rPr lang="en-US" dirty="0"/>
              <a:t>Advisors have a responsibility to report any forms of negligence or wrongdoing taking place within the organization. Once knowledgeable of a situation that would jeopardize members of the organization, themselves, or the University, advisors are strongly advised to contact CCE immediately. Examples of issues that can/should be reported include: </a:t>
            </a:r>
          </a:p>
          <a:p>
            <a:pPr lvl="1"/>
            <a:r>
              <a:rPr lang="en-US" dirty="0"/>
              <a:t>Inappropriate utilization of allocated and/or agency account funds </a:t>
            </a:r>
          </a:p>
          <a:p>
            <a:pPr lvl="1"/>
            <a:r>
              <a:rPr lang="en-US" dirty="0"/>
              <a:t>Students traveling who are unapproved </a:t>
            </a:r>
          </a:p>
          <a:p>
            <a:pPr lvl="1"/>
            <a:r>
              <a:rPr lang="en-US" dirty="0"/>
              <a:t>Hazing activities</a:t>
            </a:r>
          </a:p>
          <a:p>
            <a:pPr lvl="1"/>
            <a:r>
              <a:rPr lang="en-US" dirty="0"/>
              <a:t>Non‐enrolled students participating as “members” of the organization</a:t>
            </a:r>
          </a:p>
          <a:p>
            <a:pPr lvl="1"/>
            <a:r>
              <a:rPr lang="en-US" dirty="0"/>
              <a:t>Inappropriate events being held </a:t>
            </a:r>
          </a:p>
          <a:p>
            <a:pPr lvl="1"/>
            <a:r>
              <a:rPr lang="en-US" dirty="0"/>
              <a:t>Inappropriate venues being utilized for student organization‐sponsored events </a:t>
            </a:r>
          </a:p>
          <a:p>
            <a:pPr lvl="1"/>
            <a:r>
              <a:rPr lang="en-US" dirty="0"/>
              <a:t>“Fronting” for other organizations ‐ where an active group endorses an inactive group for an activity/event</a:t>
            </a:r>
          </a:p>
          <a:p>
            <a:pPr lvl="1"/>
            <a:r>
              <a:rPr lang="en-US" dirty="0"/>
              <a:t>Unpaid balances to national organizations</a:t>
            </a:r>
          </a:p>
          <a:p>
            <a:pPr marL="0" indent="0">
              <a:buNone/>
            </a:pPr>
            <a:r>
              <a:rPr lang="en-US" dirty="0"/>
              <a:t> </a:t>
            </a:r>
          </a:p>
          <a:p>
            <a:r>
              <a:rPr lang="en-US" dirty="0"/>
              <a:t>If a student leader is experiencing difficulties, is acting out of character, or raises cause for concern, please utilize the campus resources available (CARE) to report their behavior, circumstance, or activity by emailing your concern to </a:t>
            </a:r>
            <a:r>
              <a:rPr lang="en-US" dirty="0">
                <a:hlinkClick r:id="rId2"/>
              </a:rPr>
              <a:t>MagnusACTS@csuohio.edu</a:t>
            </a:r>
            <a:r>
              <a:rPr lang="en-US" dirty="0"/>
              <a:t>.  </a:t>
            </a:r>
          </a:p>
        </p:txBody>
      </p:sp>
    </p:spTree>
    <p:extLst>
      <p:ext uri="{BB962C8B-B14F-4D97-AF65-F5344CB8AC3E}">
        <p14:creationId xmlns:p14="http://schemas.microsoft.com/office/powerpoint/2010/main" val="41063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Events</a:t>
            </a:r>
          </a:p>
        </p:txBody>
      </p:sp>
      <p:sp>
        <p:nvSpPr>
          <p:cNvPr id="3" name="Content Placeholder 2"/>
          <p:cNvSpPr>
            <a:spLocks noGrp="1"/>
          </p:cNvSpPr>
          <p:nvPr>
            <p:ph idx="1"/>
          </p:nvPr>
        </p:nvSpPr>
        <p:spPr>
          <a:xfrm>
            <a:off x="677334" y="1529968"/>
            <a:ext cx="8596668" cy="3880773"/>
          </a:xfrm>
        </p:spPr>
        <p:txBody>
          <a:bodyPr/>
          <a:lstStyle/>
          <a:p>
            <a:r>
              <a:rPr lang="en-US" dirty="0"/>
              <a:t>Must submit event request in VikesConnect</a:t>
            </a:r>
          </a:p>
          <a:p>
            <a:pPr lvl="1"/>
            <a:r>
              <a:rPr lang="en-US" dirty="0"/>
              <a:t>Conference Services makes final decisions on space</a:t>
            </a:r>
          </a:p>
          <a:p>
            <a:r>
              <a:rPr lang="en-US" dirty="0"/>
              <a:t>Follow Conference Services event classifications: </a:t>
            </a:r>
            <a:r>
              <a:rPr lang="en-US" dirty="0">
                <a:hlinkClick r:id="rId2"/>
              </a:rPr>
              <a:t>https://www.csuohio.edu/sites/default/files/Event%20Classifications.pdf</a:t>
            </a:r>
            <a:endParaRPr lang="en-US" dirty="0"/>
          </a:p>
          <a:p>
            <a:r>
              <a:rPr lang="en-US" dirty="0"/>
              <a:t>Advisor will be notified via email to review and render decision</a:t>
            </a:r>
          </a:p>
          <a:p>
            <a:r>
              <a:rPr lang="en-US" dirty="0"/>
              <a:t>Be aware of potential fees/costs</a:t>
            </a:r>
          </a:p>
          <a:p>
            <a:r>
              <a:rPr lang="en-US" dirty="0"/>
              <a:t>Contracts may be involved. RSO Treasurers are responsible for ensuring timely completion of any agreements.</a:t>
            </a:r>
          </a:p>
          <a:p>
            <a:r>
              <a:rPr lang="en-US" dirty="0"/>
              <a:t>No explicit music may be played at events. Events should be “family friendly”</a:t>
            </a:r>
          </a:p>
          <a:p>
            <a:endParaRPr lang="en-US" dirty="0"/>
          </a:p>
        </p:txBody>
      </p:sp>
    </p:spTree>
    <p:extLst>
      <p:ext uri="{BB962C8B-B14F-4D97-AF65-F5344CB8AC3E}">
        <p14:creationId xmlns:p14="http://schemas.microsoft.com/office/powerpoint/2010/main" val="133934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Travel</a:t>
            </a:r>
          </a:p>
        </p:txBody>
      </p:sp>
      <p:sp>
        <p:nvSpPr>
          <p:cNvPr id="3" name="Content Placeholder 2"/>
          <p:cNvSpPr>
            <a:spLocks noGrp="1"/>
          </p:cNvSpPr>
          <p:nvPr>
            <p:ph idx="1"/>
          </p:nvPr>
        </p:nvSpPr>
        <p:spPr>
          <a:xfrm>
            <a:off x="677334" y="1450429"/>
            <a:ext cx="8596668" cy="4014950"/>
          </a:xfrm>
        </p:spPr>
        <p:txBody>
          <a:bodyPr/>
          <a:lstStyle/>
          <a:p>
            <a:r>
              <a:rPr lang="en-US" dirty="0"/>
              <a:t>Organizations must submit the travel request form 45 days in advance of travel</a:t>
            </a:r>
          </a:p>
          <a:p>
            <a:r>
              <a:rPr lang="en-US" dirty="0"/>
              <a:t>Advisor must sign Emergency Contact form &amp; Travel </a:t>
            </a:r>
            <a:r>
              <a:rPr lang="en-US"/>
              <a:t>Approval form</a:t>
            </a:r>
            <a:endParaRPr lang="en-US" dirty="0"/>
          </a:p>
          <a:p>
            <a:r>
              <a:rPr lang="en-US" dirty="0"/>
              <a:t>Advisors are not required to travel with their organization. However, it is encouraged whenever possible</a:t>
            </a:r>
          </a:p>
          <a:p>
            <a:r>
              <a:rPr lang="en-US" dirty="0"/>
              <a:t>All travel arrangements will be made by CCE staff</a:t>
            </a:r>
          </a:p>
          <a:p>
            <a:r>
              <a:rPr lang="en-US" dirty="0"/>
              <a:t>Reimbursements for meals or incidentals must be submitted within 10 business days after returning from trip. Receipts must be itemized.</a:t>
            </a:r>
          </a:p>
          <a:p>
            <a:r>
              <a:rPr lang="en-US" dirty="0"/>
              <a:t>Students traveling without notification will not be reimbursed and may be subject to student conduct violations.</a:t>
            </a:r>
          </a:p>
          <a:p>
            <a:r>
              <a:rPr lang="en-US" dirty="0"/>
              <a:t>Van Rental program is now available to organizations</a:t>
            </a:r>
          </a:p>
        </p:txBody>
      </p:sp>
    </p:spTree>
    <p:extLst>
      <p:ext uri="{BB962C8B-B14F-4D97-AF65-F5344CB8AC3E}">
        <p14:creationId xmlns:p14="http://schemas.microsoft.com/office/powerpoint/2010/main" val="25295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Tips</a:t>
            </a:r>
          </a:p>
        </p:txBody>
      </p:sp>
      <p:sp>
        <p:nvSpPr>
          <p:cNvPr id="3" name="Content Placeholder 2"/>
          <p:cNvSpPr>
            <a:spLocks noGrp="1"/>
          </p:cNvSpPr>
          <p:nvPr>
            <p:ph idx="1"/>
          </p:nvPr>
        </p:nvSpPr>
        <p:spPr>
          <a:xfrm>
            <a:off x="677334" y="1645582"/>
            <a:ext cx="8596668" cy="3880773"/>
          </a:xfrm>
        </p:spPr>
        <p:txBody>
          <a:bodyPr>
            <a:normAutofit lnSpcReduction="10000"/>
          </a:bodyPr>
          <a:lstStyle/>
          <a:p>
            <a:r>
              <a:rPr lang="en-US" dirty="0"/>
              <a:t>Avoid spending your own money and seek reimbursement</a:t>
            </a:r>
          </a:p>
          <a:p>
            <a:pPr lvl="1"/>
            <a:r>
              <a:rPr lang="en-US" dirty="0"/>
              <a:t>Be aware of State of Ohio Sales Tax</a:t>
            </a:r>
          </a:p>
          <a:p>
            <a:pPr lvl="1"/>
            <a:r>
              <a:rPr lang="en-US" dirty="0"/>
              <a:t>Amazon &amp; Apple websites</a:t>
            </a:r>
            <a:br>
              <a:rPr lang="en-US" dirty="0"/>
            </a:br>
            <a:endParaRPr lang="en-US" dirty="0"/>
          </a:p>
          <a:p>
            <a:r>
              <a:rPr lang="en-US" dirty="0"/>
              <a:t>Do not make any travel arrangements</a:t>
            </a:r>
          </a:p>
          <a:p>
            <a:pPr lvl="1"/>
            <a:r>
              <a:rPr lang="en-US" dirty="0"/>
              <a:t>CCE staff will work with students on this</a:t>
            </a:r>
            <a:br>
              <a:rPr lang="en-US" dirty="0"/>
            </a:br>
            <a:endParaRPr lang="en-US" dirty="0"/>
          </a:p>
          <a:p>
            <a:r>
              <a:rPr lang="en-US" dirty="0"/>
              <a:t>Do not use </a:t>
            </a:r>
            <a:r>
              <a:rPr lang="en-US" dirty="0" err="1"/>
              <a:t>Venmo</a:t>
            </a:r>
            <a:r>
              <a:rPr lang="en-US" dirty="0"/>
              <a:t>, PayPal, </a:t>
            </a:r>
            <a:r>
              <a:rPr lang="en-US" dirty="0" err="1"/>
              <a:t>Cashapp</a:t>
            </a:r>
            <a:r>
              <a:rPr lang="en-US" dirty="0"/>
              <a:t>, Eventbrite, etc. to collect credit/debit card payments</a:t>
            </a:r>
          </a:p>
          <a:p>
            <a:pPr lvl="1"/>
            <a:r>
              <a:rPr lang="en-US" dirty="0"/>
              <a:t>Organizations must use ShopNet. Advisor must set up O Drive for reports</a:t>
            </a:r>
            <a:br>
              <a:rPr lang="en-US" dirty="0"/>
            </a:br>
            <a:endParaRPr lang="en-US" dirty="0"/>
          </a:p>
          <a:p>
            <a:r>
              <a:rPr lang="en-US" dirty="0"/>
              <a:t>Be aware of policies for food consumed on campus. </a:t>
            </a:r>
          </a:p>
        </p:txBody>
      </p:sp>
    </p:spTree>
    <p:extLst>
      <p:ext uri="{BB962C8B-B14F-4D97-AF65-F5344CB8AC3E}">
        <p14:creationId xmlns:p14="http://schemas.microsoft.com/office/powerpoint/2010/main" val="3528185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1F84F-00F4-BA84-45D4-5DFAAD545E8F}"/>
              </a:ext>
            </a:extLst>
          </p:cNvPr>
          <p:cNvSpPr>
            <a:spLocks noGrp="1"/>
          </p:cNvSpPr>
          <p:nvPr>
            <p:ph type="title"/>
          </p:nvPr>
        </p:nvSpPr>
        <p:spPr/>
        <p:txBody>
          <a:bodyPr/>
          <a:lstStyle/>
          <a:p>
            <a:r>
              <a:rPr lang="en-US" dirty="0"/>
              <a:t>Fundraising </a:t>
            </a:r>
          </a:p>
        </p:txBody>
      </p:sp>
      <p:sp>
        <p:nvSpPr>
          <p:cNvPr id="3" name="Content Placeholder 2">
            <a:extLst>
              <a:ext uri="{FF2B5EF4-FFF2-40B4-BE49-F238E27FC236}">
                <a16:creationId xmlns:a16="http://schemas.microsoft.com/office/drawing/2014/main" id="{011640BD-4DAB-DDC1-5C32-C5FE3337E5FC}"/>
              </a:ext>
            </a:extLst>
          </p:cNvPr>
          <p:cNvSpPr>
            <a:spLocks noGrp="1"/>
          </p:cNvSpPr>
          <p:nvPr>
            <p:ph idx="1"/>
          </p:nvPr>
        </p:nvSpPr>
        <p:spPr>
          <a:xfrm>
            <a:off x="677334" y="1594901"/>
            <a:ext cx="8596668" cy="3880773"/>
          </a:xfrm>
        </p:spPr>
        <p:txBody>
          <a:bodyPr/>
          <a:lstStyle/>
          <a:p>
            <a:r>
              <a:rPr lang="en-US" dirty="0"/>
              <a:t>No form of gambling activities (50/50 raffles, games of chance, squares, etc.) are not permitted for RSOs unless they are considered a nonprofit organization by the IRS. CSU is NOT a 501 (c) (3) organization. It is a state institution.</a:t>
            </a:r>
          </a:p>
          <a:p>
            <a:r>
              <a:rPr lang="en-US" dirty="0"/>
              <a:t>All money raised must be deposited within 24 hours, unless the fundraiser is held on a weekend. In that case, money is deposited that Monday. Complete the deposit request form in VikesConnect.</a:t>
            </a:r>
          </a:p>
          <a:p>
            <a:r>
              <a:rPr lang="en-US" dirty="0"/>
              <a:t>Donations to organizations is acceptable but are not tax deductible. Organizations must work with university development if they want a tax- deductible donation account.</a:t>
            </a:r>
          </a:p>
          <a:p>
            <a:r>
              <a:rPr lang="en-US" dirty="0"/>
              <a:t>Fundraising for nonprofits is fine, but organizations cannot request funding to give directly to a nonprofit. It can be used to put on a fundraising event.</a:t>
            </a:r>
          </a:p>
        </p:txBody>
      </p:sp>
    </p:spTree>
    <p:extLst>
      <p:ext uri="{BB962C8B-B14F-4D97-AF65-F5344CB8AC3E}">
        <p14:creationId xmlns:p14="http://schemas.microsoft.com/office/powerpoint/2010/main" val="3342745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84667-045B-40CA-81AB-7AFECF5D70D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2DA3CFEC-7D20-4965-B176-59FDC2C51C9B}"/>
              </a:ext>
            </a:extLst>
          </p:cNvPr>
          <p:cNvSpPr>
            <a:spLocks noGrp="1"/>
          </p:cNvSpPr>
          <p:nvPr>
            <p:ph idx="1"/>
          </p:nvPr>
        </p:nvSpPr>
        <p:spPr/>
        <p:txBody>
          <a:bodyPr/>
          <a:lstStyle/>
          <a:p>
            <a:r>
              <a:rPr lang="en-US" dirty="0"/>
              <a:t>Please email us at </a:t>
            </a:r>
            <a:r>
              <a:rPr lang="en-US" dirty="0">
                <a:hlinkClick r:id="rId2"/>
              </a:rPr>
              <a:t>studentorgs@csuohio.edu</a:t>
            </a:r>
            <a:r>
              <a:rPr lang="en-US" dirty="0"/>
              <a:t> with any questions.</a:t>
            </a:r>
          </a:p>
        </p:txBody>
      </p:sp>
    </p:spTree>
    <p:extLst>
      <p:ext uri="{BB962C8B-B14F-4D97-AF65-F5344CB8AC3E}">
        <p14:creationId xmlns:p14="http://schemas.microsoft.com/office/powerpoint/2010/main" val="20883225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2221</TotalTime>
  <Words>747</Words>
  <Application>Microsoft Office PowerPoint</Application>
  <PresentationFormat>Widescreen</PresentationFormat>
  <Paragraphs>68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Lucida Grande</vt:lpstr>
      <vt:lpstr>Trebuchet MS</vt:lpstr>
      <vt:lpstr>Wingdings 3</vt:lpstr>
      <vt:lpstr>Facet</vt:lpstr>
      <vt:lpstr>CSU RSO Advisor  Virtual Roundtable</vt:lpstr>
      <vt:lpstr>Important Links</vt:lpstr>
      <vt:lpstr>Advisor Expectations</vt:lpstr>
      <vt:lpstr>Duty to Report </vt:lpstr>
      <vt:lpstr>Organization Events</vt:lpstr>
      <vt:lpstr>Organization Travel</vt:lpstr>
      <vt:lpstr>Financial Tips</vt:lpstr>
      <vt:lpstr>Fundraising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CSU RSO Zoom meeting</dc:title>
  <dc:creator>Daniel W.</dc:creator>
  <cp:lastModifiedBy>Daniel W Lenhart</cp:lastModifiedBy>
  <cp:revision>36</cp:revision>
  <dcterms:created xsi:type="dcterms:W3CDTF">2020-03-25T15:41:27Z</dcterms:created>
  <dcterms:modified xsi:type="dcterms:W3CDTF">2024-09-05T12:30:23Z</dcterms:modified>
</cp:coreProperties>
</file>