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8" r:id="rId3"/>
    <p:sldId id="260" r:id="rId4"/>
    <p:sldId id="259" r:id="rId5"/>
    <p:sldId id="262" r:id="rId6"/>
    <p:sldId id="261" r:id="rId7"/>
    <p:sldId id="265" r:id="rId8"/>
    <p:sldId id="266" r:id="rId9"/>
    <p:sldId id="267" r:id="rId10"/>
    <p:sldId id="268" r:id="rId11"/>
    <p:sldId id="269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82826" autoAdjust="0"/>
  </p:normalViewPr>
  <p:slideViewPr>
    <p:cSldViewPr showGuides="1">
      <p:cViewPr varScale="1">
        <p:scale>
          <a:sx n="87" d="100"/>
          <a:sy n="87" d="100"/>
        </p:scale>
        <p:origin x="714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F8C8D-FACA-4151-9FD1-21F9FD86BC5C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8667-8A49-4B8E-A438-B7EF7ABD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9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8667-8A49-4B8E-A438-B7EF7ABD05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8667-8A49-4B8E-A438-B7EF7ABD05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8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338897-887A-4B96-8CE8-70C984B1CF7E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5DF42A-AB9D-4183-8C7B-130ACCA365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site.ulib.csuohio.edu/Mediasite/Play/54b3af848a2d45e4a2adfc728ea163cd1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04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Seminar 1</a:t>
            </a:r>
          </a:p>
          <a:p>
            <a:pPr marL="2173288" algn="l"/>
            <a:endParaRPr lang="en-US" dirty="0" smtClean="0"/>
          </a:p>
          <a:p>
            <a:r>
              <a:rPr lang="en-US" dirty="0" smtClean="0"/>
              <a:t>Wed May 31/Thurs June 8,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Undergraduate Summer Research Award Program</a:t>
            </a:r>
            <a:endParaRPr lang="en-US" dirty="0"/>
          </a:p>
        </p:txBody>
      </p:sp>
      <p:pic>
        <p:nvPicPr>
          <p:cNvPr id="4" name="Picture 3" descr="LetterheadLogo_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4793" y="228600"/>
            <a:ext cx="3594413" cy="105582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Networking          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e.g.,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poster session)</a:t>
            </a: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 Expect Me to do WHAT? </a:t>
            </a:r>
            <a:r>
              <a:rPr lang="en-US" dirty="0" smtClean="0"/>
              <a:t>   TALK </a:t>
            </a:r>
            <a:r>
              <a:rPr lang="en-US" dirty="0"/>
              <a:t>to People?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THREE Ps: </a:t>
            </a:r>
            <a:endParaRPr lang="en-US" dirty="0" smtClean="0"/>
          </a:p>
          <a:p>
            <a:r>
              <a:rPr lang="en-US" dirty="0" smtClean="0"/>
              <a:t>Prepare</a:t>
            </a:r>
          </a:p>
          <a:p>
            <a:pPr lvl="1"/>
            <a:r>
              <a:rPr lang="en-US" dirty="0" smtClean="0"/>
              <a:t>Do your homework</a:t>
            </a:r>
          </a:p>
          <a:p>
            <a:pPr lvl="1"/>
            <a:r>
              <a:rPr lang="en-US" dirty="0" smtClean="0"/>
              <a:t>Write a script</a:t>
            </a:r>
          </a:p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Read script out loud for clarity and pacing</a:t>
            </a:r>
          </a:p>
          <a:p>
            <a:pPr lvl="1"/>
            <a:r>
              <a:rPr lang="en-US" dirty="0" smtClean="0"/>
              <a:t>Anticipate questions</a:t>
            </a:r>
          </a:p>
          <a:p>
            <a:r>
              <a:rPr lang="en-US" dirty="0" smtClean="0"/>
              <a:t>Pull </a:t>
            </a:r>
            <a:r>
              <a:rPr lang="en-US" dirty="0"/>
              <a:t>yourself </a:t>
            </a:r>
            <a:r>
              <a:rPr lang="en-US" dirty="0" smtClean="0"/>
              <a:t>together</a:t>
            </a:r>
          </a:p>
          <a:p>
            <a:pPr lvl="1"/>
            <a:r>
              <a:rPr lang="en-US" dirty="0" smtClean="0"/>
              <a:t>Look the part</a:t>
            </a:r>
          </a:p>
          <a:p>
            <a:pPr lvl="1"/>
            <a:r>
              <a:rPr lang="en-US" dirty="0" smtClean="0"/>
              <a:t>Be ready to take notes and exchange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14605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 and Critical Thinking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Praise</a:t>
            </a:r>
            <a:r>
              <a:rPr lang="en-US" b="1" dirty="0"/>
              <a:t>: </a:t>
            </a:r>
            <a:r>
              <a:rPr lang="en-US" dirty="0"/>
              <a:t>an expression of approval </a:t>
            </a:r>
          </a:p>
          <a:p>
            <a:endParaRPr lang="en-US" dirty="0"/>
          </a:p>
          <a:p>
            <a:r>
              <a:rPr lang="en-US" b="1" dirty="0" smtClean="0"/>
              <a:t>Criticism</a:t>
            </a:r>
            <a:r>
              <a:rPr lang="en-US" b="1" dirty="0"/>
              <a:t>: </a:t>
            </a:r>
            <a:r>
              <a:rPr lang="en-US" dirty="0"/>
              <a:t>an expression of disapproval based on perceived mistakes or faults </a:t>
            </a:r>
          </a:p>
          <a:p>
            <a:endParaRPr lang="en-US" dirty="0"/>
          </a:p>
          <a:p>
            <a:r>
              <a:rPr lang="en-US" b="1" dirty="0" smtClean="0"/>
              <a:t>Feedback</a:t>
            </a:r>
            <a:r>
              <a:rPr lang="en-US" b="1" dirty="0"/>
              <a:t>: </a:t>
            </a:r>
            <a:r>
              <a:rPr lang="en-US" dirty="0"/>
              <a:t>information about a person’s performance of a task – used primarily as a basis for improvement </a:t>
            </a:r>
          </a:p>
        </p:txBody>
      </p:sp>
    </p:spTree>
    <p:extLst>
      <p:ext uri="{BB962C8B-B14F-4D97-AF65-F5344CB8AC3E}">
        <p14:creationId xmlns:p14="http://schemas.microsoft.com/office/powerpoint/2010/main" val="1477212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2 assignment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small group discussions of your research plans for the summer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514600"/>
            <a:ext cx="7772400" cy="3276600"/>
          </a:xfrm>
        </p:spPr>
        <p:txBody>
          <a:bodyPr/>
          <a:lstStyle/>
          <a:p>
            <a:r>
              <a:rPr lang="en-US" dirty="0" smtClean="0"/>
              <a:t>Prepare 7 minute talk</a:t>
            </a:r>
          </a:p>
          <a:p>
            <a:pPr lvl="1"/>
            <a:r>
              <a:rPr lang="en-US" dirty="0" smtClean="0"/>
              <a:t>Overview of research</a:t>
            </a:r>
          </a:p>
          <a:p>
            <a:pPr lvl="1"/>
            <a:r>
              <a:rPr lang="en-US" dirty="0" smtClean="0"/>
              <a:t>2-3 specific research goals for summer</a:t>
            </a:r>
          </a:p>
          <a:p>
            <a:pPr lvl="1"/>
            <a:r>
              <a:rPr lang="en-US" dirty="0" smtClean="0"/>
              <a:t>Understandable by diverse audience</a:t>
            </a:r>
          </a:p>
          <a:p>
            <a:r>
              <a:rPr lang="en-US" dirty="0" smtClean="0"/>
              <a:t>Bring 10 copies of one-sheet handout</a:t>
            </a:r>
          </a:p>
          <a:p>
            <a:pPr lvl="1"/>
            <a:r>
              <a:rPr lang="en-US" dirty="0" smtClean="0"/>
              <a:t>Images, figures, tables that will help you explain your research</a:t>
            </a:r>
          </a:p>
          <a:p>
            <a:pPr lvl="1"/>
            <a:r>
              <a:rPr lang="en-US" dirty="0" smtClean="0"/>
              <a:t>Minimal text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1 Overview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Orientation </a:t>
            </a:r>
            <a:r>
              <a:rPr lang="en-US" dirty="0" smtClean="0"/>
              <a:t>and Expectations of Program</a:t>
            </a:r>
          </a:p>
          <a:p>
            <a:r>
              <a:rPr lang="en-US" dirty="0" smtClean="0"/>
              <a:t>Professionalism </a:t>
            </a:r>
            <a:endParaRPr lang="en-US" dirty="0" smtClean="0"/>
          </a:p>
          <a:p>
            <a:r>
              <a:rPr lang="en-US" dirty="0" smtClean="0"/>
              <a:t>Library </a:t>
            </a:r>
            <a:r>
              <a:rPr lang="en-US" dirty="0" smtClean="0"/>
              <a:t>resources – webinar by Diane </a:t>
            </a:r>
            <a:r>
              <a:rPr lang="en-US" dirty="0" err="1" smtClean="0"/>
              <a:t>Kolosionek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>
                <a:hlinkClick r:id="rId3"/>
              </a:rPr>
              <a:t>http://mediasite.ulib.csuohio.edu/Mediasite/Play/54b3af848a2d45e4a2adfc728ea163cd1d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Seminars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USRA award “requires the undergraduate students to attend periodic Research Office seminars during the summer related to the conduct and presentation of research.”</a:t>
            </a:r>
          </a:p>
          <a:p>
            <a:endParaRPr lang="en-US" dirty="0" smtClean="0"/>
          </a:p>
          <a:p>
            <a:r>
              <a:rPr lang="en-US" dirty="0" smtClean="0"/>
              <a:t>Sign-in sheet</a:t>
            </a:r>
          </a:p>
          <a:p>
            <a:r>
              <a:rPr lang="en-US" dirty="0" smtClean="0"/>
              <a:t>You will be paid for time in seminar</a:t>
            </a:r>
          </a:p>
          <a:p>
            <a:r>
              <a:rPr lang="en-US" dirty="0" smtClean="0"/>
              <a:t>Lunch is included</a:t>
            </a:r>
          </a:p>
          <a:p>
            <a:r>
              <a:rPr lang="en-US" dirty="0" smtClean="0"/>
              <a:t>Each seminar is offered twice – choose one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 schedule     </a:t>
            </a:r>
            <a:r>
              <a:rPr lang="en-US" sz="2700" dirty="0" smtClean="0"/>
              <a:t>(also see handouts)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058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 smtClean="0"/>
              <a:t>Seminar 1</a:t>
            </a:r>
            <a:r>
              <a:rPr lang="en-US" dirty="0" smtClean="0"/>
              <a:t>: Summer orientation, professionalism, and library resources              12:30p on Wednesday May 31 (FH 102) or 11:30a on Thursday June 8 (FH 130)</a:t>
            </a:r>
          </a:p>
          <a:p>
            <a:r>
              <a:rPr lang="en-US" u="sng" dirty="0" smtClean="0"/>
              <a:t>Seminar 2</a:t>
            </a:r>
            <a:r>
              <a:rPr lang="en-US" dirty="0" smtClean="0"/>
              <a:t>: Student discussions of planned research and scholarship                     12:30p on Wed June 14 (FH 102) or 11:30a on Thursday June 22 (FH 130)</a:t>
            </a:r>
          </a:p>
          <a:p>
            <a:r>
              <a:rPr lang="en-US" u="sng" dirty="0" smtClean="0"/>
              <a:t>Seminar 3</a:t>
            </a:r>
            <a:r>
              <a:rPr lang="en-US" dirty="0" smtClean="0"/>
              <a:t>: Research ethics and plagiarism                                                            12:30p on Wednesday June 28 (FH 102) or </a:t>
            </a:r>
            <a:r>
              <a:rPr lang="en-US" dirty="0"/>
              <a:t>11:30a on Thursday </a:t>
            </a:r>
            <a:r>
              <a:rPr lang="en-US" dirty="0" smtClean="0"/>
              <a:t>July 6 (FH 130)</a:t>
            </a:r>
          </a:p>
          <a:p>
            <a:r>
              <a:rPr lang="en-US" u="sng" dirty="0" smtClean="0"/>
              <a:t>Seminar 4</a:t>
            </a:r>
            <a:r>
              <a:rPr lang="en-US" dirty="0" smtClean="0"/>
              <a:t>: Graduate school application workshop                                                12:30p on Wednesday July 12 (FH 102) or </a:t>
            </a:r>
            <a:r>
              <a:rPr lang="en-US" dirty="0"/>
              <a:t>11:30a on Thursday </a:t>
            </a:r>
            <a:r>
              <a:rPr lang="en-US" dirty="0" smtClean="0"/>
              <a:t>July 20 (FH </a:t>
            </a:r>
            <a:r>
              <a:rPr lang="en-US" dirty="0" smtClean="0"/>
              <a:t>102)</a:t>
            </a:r>
            <a:endParaRPr lang="en-US" dirty="0" smtClean="0"/>
          </a:p>
          <a:p>
            <a:r>
              <a:rPr lang="en-US" u="sng" dirty="0" smtClean="0"/>
              <a:t>Seminar 5</a:t>
            </a:r>
            <a:r>
              <a:rPr lang="en-US" dirty="0" smtClean="0"/>
              <a:t>: How to prepare and present a research poster                                     12:30p on Wednesday July 26 (FH 102) or </a:t>
            </a:r>
            <a:r>
              <a:rPr lang="en-US" dirty="0"/>
              <a:t>11:30a on Thursday </a:t>
            </a:r>
            <a:r>
              <a:rPr lang="en-US" dirty="0" smtClean="0"/>
              <a:t>August 3 (FH </a:t>
            </a:r>
            <a:r>
              <a:rPr lang="en-US" dirty="0" smtClean="0"/>
              <a:t>102)</a:t>
            </a:r>
            <a:endParaRPr lang="en-US" dirty="0" smtClean="0"/>
          </a:p>
          <a:p>
            <a:r>
              <a:rPr lang="en-US" u="sng" dirty="0" smtClean="0"/>
              <a:t>Seminar 6</a:t>
            </a:r>
            <a:r>
              <a:rPr lang="en-US" dirty="0" smtClean="0"/>
              <a:t>: Guided reflections on the summer research experience                           12:30p on Wednesday August </a:t>
            </a:r>
            <a:r>
              <a:rPr lang="en-US" dirty="0"/>
              <a:t>9</a:t>
            </a:r>
            <a:r>
              <a:rPr lang="en-US" dirty="0" smtClean="0"/>
              <a:t> (FH 102) or </a:t>
            </a:r>
            <a:r>
              <a:rPr lang="en-US" dirty="0"/>
              <a:t>11:30a on Thursday </a:t>
            </a:r>
            <a:r>
              <a:rPr lang="en-US" dirty="0" smtClean="0"/>
              <a:t>August 10 (FH </a:t>
            </a:r>
            <a:r>
              <a:rPr lang="en-US" dirty="0" smtClean="0"/>
              <a:t>102)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will also have a </a:t>
            </a:r>
            <a:r>
              <a:rPr lang="en-US" u="sng" dirty="0" smtClean="0"/>
              <a:t>picnic on June 6</a:t>
            </a:r>
            <a:r>
              <a:rPr lang="en-US" dirty="0" smtClean="0"/>
              <a:t> for all participating faculty and students!                         12:00p </a:t>
            </a:r>
            <a:r>
              <a:rPr lang="en-US" dirty="0"/>
              <a:t>in the picnic </a:t>
            </a:r>
            <a:r>
              <a:rPr lang="en-US" dirty="0" smtClean="0"/>
              <a:t>area behind Euclid Commons (Euclid and 24</a:t>
            </a:r>
            <a:r>
              <a:rPr lang="en-US" baseline="30000" dirty="0" smtClean="0"/>
              <a:t>th</a:t>
            </a:r>
            <a:r>
              <a:rPr lang="en-US" dirty="0" smtClean="0"/>
              <a:t> St.)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Research Poster Session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80772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USRA award “requires a contribution to the Fall 2017 Undergraduate Research Poster Session on September 7, 2017”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Tues</a:t>
            </a:r>
            <a:r>
              <a:rPr lang="en-US" dirty="0" smtClean="0"/>
              <a:t>day</a:t>
            </a:r>
            <a:r>
              <a:rPr lang="en-US" dirty="0" smtClean="0"/>
              <a:t>, </a:t>
            </a:r>
            <a:r>
              <a:rPr lang="en-US" dirty="0" smtClean="0"/>
              <a:t>August 1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The title and authors of your poster</a:t>
            </a:r>
          </a:p>
          <a:p>
            <a:pPr lvl="1"/>
            <a:r>
              <a:rPr lang="en-US" dirty="0" smtClean="0"/>
              <a:t>The times between 11 am – 2 pm that you will be present at the Poster Session on Thursday, September 7, 2017 </a:t>
            </a:r>
          </a:p>
          <a:p>
            <a:r>
              <a:rPr lang="en-US" dirty="0" smtClean="0"/>
              <a:t>Tues</a:t>
            </a:r>
            <a:r>
              <a:rPr lang="en-US" dirty="0" smtClean="0"/>
              <a:t>day</a:t>
            </a:r>
            <a:r>
              <a:rPr lang="en-US" dirty="0" smtClean="0"/>
              <a:t>, August </a:t>
            </a:r>
            <a:r>
              <a:rPr lang="en-US" dirty="0" smtClean="0"/>
              <a:t>15,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Abstract for your research poster</a:t>
            </a:r>
          </a:p>
          <a:p>
            <a:pPr lvl="1"/>
            <a:r>
              <a:rPr lang="en-US" dirty="0" smtClean="0"/>
              <a:t>Electronic version of your poster</a:t>
            </a:r>
          </a:p>
          <a:p>
            <a:r>
              <a:rPr lang="en-US" dirty="0" smtClean="0"/>
              <a:t>Thursday, September 7, 2017</a:t>
            </a:r>
          </a:p>
          <a:p>
            <a:pPr lvl="1"/>
            <a:r>
              <a:rPr lang="en-US" dirty="0" smtClean="0"/>
              <a:t>Fall 2017 Undergraduate Research Poster Session from 11 am – 2 pm in the Student Center </a:t>
            </a:r>
            <a:r>
              <a:rPr lang="en-US" dirty="0" smtClean="0"/>
              <a:t>Ballroom (3</a:t>
            </a:r>
            <a:r>
              <a:rPr lang="en-US" baseline="30000" dirty="0" smtClean="0"/>
              <a:t>rd</a:t>
            </a:r>
            <a:r>
              <a:rPr lang="en-US" dirty="0" smtClean="0"/>
              <a:t> floor)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Professionalism in Workplace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combination of these </a:t>
            </a:r>
            <a:r>
              <a:rPr lang="en-US" smtClean="0"/>
              <a:t>essential skills:</a:t>
            </a:r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Enthusiasm and Attitude</a:t>
            </a:r>
          </a:p>
          <a:p>
            <a:r>
              <a:rPr lang="en-US" dirty="0" smtClean="0"/>
              <a:t>Teamwork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Problem solving and critical thinking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Communication with your research advisor</a:t>
            </a:r>
          </a:p>
          <a:p>
            <a:pPr lvl="1"/>
            <a:r>
              <a:rPr lang="en-US" dirty="0"/>
              <a:t>Discuss, set, and meet clear expectations/direction for the summer</a:t>
            </a:r>
          </a:p>
          <a:p>
            <a:pPr lvl="1"/>
            <a:r>
              <a:rPr lang="en-US" dirty="0"/>
              <a:t>Give periodic updates</a:t>
            </a:r>
          </a:p>
          <a:p>
            <a:pPr lvl="1"/>
            <a:r>
              <a:rPr lang="en-US" dirty="0"/>
              <a:t>Do not make assumptions without consulting advisor</a:t>
            </a:r>
          </a:p>
          <a:p>
            <a:pPr lvl="1"/>
            <a:r>
              <a:rPr lang="en-US" dirty="0"/>
              <a:t>Do not be afraid to ask if you’re stuck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All data is important!</a:t>
            </a:r>
          </a:p>
          <a:p>
            <a:pPr lvl="1"/>
            <a:r>
              <a:rPr lang="en-US" dirty="0"/>
              <a:t>Communicate “mistakes”</a:t>
            </a:r>
          </a:p>
          <a:p>
            <a:pPr lvl="1"/>
            <a:r>
              <a:rPr lang="en-US" dirty="0"/>
              <a:t>Keep detailed and organized daily notes (turn in to advisor at end of summer)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233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Enthusiasm and Attitude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how </a:t>
            </a:r>
            <a:r>
              <a:rPr lang="en-US" dirty="0"/>
              <a:t>up on </a:t>
            </a:r>
            <a:r>
              <a:rPr lang="en-US" dirty="0" smtClean="0"/>
              <a:t>time</a:t>
            </a:r>
          </a:p>
          <a:p>
            <a:r>
              <a:rPr lang="en-US" dirty="0"/>
              <a:t>Attire</a:t>
            </a:r>
          </a:p>
          <a:p>
            <a:pPr lvl="1"/>
            <a:r>
              <a:rPr lang="en-US" dirty="0"/>
              <a:t>Seminars and poster session: “Meet the parents” attire</a:t>
            </a:r>
          </a:p>
          <a:p>
            <a:pPr lvl="1"/>
            <a:r>
              <a:rPr lang="en-US" dirty="0"/>
              <a:t>Everyday: consult your </a:t>
            </a:r>
            <a:r>
              <a:rPr lang="en-US" dirty="0" smtClean="0"/>
              <a:t>advisor</a:t>
            </a:r>
          </a:p>
          <a:p>
            <a:r>
              <a:rPr lang="en-US" dirty="0" smtClean="0"/>
              <a:t>Show </a:t>
            </a:r>
            <a:r>
              <a:rPr lang="en-US" dirty="0"/>
              <a:t>interest in </a:t>
            </a:r>
            <a:r>
              <a:rPr lang="en-US" dirty="0" smtClean="0"/>
              <a:t>the job, focus</a:t>
            </a:r>
          </a:p>
          <a:p>
            <a:r>
              <a:rPr lang="en-US" dirty="0" smtClean="0"/>
              <a:t>Demonstrate </a:t>
            </a:r>
            <a:r>
              <a:rPr lang="en-US" dirty="0"/>
              <a:t>a willingness to listen, learn, and try new </a:t>
            </a:r>
            <a:r>
              <a:rPr lang="en-US" dirty="0" smtClean="0"/>
              <a:t>things</a:t>
            </a:r>
          </a:p>
          <a:p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along with co-workers and managers – even difficult ones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espond </a:t>
            </a:r>
            <a:r>
              <a:rPr lang="en-US" dirty="0"/>
              <a:t>to constructive criticism with maturity and willingness to improve.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878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Teamwork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“Own” your project </a:t>
            </a:r>
          </a:p>
          <a:p>
            <a:pPr lvl="1"/>
            <a:r>
              <a:rPr lang="en-US" dirty="0"/>
              <a:t>Know the background, motivation, and broader significance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Understand the importance of your </a:t>
            </a:r>
            <a:r>
              <a:rPr lang="en-US" dirty="0" smtClean="0"/>
              <a:t>part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Work </a:t>
            </a:r>
            <a:r>
              <a:rPr lang="en-US" dirty="0"/>
              <a:t>cooperatively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Contribute </a:t>
            </a:r>
            <a:r>
              <a:rPr lang="en-US" dirty="0"/>
              <a:t>to </a:t>
            </a:r>
            <a:r>
              <a:rPr lang="en-US" dirty="0" smtClean="0"/>
              <a:t>group </a:t>
            </a:r>
            <a:r>
              <a:rPr lang="en-US" dirty="0"/>
              <a:t>with ideas, suggestions, and effort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Communication </a:t>
            </a:r>
            <a:r>
              <a:rPr lang="en-US" dirty="0"/>
              <a:t>(both giving and receiving)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Sense </a:t>
            </a:r>
            <a:r>
              <a:rPr lang="en-US" dirty="0"/>
              <a:t>of responsibility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Respect </a:t>
            </a:r>
            <a:r>
              <a:rPr lang="en-US" dirty="0"/>
              <a:t>for different opinions, customs, and individual preferences </a:t>
            </a:r>
          </a:p>
          <a:p>
            <a:r>
              <a:rPr lang="en-US" dirty="0" smtClean="0"/>
              <a:t>Ability </a:t>
            </a:r>
            <a:r>
              <a:rPr lang="en-US" dirty="0"/>
              <a:t>to participate in group decision-making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715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738</Words>
  <Application>Microsoft Office PowerPoint</Application>
  <PresentationFormat>On-screen Show (4:3)</PresentationFormat>
  <Paragraphs>100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Franklin Gothic Book</vt:lpstr>
      <vt:lpstr>Perpetua</vt:lpstr>
      <vt:lpstr>Wingdings 2</vt:lpstr>
      <vt:lpstr>Equity</vt:lpstr>
      <vt:lpstr>Undergraduate Summer Research Award Program</vt:lpstr>
      <vt:lpstr>Seminar 1 Overview</vt:lpstr>
      <vt:lpstr>Seminars</vt:lpstr>
      <vt:lpstr>Seminar schedule     (also see handouts)</vt:lpstr>
      <vt:lpstr>Undergraduate Research Poster Session</vt:lpstr>
      <vt:lpstr>Professionalism in Workplace</vt:lpstr>
      <vt:lpstr>Communication</vt:lpstr>
      <vt:lpstr>Enthusiasm and Attitude</vt:lpstr>
      <vt:lpstr>Teamwork</vt:lpstr>
      <vt:lpstr>Networking           (e.g., at the poster session)</vt:lpstr>
      <vt:lpstr>Problem Solving and Critical Thinking</vt:lpstr>
      <vt:lpstr>Seminar 2 assignment small group discussions of your research plans for the summer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Summer Research Award Program</dc:title>
  <dc:creator>Anne Su</dc:creator>
  <cp:lastModifiedBy>Anne  Su</cp:lastModifiedBy>
  <cp:revision>40</cp:revision>
  <dcterms:created xsi:type="dcterms:W3CDTF">2016-05-22T20:17:19Z</dcterms:created>
  <dcterms:modified xsi:type="dcterms:W3CDTF">2017-06-08T04:11:38Z</dcterms:modified>
</cp:coreProperties>
</file>