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61" r:id="rId3"/>
    <p:sldId id="257" r:id="rId4"/>
    <p:sldId id="258" r:id="rId5"/>
    <p:sldId id="263" r:id="rId6"/>
    <p:sldId id="260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EC3AE-BE5C-2841-A016-8C1BFB156B10}" type="datetimeFigureOut">
              <a:rPr lang="en-US" smtClean="0"/>
              <a:t>4/10/12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8E460-0118-6946-8515-12F41DC2C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76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.rakow@csuohio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56897"/>
            <a:ext cx="5867400" cy="3226410"/>
          </a:xfrm>
        </p:spPr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Art of Teaching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Honors Courses and </a:t>
            </a:r>
            <a:br>
              <a:rPr lang="en-US" sz="3600" dirty="0" smtClean="0"/>
            </a:br>
            <a:r>
              <a:rPr lang="en-US" sz="3600" dirty="0" smtClean="0"/>
              <a:t>Honors Contracts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Susan R. Rakow, Ph.D.</a:t>
            </a:r>
          </a:p>
          <a:p>
            <a:r>
              <a:rPr lang="en-US" dirty="0" smtClean="0">
                <a:hlinkClick r:id="rId2"/>
              </a:rPr>
              <a:t>s.rakow@csuohio.edu</a:t>
            </a:r>
            <a:endParaRPr lang="en-US" dirty="0" smtClean="0"/>
          </a:p>
          <a:p>
            <a:r>
              <a:rPr lang="en-US" dirty="0" smtClean="0"/>
              <a:t>216-523-7296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07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Contracts v. Weak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0">
              <a:buNone/>
            </a:pPr>
            <a:r>
              <a:rPr lang="en-US" dirty="0"/>
              <a:t>QUESTION </a:t>
            </a:r>
            <a:r>
              <a:rPr lang="en-US" dirty="0" smtClean="0"/>
              <a:t>2: </a:t>
            </a:r>
            <a:r>
              <a:rPr lang="en-US" dirty="0"/>
              <a:t>Weak </a:t>
            </a:r>
            <a:r>
              <a:rPr lang="en-US" dirty="0" smtClean="0"/>
              <a:t>Contracts</a:t>
            </a:r>
          </a:p>
          <a:p>
            <a:pPr marL="349250" lvl="1" indent="0">
              <a:buNone/>
            </a:pPr>
            <a:r>
              <a:rPr lang="en-US" dirty="0" smtClean="0"/>
              <a:t>	Answer is omitted</a:t>
            </a:r>
          </a:p>
          <a:p>
            <a:pPr marL="349250" lvl="1" indent="0">
              <a:buNone/>
            </a:pPr>
            <a:r>
              <a:rPr lang="en-US" dirty="0" smtClean="0"/>
              <a:t>	“Student will have a deeper knowledge of their industry as they will do double the work.”</a:t>
            </a:r>
          </a:p>
          <a:p>
            <a:pPr marL="349250" lvl="1" indent="0">
              <a:buNone/>
            </a:pPr>
            <a:r>
              <a:rPr lang="en-US" dirty="0"/>
              <a:t>	</a:t>
            </a:r>
            <a:r>
              <a:rPr lang="en-US" dirty="0" smtClean="0"/>
              <a:t>“Other students will not produce as extensive a research paper and honors students will produce  a draft for revision.”</a:t>
            </a:r>
          </a:p>
          <a:p>
            <a:pPr marL="349250" lvl="1" indent="0">
              <a:buNone/>
            </a:pPr>
            <a:r>
              <a:rPr lang="en-US" dirty="0" smtClean="0"/>
              <a:t>	“The student will have a better understanding of important concepts and principles of ___.”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35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Contracts v. Weak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QUESTION 3</a:t>
            </a:r>
            <a:r>
              <a:rPr lang="en-US" dirty="0"/>
              <a:t>(Assessment</a:t>
            </a:r>
            <a:r>
              <a:rPr lang="en-US" dirty="0" smtClean="0"/>
              <a:t>): Weak Contracts </a:t>
            </a:r>
          </a:p>
          <a:p>
            <a:pPr marL="0" indent="0">
              <a:buNone/>
            </a:pPr>
            <a:r>
              <a:rPr lang="en-US" dirty="0" smtClean="0"/>
              <a:t>“I will grade the project more rigorously for the honors student.”</a:t>
            </a:r>
          </a:p>
          <a:p>
            <a:pPr marL="0" indent="0">
              <a:buNone/>
            </a:pPr>
            <a:r>
              <a:rPr lang="en-US" dirty="0" smtClean="0"/>
              <a:t>“Student will meet with professor during office hours to discuss research. Twenty-five percent of the grade will be comprised by the research  paper.”</a:t>
            </a:r>
          </a:p>
          <a:p>
            <a:pPr marL="0" indent="0">
              <a:buNone/>
            </a:pPr>
            <a:r>
              <a:rPr lang="en-US" dirty="0" smtClean="0"/>
              <a:t>“Different criteria will be employed. The campaign project and presentation portion of the course grade will be accounted for by the honors component. </a:t>
            </a:r>
          </a:p>
          <a:p>
            <a:pPr marL="0" indent="0">
              <a:buNone/>
            </a:pPr>
            <a:r>
              <a:rPr lang="en-US" dirty="0" smtClean="0"/>
              <a:t>Question Omitted.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58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Contracts v. Weak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Handouts of Strong Contracts. </a:t>
            </a:r>
          </a:p>
          <a:p>
            <a:pPr marL="0" indent="0">
              <a:buNone/>
            </a:pPr>
            <a:r>
              <a:rPr lang="en-US" dirty="0" smtClean="0"/>
              <a:t>Strong (not necessarily ideal or perfect!)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47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“Grading on a Curve” – Impact on Honors Students and Honors Courses</a:t>
            </a:r>
          </a:p>
          <a:p>
            <a:r>
              <a:rPr lang="en-US" dirty="0" smtClean="0"/>
              <a:t>Value of Rubrics to Student and Faculty: Clear Communication (a WOW Column)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63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PUZZLE PIECES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8" b="236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1387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 Honors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Meet with the Individual Student</a:t>
            </a:r>
          </a:p>
          <a:p>
            <a:pPr lvl="1"/>
            <a:r>
              <a:rPr lang="en-US" sz="2400" dirty="0" smtClean="0"/>
              <a:t>What does she already know? </a:t>
            </a:r>
          </a:p>
          <a:p>
            <a:pPr lvl="1"/>
            <a:r>
              <a:rPr lang="en-US" sz="2400" dirty="0" smtClean="0"/>
              <a:t>What does she want to learn or do in this course?</a:t>
            </a:r>
          </a:p>
          <a:p>
            <a:pPr lvl="1"/>
            <a:r>
              <a:rPr lang="en-US" sz="2400" dirty="0" smtClean="0"/>
              <a:t>How might you help the student develop a passion for your subject as a result of their work on this contract?</a:t>
            </a:r>
          </a:p>
          <a:p>
            <a:pPr lvl="1"/>
            <a:r>
              <a:rPr lang="en-US" sz="2400" dirty="0" smtClean="0"/>
              <a:t>How might you help </a:t>
            </a:r>
            <a:r>
              <a:rPr lang="en-US" sz="2400" u="sng" dirty="0" smtClean="0"/>
              <a:t>this individual </a:t>
            </a:r>
            <a:r>
              <a:rPr lang="en-US" sz="2400" dirty="0" smtClean="0"/>
              <a:t>student understand what it means to be a “scholar” or “expert” in your field?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004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Starting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know our discipline. </a:t>
            </a:r>
          </a:p>
          <a:p>
            <a:r>
              <a:rPr lang="en-US" dirty="0" smtClean="0"/>
              <a:t>We all know how to help our </a:t>
            </a:r>
            <a:r>
              <a:rPr lang="en-US" u="sng" dirty="0" smtClean="0"/>
              <a:t>typical</a:t>
            </a:r>
            <a:r>
              <a:rPr lang="en-US" dirty="0" smtClean="0"/>
              <a:t> CSU students gain the essentials in our discipline in a particular course. 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Attitudes</a:t>
            </a:r>
          </a:p>
          <a:p>
            <a:pPr lvl="1"/>
            <a:r>
              <a:rPr lang="en-US" dirty="0" smtClean="0"/>
              <a:t>Values 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3043438" y="4756311"/>
            <a:ext cx="2813539" cy="1736276"/>
          </a:xfrm>
          <a:prstGeom prst="triangle">
            <a:avLst>
              <a:gd name="adj" fmla="val 50586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Magic of Teaching &amp; Learning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64538" y="486507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56976" y="6242538"/>
            <a:ext cx="104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02692" y="6242538"/>
            <a:ext cx="1367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1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should Honors Courses, and Contracts be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014186"/>
            <a:ext cx="7583488" cy="400722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Start with the WHO: Honors Students</a:t>
            </a:r>
            <a:endParaRPr lang="en-US" sz="3200" dirty="0"/>
          </a:p>
          <a:p>
            <a:pPr lvl="1"/>
            <a:r>
              <a:rPr lang="en-US" sz="3200" dirty="0"/>
              <a:t>Background and preparation</a:t>
            </a:r>
          </a:p>
          <a:p>
            <a:pPr lvl="1"/>
            <a:r>
              <a:rPr lang="en-US" sz="3200" dirty="0"/>
              <a:t>Motivation</a:t>
            </a:r>
          </a:p>
          <a:p>
            <a:pPr lvl="1"/>
            <a:r>
              <a:rPr lang="en-US" sz="3200" dirty="0"/>
              <a:t> Surprise! Study Skills and Work Habits (often lacking)</a:t>
            </a:r>
          </a:p>
          <a:p>
            <a:pPr lvl="1"/>
            <a:r>
              <a:rPr lang="en-US" sz="3200" dirty="0"/>
              <a:t>Maturity (asynchronous development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Get to Know the Individuals</a:t>
            </a:r>
          </a:p>
        </p:txBody>
      </p:sp>
    </p:spTree>
    <p:extLst>
      <p:ext uri="{BB962C8B-B14F-4D97-AF65-F5344CB8AC3E}">
        <p14:creationId xmlns:p14="http://schemas.microsoft.com/office/powerpoint/2010/main" val="117743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BLOOM’S  TAXONOMY (cognitive)</a:t>
            </a:r>
            <a:br>
              <a:rPr lang="en-US" sz="4000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Know</a:t>
            </a:r>
            <a:r>
              <a:rPr lang="en-US" sz="2400" b="1" dirty="0"/>
              <a:t>								</a:t>
            </a:r>
          </a:p>
          <a:p>
            <a:pPr marL="0" indent="0">
              <a:buNone/>
            </a:pPr>
            <a:r>
              <a:rPr lang="en-US" sz="2400" b="1" dirty="0"/>
              <a:t>Understand</a:t>
            </a:r>
          </a:p>
          <a:p>
            <a:pPr marL="0" indent="0">
              <a:buNone/>
            </a:pPr>
            <a:r>
              <a:rPr lang="en-US" sz="2400" b="1" dirty="0"/>
              <a:t>Apply</a:t>
            </a:r>
          </a:p>
          <a:p>
            <a:pPr marL="0" indent="0">
              <a:buNone/>
            </a:pPr>
            <a:r>
              <a:rPr lang="en-US" sz="2400" b="1" dirty="0" smtClean="0"/>
              <a:t>Analyze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Evaluate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Create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8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Depth. Complexity. Challenge.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Varies for Each Individual Student</a:t>
            </a:r>
          </a:p>
          <a:p>
            <a:pPr marL="0" indent="0" algn="ctr">
              <a:buNone/>
            </a:pPr>
            <a:r>
              <a:rPr lang="en-US" sz="4000" dirty="0" smtClean="0"/>
              <a:t>GUIDING QUESTIONS AND POSSIBLE RESOURCES</a:t>
            </a:r>
          </a:p>
          <a:p>
            <a:pPr marL="0" indent="0">
              <a:buNone/>
            </a:pPr>
            <a:r>
              <a:rPr lang="en-US" sz="2800" dirty="0" smtClean="0"/>
              <a:t>References: </a:t>
            </a:r>
          </a:p>
          <a:p>
            <a:pPr marL="0" indent="0">
              <a:buNone/>
            </a:pPr>
            <a:r>
              <a:rPr lang="en-US" sz="2400" i="1" dirty="0" smtClean="0"/>
              <a:t>The Ingredients of Challenge  </a:t>
            </a:r>
            <a:r>
              <a:rPr lang="en-US" sz="2400" dirty="0" smtClean="0"/>
              <a:t>by Carrie </a:t>
            </a:r>
            <a:r>
              <a:rPr lang="en-US" sz="2400" dirty="0" err="1" smtClean="0"/>
              <a:t>Winstanley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Guide to Critical Thinking: Concepts and Tools</a:t>
            </a:r>
            <a:r>
              <a:rPr lang="en-US" sz="2400" dirty="0" smtClean="0"/>
              <a:t> by Paul and Elder (distribute)</a:t>
            </a:r>
            <a:endParaRPr lang="en-US" sz="2400" i="1" dirty="0" smtClean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182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should Honors Courses, and Contracts be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82" y="1818439"/>
            <a:ext cx="7583488" cy="400722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 Contract is an </a:t>
            </a:r>
            <a:r>
              <a:rPr lang="en-US" sz="3200" u="sng" dirty="0" smtClean="0"/>
              <a:t>explicit agreement </a:t>
            </a:r>
            <a:r>
              <a:rPr lang="en-US" sz="3200" dirty="0" smtClean="0"/>
              <a:t>between faculty and student. </a:t>
            </a:r>
          </a:p>
          <a:p>
            <a:r>
              <a:rPr lang="en-US" sz="3200" dirty="0" smtClean="0"/>
              <a:t>THE CONTENT AND LEARNING ACTIVITIES</a:t>
            </a:r>
          </a:p>
          <a:p>
            <a:pPr lvl="1"/>
            <a:r>
              <a:rPr lang="en-US" sz="3000" dirty="0" smtClean="0"/>
              <a:t>Different, not just More</a:t>
            </a:r>
          </a:p>
          <a:p>
            <a:pPr lvl="2"/>
            <a:r>
              <a:rPr lang="en-US" sz="2800" dirty="0"/>
              <a:t>Qualitatively NOT Quantitatively </a:t>
            </a:r>
            <a:r>
              <a:rPr lang="en-US" sz="2800" dirty="0" smtClean="0"/>
              <a:t>Different </a:t>
            </a:r>
          </a:p>
          <a:p>
            <a:pPr lvl="1"/>
            <a:r>
              <a:rPr lang="en-US" sz="3000" dirty="0" smtClean="0"/>
              <a:t>Greater Depth and Complexity</a:t>
            </a:r>
          </a:p>
          <a:p>
            <a:pPr lvl="1"/>
            <a:r>
              <a:rPr lang="en-US" sz="3200" dirty="0" smtClean="0"/>
              <a:t>Challenging for an individual student (contracts)</a:t>
            </a:r>
          </a:p>
        </p:txBody>
      </p:sp>
    </p:spTree>
    <p:extLst>
      <p:ext uri="{BB962C8B-B14F-4D97-AF65-F5344CB8AC3E}">
        <p14:creationId xmlns:p14="http://schemas.microsoft.com/office/powerpoint/2010/main" val="202572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Contracts v. Weak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86" y="1949824"/>
            <a:ext cx="8506301" cy="4007224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3 Key Questions on the Honors Contract Course Petition:</a:t>
            </a:r>
          </a:p>
          <a:p>
            <a:pPr lvl="1"/>
            <a:r>
              <a:rPr lang="en-US" sz="2400" dirty="0" smtClean="0"/>
              <a:t>How does the contract modify the non-honors version of the course? What additional and/or different work will the student perform? (be as specific as possible)</a:t>
            </a:r>
          </a:p>
          <a:p>
            <a:pPr lvl="1"/>
            <a:r>
              <a:rPr lang="en-US" sz="2400" dirty="0" smtClean="0"/>
              <a:t>Ho will the outcomes deepen or extend the student’s learning beyond what would be achieved in the non-honors version of the course (please be as specific as possible)</a:t>
            </a:r>
          </a:p>
          <a:p>
            <a:pPr lvl="1"/>
            <a:r>
              <a:rPr lang="en-US" sz="2400" dirty="0" smtClean="0"/>
              <a:t>How will assessment of the honors student differ from assessment of typical students What portion of the course grade will be accounted for by the honors component of the course?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8888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Contracts v. Weak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QUESTION 1: Weak Contracts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“The honors student will be responsible for completing the team term project by themselves. Double the work.”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“The student will create a more comprehensive ___ campaign plan. More in-depth.”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“Will write a 1500 word book review essay on top of regular requirements.”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“Honors student will produce an expanded 10-12 page assigned research paper on a topic related to the curriculum of the course, incorporating 6 or more scholarly sources.”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2519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60</TotalTime>
  <Words>541</Words>
  <Application>Microsoft Macintosh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 The Art of Teaching Honors Courses and  Honors Contracts</vt:lpstr>
      <vt:lpstr>Developing an Honors Contract</vt:lpstr>
      <vt:lpstr>Basic Starting Assumptions</vt:lpstr>
      <vt:lpstr>How should Honors Courses, and Contracts be Different?</vt:lpstr>
      <vt:lpstr>BLOOM’S  TAXONOMY (cognitive) </vt:lpstr>
      <vt:lpstr>Depth. Complexity. Challenge.</vt:lpstr>
      <vt:lpstr>How should Honors Courses, and Contracts be Different?</vt:lpstr>
      <vt:lpstr>Strong Contracts v. Weak Contracts</vt:lpstr>
      <vt:lpstr>Strong Contracts v. Weak Contracts</vt:lpstr>
      <vt:lpstr>Strong Contracts v. Weak Contracts</vt:lpstr>
      <vt:lpstr>Strong Contracts v. Weak Contracts</vt:lpstr>
      <vt:lpstr>Strong Contracts v. Weak Contracts</vt:lpstr>
      <vt:lpstr>Assessment</vt:lpstr>
      <vt:lpstr>QUESTIONS? </vt:lpstr>
    </vt:vector>
  </TitlesOfParts>
  <Company>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Art of Teaching Honors Courses and  Honors Contracts</dc:title>
  <dc:creator>Susan Rakow</dc:creator>
  <cp:lastModifiedBy>Susan Rakow</cp:lastModifiedBy>
  <cp:revision>10</cp:revision>
  <cp:lastPrinted>2012-04-10T12:31:59Z</cp:lastPrinted>
  <dcterms:created xsi:type="dcterms:W3CDTF">2012-04-10T11:31:45Z</dcterms:created>
  <dcterms:modified xsi:type="dcterms:W3CDTF">2012-04-10T12:32:01Z</dcterms:modified>
</cp:coreProperties>
</file>