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90" r:id="rId4"/>
    <p:sldId id="293" r:id="rId5"/>
    <p:sldId id="257" r:id="rId6"/>
    <p:sldId id="285" r:id="rId7"/>
    <p:sldId id="262" r:id="rId8"/>
    <p:sldId id="282" r:id="rId9"/>
    <p:sldId id="283" r:id="rId10"/>
    <p:sldId id="286" r:id="rId11"/>
    <p:sldId id="263" r:id="rId12"/>
    <p:sldId id="259" r:id="rId13"/>
    <p:sldId id="279" r:id="rId14"/>
    <p:sldId id="267" r:id="rId15"/>
    <p:sldId id="261" r:id="rId16"/>
    <p:sldId id="294" r:id="rId17"/>
    <p:sldId id="295" r:id="rId18"/>
    <p:sldId id="287" r:id="rId19"/>
    <p:sldId id="264" r:id="rId20"/>
    <p:sldId id="291" r:id="rId21"/>
    <p:sldId id="265" r:id="rId22"/>
    <p:sldId id="289" r:id="rId23"/>
    <p:sldId id="268" r:id="rId24"/>
    <p:sldId id="269" r:id="rId25"/>
    <p:sldId id="270" r:id="rId26"/>
    <p:sldId id="271" r:id="rId27"/>
    <p:sldId id="272" r:id="rId28"/>
    <p:sldId id="273" r:id="rId29"/>
    <p:sldId id="274" r:id="rId30"/>
    <p:sldId id="275" r:id="rId31"/>
    <p:sldId id="276" r:id="rId32"/>
    <p:sldId id="277" r:id="rId33"/>
    <p:sldId id="278" r:id="rId34"/>
    <p:sldId id="284" r:id="rId35"/>
    <p:sldId id="288" r:id="rId36"/>
    <p:sldId id="280" r:id="rId37"/>
    <p:sldId id="281" r:id="rId38"/>
    <p:sldId id="292" r:id="rId39"/>
    <p:sldId id="26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11" autoAdjust="0"/>
  </p:normalViewPr>
  <p:slideViewPr>
    <p:cSldViewPr snapToGrid="0">
      <p:cViewPr varScale="1">
        <p:scale>
          <a:sx n="106" d="100"/>
          <a:sy n="106" d="100"/>
        </p:scale>
        <p:origin x="16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C8C95-39E5-4C7B-B392-6D8C58DACE9B}" type="datetimeFigureOut">
              <a:rPr lang="en-US" smtClean="0"/>
              <a:t>7/31/2017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38DBF-8ADE-4892-93CA-1FFC54A09275}" type="slidenum">
              <a:rPr lang="en-US" smtClean="0"/>
              <a:t>‹#›</a:t>
            </a:fld>
            <a:endParaRPr lang="en-US"/>
          </a:p>
        </p:txBody>
      </p:sp>
    </p:spTree>
    <p:extLst>
      <p:ext uri="{BB962C8B-B14F-4D97-AF65-F5344CB8AC3E}">
        <p14:creationId xmlns:p14="http://schemas.microsoft.com/office/powerpoint/2010/main" val="21783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9011D-F7A5-45D7-B327-7212A2EDAF1E}" type="slidenum">
              <a:rPr lang="en-US" smtClean="0"/>
              <a:t>1</a:t>
            </a:fld>
            <a:endParaRPr lang="en-US"/>
          </a:p>
        </p:txBody>
      </p:sp>
    </p:spTree>
    <p:extLst>
      <p:ext uri="{BB962C8B-B14F-4D97-AF65-F5344CB8AC3E}">
        <p14:creationId xmlns:p14="http://schemas.microsoft.com/office/powerpoint/2010/main" val="272047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dark and gaudy</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28</a:t>
            </a:fld>
            <a:endParaRPr lang="en-US"/>
          </a:p>
        </p:txBody>
      </p:sp>
    </p:spTree>
    <p:extLst>
      <p:ext uri="{BB962C8B-B14F-4D97-AF65-F5344CB8AC3E}">
        <p14:creationId xmlns:p14="http://schemas.microsoft.com/office/powerpoint/2010/main" val="402185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good – I kind of like the photo of the</a:t>
            </a:r>
            <a:r>
              <a:rPr lang="en-US" baseline="0" dirty="0" smtClean="0"/>
              <a:t> author at the lower right</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29</a:t>
            </a:fld>
            <a:endParaRPr lang="en-US"/>
          </a:p>
        </p:txBody>
      </p:sp>
    </p:spTree>
    <p:extLst>
      <p:ext uri="{BB962C8B-B14F-4D97-AF65-F5344CB8AC3E}">
        <p14:creationId xmlns:p14="http://schemas.microsoft.com/office/powerpoint/2010/main" val="20355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bright, too hard to read, font is too small</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30</a:t>
            </a:fld>
            <a:endParaRPr lang="en-US"/>
          </a:p>
        </p:txBody>
      </p:sp>
    </p:spTree>
    <p:extLst>
      <p:ext uri="{BB962C8B-B14F-4D97-AF65-F5344CB8AC3E}">
        <p14:creationId xmlns:p14="http://schemas.microsoft.com/office/powerpoint/2010/main" val="4075368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good – too</a:t>
            </a:r>
            <a:r>
              <a:rPr lang="en-US" baseline="0" dirty="0" smtClean="0"/>
              <a:t> much text?</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31</a:t>
            </a:fld>
            <a:endParaRPr lang="en-US"/>
          </a:p>
        </p:txBody>
      </p:sp>
    </p:spTree>
    <p:extLst>
      <p:ext uri="{BB962C8B-B14F-4D97-AF65-F5344CB8AC3E}">
        <p14:creationId xmlns:p14="http://schemas.microsoft.com/office/powerpoint/2010/main" val="196952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Background image is distracting, wastes ink.</a:t>
            </a:r>
          </a:p>
          <a:p>
            <a:r>
              <a:rPr lang="en-US" dirty="0" smtClean="0"/>
              <a:t>2. Text box backgrounds are dark, which makes text hard to read (and wastes ink).</a:t>
            </a:r>
          </a:p>
          <a:p>
            <a:r>
              <a:rPr lang="en-US" dirty="0" smtClean="0"/>
              <a:t>3. Text box backgrounds are all different colors, for no reason (thus annoying).</a:t>
            </a:r>
          </a:p>
          <a:p>
            <a:r>
              <a:rPr lang="en-US" dirty="0" smtClean="0"/>
              <a:t>4. Text boxes are different widths (and annoying).</a:t>
            </a:r>
          </a:p>
          <a:p>
            <a:r>
              <a:rPr lang="en-US" dirty="0" smtClean="0"/>
              <a:t>5. Text boxes not separated from each other by pleasing “white” space.</a:t>
            </a:r>
          </a:p>
          <a:p>
            <a:r>
              <a:rPr lang="en-US" dirty="0" smtClean="0"/>
              <a:t>6. Text box edges not aligned, which is annoying.</a:t>
            </a:r>
          </a:p>
          <a:p>
            <a:r>
              <a:rPr lang="en-US" dirty="0" smtClean="0"/>
              <a:t>7. Text justified, which causes bad inter-word spacing. Also makes reading harder (brain </a:t>
            </a:r>
            <a:r>
              <a:rPr lang="en-US" i="1" dirty="0" smtClean="0"/>
              <a:t>uses</a:t>
            </a:r>
            <a:r>
              <a:rPr lang="en-US" dirty="0" smtClean="0"/>
              <a:t> jaggedness of left-justified text).</a:t>
            </a:r>
          </a:p>
          <a:p>
            <a:r>
              <a:rPr lang="en-US" dirty="0" smtClean="0"/>
              <a:t>8. Logos are pretentious (true of any logo).</a:t>
            </a:r>
          </a:p>
          <a:p>
            <a:r>
              <a:rPr lang="en-US" dirty="0" smtClean="0"/>
              <a:t>9. Logos crowd the title.</a:t>
            </a:r>
          </a:p>
          <a:p>
            <a:r>
              <a:rPr lang="en-US" dirty="0" smtClean="0"/>
              <a:t>10.</a:t>
            </a:r>
            <a:r>
              <a:rPr lang="en-US" baseline="0" dirty="0" smtClean="0"/>
              <a:t> </a:t>
            </a:r>
            <a:r>
              <a:rPr lang="en-US" dirty="0" smtClean="0"/>
              <a:t>Title perspective is annoying (unless you like Star Wars).</a:t>
            </a:r>
          </a:p>
          <a:p>
            <a:r>
              <a:rPr lang="en-US" dirty="0" smtClean="0"/>
              <a:t>11. Title is in all caps, which is harder to read and obscures Latin name).</a:t>
            </a:r>
          </a:p>
          <a:p>
            <a:r>
              <a:rPr lang="en-US" dirty="0" smtClean="0"/>
              <a:t>12. Title is italicized, which obscures Latin name.</a:t>
            </a:r>
          </a:p>
          <a:p>
            <a:r>
              <a:rPr lang="en-US" dirty="0" smtClean="0"/>
              <a:t>13.</a:t>
            </a:r>
            <a:r>
              <a:rPr lang="en-US" baseline="0" dirty="0" smtClean="0"/>
              <a:t> </a:t>
            </a:r>
            <a:r>
              <a:rPr lang="en-US" dirty="0" smtClean="0"/>
              <a:t>Author font color is too loud relative to other text.</a:t>
            </a:r>
          </a:p>
          <a:p>
            <a:r>
              <a:rPr lang="en-US" dirty="0" smtClean="0"/>
              <a:t>14. Too much text.</a:t>
            </a:r>
          </a:p>
          <a:p>
            <a:r>
              <a:rPr lang="en-US" dirty="0" smtClean="0"/>
              <a:t>15. Results are presented in sentences instead of visually with charts.</a:t>
            </a:r>
          </a:p>
          <a:p>
            <a:r>
              <a:rPr lang="en-US" dirty="0" smtClean="0"/>
              <a:t>16. Section headers have more than one type of formatting (big font, bolded, italicized, underlined, </a:t>
            </a:r>
            <a:r>
              <a:rPr lang="en-US" i="1" dirty="0" smtClean="0"/>
              <a:t>and</a:t>
            </a:r>
            <a:r>
              <a:rPr lang="en-US" dirty="0" smtClean="0"/>
              <a:t> colored — </a:t>
            </a:r>
            <a:r>
              <a:rPr lang="en-US" dirty="0" err="1" smtClean="0"/>
              <a:t>ack</a:t>
            </a:r>
            <a:r>
              <a:rPr lang="en-US" dirty="0" smtClean="0"/>
              <a:t>!).  Choose one. [Note: I forgot to number the sections...that would have been even worse.]</a:t>
            </a:r>
          </a:p>
          <a:p>
            <a:r>
              <a:rPr lang="en-US" dirty="0" smtClean="0"/>
              <a:t>17. Terrible graphic of Guinea pig on scale.  Need one of the actual set up (pigs eating while weightless, for example). </a:t>
            </a:r>
          </a:p>
          <a:p>
            <a:r>
              <a:rPr lang="en-US" dirty="0" smtClean="0"/>
              <a:t>18.</a:t>
            </a:r>
            <a:r>
              <a:rPr lang="en-US" baseline="0" dirty="0" smtClean="0"/>
              <a:t> </a:t>
            </a:r>
            <a:r>
              <a:rPr lang="en-US" dirty="0" smtClean="0"/>
              <a:t>Inclusion of an Abstract gobbles up space needlessly.  Abstract section should be banned from posters.</a:t>
            </a:r>
          </a:p>
        </p:txBody>
      </p:sp>
      <p:sp>
        <p:nvSpPr>
          <p:cNvPr id="4" name="Slide Number Placeholder 3"/>
          <p:cNvSpPr>
            <a:spLocks noGrp="1"/>
          </p:cNvSpPr>
          <p:nvPr>
            <p:ph type="sldNum" sz="quarter" idx="10"/>
          </p:nvPr>
        </p:nvSpPr>
        <p:spPr/>
        <p:txBody>
          <a:bodyPr/>
          <a:lstStyle/>
          <a:p>
            <a:fld id="{DEC38DBF-8ADE-4892-93CA-1FFC54A09275}" type="slidenum">
              <a:rPr lang="en-US" smtClean="0"/>
              <a:t>32</a:t>
            </a:fld>
            <a:endParaRPr lang="en-US"/>
          </a:p>
        </p:txBody>
      </p:sp>
    </p:spTree>
    <p:extLst>
      <p:ext uri="{BB962C8B-B14F-4D97-AF65-F5344CB8AC3E}">
        <p14:creationId xmlns:p14="http://schemas.microsoft.com/office/powerpoint/2010/main" val="250624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33</a:t>
            </a:fld>
            <a:endParaRPr lang="en-US"/>
          </a:p>
        </p:txBody>
      </p:sp>
    </p:spTree>
    <p:extLst>
      <p:ext uri="{BB962C8B-B14F-4D97-AF65-F5344CB8AC3E}">
        <p14:creationId xmlns:p14="http://schemas.microsoft.com/office/powerpoint/2010/main" val="141360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34</a:t>
            </a:fld>
            <a:endParaRPr lang="en-US"/>
          </a:p>
        </p:txBody>
      </p:sp>
    </p:spTree>
    <p:extLst>
      <p:ext uri="{BB962C8B-B14F-4D97-AF65-F5344CB8AC3E}">
        <p14:creationId xmlns:p14="http://schemas.microsoft.com/office/powerpoint/2010/main" val="124431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“Effect of </a:t>
            </a:r>
            <a:r>
              <a:rPr lang="en-US" sz="1200" dirty="0" err="1" smtClean="0"/>
              <a:t>colour</a:t>
            </a:r>
            <a:r>
              <a:rPr lang="en-US" sz="1200" dirty="0" smtClean="0"/>
              <a:t> coordination of attire with poster presentation on poster popularity,” by D. Keegan, and S. Bannister</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36</a:t>
            </a:fld>
            <a:endParaRPr lang="en-US"/>
          </a:p>
        </p:txBody>
      </p:sp>
    </p:spTree>
    <p:extLst>
      <p:ext uri="{BB962C8B-B14F-4D97-AF65-F5344CB8AC3E}">
        <p14:creationId xmlns:p14="http://schemas.microsoft.com/office/powerpoint/2010/main" val="230916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38</a:t>
            </a:fld>
            <a:endParaRPr lang="en-US"/>
          </a:p>
        </p:txBody>
      </p:sp>
    </p:spTree>
    <p:extLst>
      <p:ext uri="{BB962C8B-B14F-4D97-AF65-F5344CB8AC3E}">
        <p14:creationId xmlns:p14="http://schemas.microsoft.com/office/powerpoint/2010/main" val="266230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details (e.g., email addresses)</a:t>
            </a:r>
            <a:r>
              <a:rPr lang="en-US" baseline="0" dirty="0" smtClean="0"/>
              <a:t> are available in memos to your advisors and they will be reminded in the coming weeks.</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a:t>
            </a:fld>
            <a:endParaRPr lang="en-US"/>
          </a:p>
        </p:txBody>
      </p:sp>
    </p:spTree>
    <p:extLst>
      <p:ext uri="{BB962C8B-B14F-4D97-AF65-F5344CB8AC3E}">
        <p14:creationId xmlns:p14="http://schemas.microsoft.com/office/powerpoint/2010/main" val="16843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38DBF-8ADE-4892-93CA-1FFC54A09275}" type="slidenum">
              <a:rPr lang="en-US" smtClean="0"/>
              <a:t>12</a:t>
            </a:fld>
            <a:endParaRPr lang="en-US"/>
          </a:p>
        </p:txBody>
      </p:sp>
    </p:spTree>
    <p:extLst>
      <p:ext uri="{BB962C8B-B14F-4D97-AF65-F5344CB8AC3E}">
        <p14:creationId xmlns:p14="http://schemas.microsoft.com/office/powerpoint/2010/main" val="6461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amputees in the US? What is the</a:t>
            </a:r>
            <a:r>
              <a:rPr lang="en-US" baseline="0" dirty="0" smtClean="0"/>
              <a:t> rate of increase? </a:t>
            </a:r>
            <a:r>
              <a:rPr lang="en-US" baseline="0" smtClean="0"/>
              <a:t>Why?</a:t>
            </a:r>
            <a:endParaRPr lang="en-US" dirty="0" smtClean="0"/>
          </a:p>
          <a:p>
            <a:r>
              <a:rPr lang="en-US" dirty="0" smtClean="0"/>
              <a:t>How much</a:t>
            </a:r>
            <a:r>
              <a:rPr lang="en-US" baseline="0" dirty="0" smtClean="0"/>
              <a:t> more energy do you think it requires an amputee to walk compared to an able-bodied person?</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17</a:t>
            </a:fld>
            <a:endParaRPr lang="en-US"/>
          </a:p>
        </p:txBody>
      </p:sp>
    </p:spTree>
    <p:extLst>
      <p:ext uri="{BB962C8B-B14F-4D97-AF65-F5344CB8AC3E}">
        <p14:creationId xmlns:p14="http://schemas.microsoft.com/office/powerpoint/2010/main" val="22147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but maybe</a:t>
            </a:r>
            <a:r>
              <a:rPr lang="en-US" baseline="0" dirty="0" smtClean="0"/>
              <a:t> t</a:t>
            </a:r>
            <a:r>
              <a:rPr lang="en-US" dirty="0" smtClean="0"/>
              <a:t>oo much text, not enough graphics</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23</a:t>
            </a:fld>
            <a:endParaRPr lang="en-US"/>
          </a:p>
        </p:txBody>
      </p:sp>
    </p:spTree>
    <p:extLst>
      <p:ext uri="{BB962C8B-B14F-4D97-AF65-F5344CB8AC3E}">
        <p14:creationId xmlns:p14="http://schemas.microsoft.com/office/powerpoint/2010/main" val="14669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good – is the yellow a little overbearing?</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24</a:t>
            </a:fld>
            <a:endParaRPr lang="en-US"/>
          </a:p>
        </p:txBody>
      </p:sp>
    </p:spTree>
    <p:extLst>
      <p:ext uri="{BB962C8B-B14F-4D97-AF65-F5344CB8AC3E}">
        <p14:creationId xmlns:p14="http://schemas.microsoft.com/office/powerpoint/2010/main" val="211488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a:t>
            </a:r>
            <a:r>
              <a:rPr lang="en-US" baseline="0" dirty="0" smtClean="0"/>
              <a:t> are not aligned – sections are not well-connected - where should I begin? What order should I read?</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25</a:t>
            </a:fld>
            <a:endParaRPr lang="en-US"/>
          </a:p>
        </p:txBody>
      </p:sp>
    </p:spTree>
    <p:extLst>
      <p:ext uri="{BB962C8B-B14F-4D97-AF65-F5344CB8AC3E}">
        <p14:creationId xmlns:p14="http://schemas.microsoft.com/office/powerpoint/2010/main" val="3554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dark</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26</a:t>
            </a:fld>
            <a:endParaRPr lang="en-US"/>
          </a:p>
        </p:txBody>
      </p:sp>
    </p:spTree>
    <p:extLst>
      <p:ext uri="{BB962C8B-B14F-4D97-AF65-F5344CB8AC3E}">
        <p14:creationId xmlns:p14="http://schemas.microsoft.com/office/powerpoint/2010/main" val="153995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nice</a:t>
            </a:r>
            <a:endParaRPr lang="en-US" dirty="0"/>
          </a:p>
        </p:txBody>
      </p:sp>
      <p:sp>
        <p:nvSpPr>
          <p:cNvPr id="4" name="Slide Number Placeholder 3"/>
          <p:cNvSpPr>
            <a:spLocks noGrp="1"/>
          </p:cNvSpPr>
          <p:nvPr>
            <p:ph type="sldNum" sz="quarter" idx="10"/>
          </p:nvPr>
        </p:nvSpPr>
        <p:spPr/>
        <p:txBody>
          <a:bodyPr/>
          <a:lstStyle/>
          <a:p>
            <a:fld id="{DEC38DBF-8ADE-4892-93CA-1FFC54A09275}" type="slidenum">
              <a:rPr lang="en-US" smtClean="0"/>
              <a:t>27</a:t>
            </a:fld>
            <a:endParaRPr lang="en-US"/>
          </a:p>
        </p:txBody>
      </p:sp>
    </p:spTree>
    <p:extLst>
      <p:ext uri="{BB962C8B-B14F-4D97-AF65-F5344CB8AC3E}">
        <p14:creationId xmlns:p14="http://schemas.microsoft.com/office/powerpoint/2010/main" val="2014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4F490A-5DE0-4698-AEE9-00761A323B0D}"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38029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CF617-2BA5-4F6D-BAB6-DFA5E412FC77}"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388628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369D5-0551-4E1D-9A13-E47BF07B8163}"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215969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E10412-821E-4F02-AC27-33ECCA144435}"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280125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DB635-A930-4B88-906E-8272A8F22416}" type="datetime1">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238839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7A21C7-98CD-4BF2-9194-5AD08C5288C9}" type="datetime1">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22252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662AE0-5E43-49E2-B6F2-F44BE8E3AC40}" type="datetime1">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232654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D9451-28DE-4C77-99DC-9D1067B80C84}" type="datetime1">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393302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2F2B6-4F2B-42DA-848D-1A35A9B7D8FF}" type="datetime1">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130280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E8C07-2F8A-45EC-94D1-11678FED0922}" type="datetime1">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35421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7AA89-D178-43B4-ACAA-E241BD70D4B8}" type="datetime1">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0E4A5-C53F-4556-AD2A-850CED6DD338}" type="slidenum">
              <a:rPr lang="en-US" smtClean="0"/>
              <a:t>‹#›</a:t>
            </a:fld>
            <a:endParaRPr lang="en-US"/>
          </a:p>
        </p:txBody>
      </p:sp>
    </p:spTree>
    <p:extLst>
      <p:ext uri="{BB962C8B-B14F-4D97-AF65-F5344CB8AC3E}">
        <p14:creationId xmlns:p14="http://schemas.microsoft.com/office/powerpoint/2010/main" val="70126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D4BE6-71CD-4E79-B102-86AE6F27BCCB}" type="datetime1">
              <a:rPr lang="en-US" smtClean="0"/>
              <a:t>7/31/2017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0E4A5-C53F-4556-AD2A-850CED6DD338}" type="slidenum">
              <a:rPr lang="en-US" smtClean="0"/>
              <a:t>‹#›</a:t>
            </a:fld>
            <a:endParaRPr lang="en-US"/>
          </a:p>
        </p:txBody>
      </p:sp>
    </p:spTree>
    <p:extLst>
      <p:ext uri="{BB962C8B-B14F-4D97-AF65-F5344CB8AC3E}">
        <p14:creationId xmlns:p14="http://schemas.microsoft.com/office/powerpoint/2010/main" val="1642008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texas.edu/ugs/our/poster" TargetMode="External"/><Relationship Id="rId2" Type="http://schemas.openxmlformats.org/officeDocument/2006/relationships/hyperlink" Target="http://www.honors.umaine.edu/files/2009/07/make_posters.pdf" TargetMode="External"/><Relationship Id="rId1" Type="http://schemas.openxmlformats.org/officeDocument/2006/relationships/slideLayout" Target="../slideLayouts/slideLayout2.xml"/><Relationship Id="rId6" Type="http://schemas.openxmlformats.org/officeDocument/2006/relationships/hyperlink" Target="http://www.nature.com/naturejobs/science/articles/10.1038/nj7387-113a" TargetMode="External"/><Relationship Id="rId5" Type="http://schemas.openxmlformats.org/officeDocument/2006/relationships/hyperlink" Target="http://colinpurrington.com/tips/academic/posterdesign" TargetMode="External"/><Relationship Id="rId4" Type="http://schemas.openxmlformats.org/officeDocument/2006/relationships/hyperlink" Target="http://hsp.berkeley.edu/sites/default/files/ScientificPoster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458" y="1314450"/>
            <a:ext cx="8349343" cy="2057400"/>
          </a:xfrm>
        </p:spPr>
        <p:txBody>
          <a:bodyPr>
            <a:noAutofit/>
          </a:bodyPr>
          <a:lstStyle/>
          <a:p>
            <a:r>
              <a:rPr lang="en-US" sz="4400" b="1" dirty="0"/>
              <a:t>Cleveland State </a:t>
            </a:r>
            <a:r>
              <a:rPr lang="en-US" sz="4400" b="1" dirty="0" smtClean="0"/>
              <a:t>University</a:t>
            </a:r>
            <a:endParaRPr lang="en-US" sz="4400" b="1" dirty="0"/>
          </a:p>
        </p:txBody>
      </p:sp>
      <p:sp>
        <p:nvSpPr>
          <p:cNvPr id="3" name="Subtitle 2"/>
          <p:cNvSpPr>
            <a:spLocks noGrp="1"/>
          </p:cNvSpPr>
          <p:nvPr>
            <p:ph type="subTitle" idx="1"/>
          </p:nvPr>
        </p:nvSpPr>
        <p:spPr>
          <a:xfrm>
            <a:off x="1392574" y="3907972"/>
            <a:ext cx="6325299" cy="1406979"/>
          </a:xfrm>
        </p:spPr>
        <p:txBody>
          <a:bodyPr>
            <a:normAutofit/>
          </a:bodyPr>
          <a:lstStyle/>
          <a:p>
            <a:pPr>
              <a:spcBef>
                <a:spcPct val="0"/>
              </a:spcBef>
            </a:pPr>
            <a:r>
              <a:rPr lang="en-US" sz="3200" b="1" dirty="0" smtClean="0">
                <a:latin typeface="+mj-lt"/>
                <a:ea typeface="+mj-ea"/>
                <a:cs typeface="+mj-cs"/>
              </a:rPr>
              <a:t>Research Posters</a:t>
            </a:r>
            <a:endParaRPr lang="en-US" sz="3200" b="1" dirty="0">
              <a:latin typeface="+mj-lt"/>
              <a:ea typeface="+mj-ea"/>
              <a:cs typeface="+mj-cs"/>
            </a:endParaRPr>
          </a:p>
          <a:p>
            <a:pPr>
              <a:spcBef>
                <a:spcPct val="0"/>
              </a:spcBef>
            </a:pPr>
            <a:r>
              <a:rPr lang="en-US" sz="3200" b="1" dirty="0">
                <a:latin typeface="+mj-lt"/>
                <a:ea typeface="+mj-ea"/>
                <a:cs typeface="+mj-cs"/>
              </a:rPr>
              <a:t>Dan Simon</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9856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38411"/>
            <a:ext cx="7886700" cy="5917939"/>
          </a:xfrm>
        </p:spPr>
        <p:txBody>
          <a:bodyPr>
            <a:normAutofit/>
          </a:bodyPr>
          <a:lstStyle/>
          <a:p>
            <a:pPr marL="457200" lvl="1" indent="0">
              <a:buNone/>
            </a:pPr>
            <a:r>
              <a:rPr lang="en-US" sz="3200" u="sng" dirty="0" smtClean="0"/>
              <a:t>Outline</a:t>
            </a:r>
            <a:endParaRPr lang="en-US" sz="2800" dirty="0" smtClean="0"/>
          </a:p>
          <a:p>
            <a:pPr marL="914400" lvl="1" indent="-457200">
              <a:buFont typeface="+mj-lt"/>
              <a:buAutoNum type="arabicPeriod"/>
            </a:pPr>
            <a:r>
              <a:rPr lang="en-US" sz="2800" dirty="0" smtClean="0"/>
              <a:t>Poster Elements</a:t>
            </a:r>
          </a:p>
          <a:p>
            <a:pPr marL="914400" lvl="1" indent="-457200">
              <a:buFont typeface="+mj-lt"/>
              <a:buAutoNum type="arabicPeriod"/>
            </a:pPr>
            <a:r>
              <a:rPr lang="en-US" sz="2800" b="1" dirty="0" smtClean="0">
                <a:solidFill>
                  <a:srgbClr val="FF0000"/>
                </a:solidFill>
              </a:rPr>
              <a:t>Poster Style, </a:t>
            </a:r>
            <a:r>
              <a:rPr lang="en-US" sz="2800" b="1" dirty="0">
                <a:solidFill>
                  <a:srgbClr val="FF0000"/>
                </a:solidFill>
              </a:rPr>
              <a:t>Printing, and Presentation</a:t>
            </a:r>
            <a:endParaRPr lang="en-US" sz="2800" b="1" dirty="0" smtClean="0">
              <a:solidFill>
                <a:srgbClr val="FF0000"/>
              </a:solidFill>
            </a:endParaRPr>
          </a:p>
          <a:p>
            <a:pPr marL="914400" lvl="1" indent="-457200">
              <a:buFont typeface="+mj-lt"/>
              <a:buAutoNum type="arabicPeriod"/>
            </a:pPr>
            <a:r>
              <a:rPr lang="en-US" sz="2800" dirty="0"/>
              <a:t>Poster </a:t>
            </a:r>
            <a:r>
              <a:rPr lang="en-US" sz="2800" dirty="0" smtClean="0"/>
              <a:t>Critiques</a:t>
            </a:r>
          </a:p>
          <a:p>
            <a:pPr marL="914400" lvl="1" indent="-457200">
              <a:buFont typeface="+mj-lt"/>
              <a:buAutoNum type="arabicPeriod"/>
            </a:pPr>
            <a:r>
              <a:rPr lang="en-US" sz="2800" dirty="0" smtClean="0"/>
              <a:t>Fun Poster Tips</a:t>
            </a:r>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58486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8620"/>
            <a:ext cx="7886700" cy="4876108"/>
          </a:xfrm>
        </p:spPr>
        <p:txBody>
          <a:bodyPr>
            <a:normAutofit/>
          </a:bodyPr>
          <a:lstStyle/>
          <a:p>
            <a:r>
              <a:rPr lang="en-US" dirty="0" smtClean="0"/>
              <a:t>Use bullet points, like in presentation slides</a:t>
            </a:r>
          </a:p>
          <a:p>
            <a:r>
              <a:rPr lang="en-US" dirty="0" smtClean="0"/>
              <a:t>But some researchers like to create their posters using full sentences</a:t>
            </a:r>
          </a:p>
          <a:p>
            <a:r>
              <a:rPr lang="en-US" dirty="0" smtClean="0"/>
              <a:t>The average person spends 90 sec. at your poster</a:t>
            </a:r>
          </a:p>
          <a:p>
            <a:r>
              <a:rPr lang="en-US" dirty="0" smtClean="0"/>
              <a:t>Use dark text on </a:t>
            </a:r>
            <a:br>
              <a:rPr lang="en-US" dirty="0" smtClean="0"/>
            </a:br>
            <a:r>
              <a:rPr lang="en-US" dirty="0" smtClean="0"/>
              <a:t>white or </a:t>
            </a:r>
            <a:r>
              <a:rPr lang="en-US" u="sng" dirty="0" smtClean="0"/>
              <a:t>very</a:t>
            </a:r>
            <a:r>
              <a:rPr lang="en-US" dirty="0" smtClean="0"/>
              <a:t> light </a:t>
            </a:r>
            <a:br>
              <a:rPr lang="en-US" dirty="0" smtClean="0"/>
            </a:br>
            <a:r>
              <a:rPr lang="en-US" dirty="0" smtClean="0"/>
              <a:t>background</a:t>
            </a:r>
          </a:p>
          <a:p>
            <a:r>
              <a:rPr lang="en-US" dirty="0" smtClean="0"/>
              <a:t>Put your sections</a:t>
            </a:r>
            <a:br>
              <a:rPr lang="en-US" dirty="0" smtClean="0"/>
            </a:br>
            <a:r>
              <a:rPr lang="en-US" dirty="0" smtClean="0"/>
              <a:t>in boxes that are</a:t>
            </a:r>
            <a:br>
              <a:rPr lang="en-US" dirty="0" smtClean="0"/>
            </a:br>
            <a:r>
              <a:rPr lang="en-US" dirty="0" smtClean="0"/>
              <a:t>nicely aligned</a:t>
            </a:r>
            <a:endParaRPr lang="en-US" dirty="0"/>
          </a:p>
        </p:txBody>
      </p:sp>
      <p:pic>
        <p:nvPicPr>
          <p:cNvPr id="4" name="Picture 3"/>
          <p:cNvPicPr>
            <a:picLocks noChangeAspect="1"/>
          </p:cNvPicPr>
          <p:nvPr/>
        </p:nvPicPr>
        <p:blipFill rotWithShape="1">
          <a:blip r:embed="rId2"/>
          <a:srcRect b="29418"/>
          <a:stretch/>
        </p:blipFill>
        <p:spPr>
          <a:xfrm>
            <a:off x="3970019" y="2289001"/>
            <a:ext cx="4906125" cy="4522466"/>
          </a:xfrm>
          <a:prstGeom prst="rect">
            <a:avLst/>
          </a:prstGeom>
        </p:spPr>
      </p:pic>
      <p:sp>
        <p:nvSpPr>
          <p:cNvPr id="5" name="Slide Number Placeholder 4"/>
          <p:cNvSpPr>
            <a:spLocks noGrp="1"/>
          </p:cNvSpPr>
          <p:nvPr>
            <p:ph type="sldNum" sz="quarter" idx="12"/>
          </p:nvPr>
        </p:nvSpPr>
        <p:spPr/>
        <p:txBody>
          <a:bodyPr/>
          <a:lstStyle/>
          <a:p>
            <a:fld id="{EEE0E4A5-C53F-4556-AD2A-850CED6DD338}" type="slidenum">
              <a:rPr lang="en-US" smtClean="0"/>
              <a:t>11</a:t>
            </a:fld>
            <a:endParaRPr lang="en-US"/>
          </a:p>
        </p:txBody>
      </p:sp>
    </p:spTree>
    <p:extLst>
      <p:ext uri="{BB962C8B-B14F-4D97-AF65-F5344CB8AC3E}">
        <p14:creationId xmlns:p14="http://schemas.microsoft.com/office/powerpoint/2010/main" val="175180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34340"/>
            <a:ext cx="7886700" cy="5882239"/>
          </a:xfrm>
        </p:spPr>
        <p:txBody>
          <a:bodyPr/>
          <a:lstStyle/>
          <a:p>
            <a:r>
              <a:rPr lang="en-US" dirty="0" smtClean="0"/>
              <a:t>Graphics: make sure you have enough resolution for the full poster size – 300 dpi or greater</a:t>
            </a:r>
          </a:p>
          <a:p>
            <a:r>
              <a:rPr lang="en-US" dirty="0" smtClean="0"/>
              <a:t>Make sure the poster will be intelligible even if you are not there to explain it</a:t>
            </a:r>
          </a:p>
          <a:p>
            <a:pPr lvl="1"/>
            <a:r>
              <a:rPr lang="en-US" dirty="0" smtClean="0"/>
              <a:t>It might (hopefully) hang in a hallway for years</a:t>
            </a:r>
          </a:p>
          <a:p>
            <a:r>
              <a:rPr lang="en-US" dirty="0" smtClean="0"/>
              <a:t>Printing</a:t>
            </a:r>
          </a:p>
          <a:p>
            <a:pPr lvl="1"/>
            <a:r>
              <a:rPr lang="en-US" dirty="0" smtClean="0"/>
              <a:t>Create a PDF of your poster for printing – you may need to try different ways (export, print as PDF, …)</a:t>
            </a:r>
          </a:p>
        </p:txBody>
      </p:sp>
      <p:sp>
        <p:nvSpPr>
          <p:cNvPr id="4" name="Slide Number Placeholder 3"/>
          <p:cNvSpPr>
            <a:spLocks noGrp="1"/>
          </p:cNvSpPr>
          <p:nvPr>
            <p:ph type="sldNum" sz="quarter" idx="12"/>
          </p:nvPr>
        </p:nvSpPr>
        <p:spPr/>
        <p:txBody>
          <a:bodyPr/>
          <a:lstStyle/>
          <a:p>
            <a:fld id="{EEE0E4A5-C53F-4556-AD2A-850CED6DD338}" type="slidenum">
              <a:rPr lang="en-US" smtClean="0"/>
              <a:t>12</a:t>
            </a:fld>
            <a:endParaRPr lang="en-US"/>
          </a:p>
        </p:txBody>
      </p:sp>
    </p:spTree>
    <p:extLst>
      <p:ext uri="{BB962C8B-B14F-4D97-AF65-F5344CB8AC3E}">
        <p14:creationId xmlns:p14="http://schemas.microsoft.com/office/powerpoint/2010/main" val="155735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760"/>
            <a:ext cx="7739846" cy="5811203"/>
          </a:xfrm>
        </p:spPr>
        <p:txBody>
          <a:bodyPr/>
          <a:lstStyle/>
          <a:p>
            <a:pPr marL="0" indent="0">
              <a:buNone/>
            </a:pPr>
            <a:r>
              <a:rPr lang="en-US" sz="3200" dirty="0" smtClean="0"/>
              <a:t>Common mistakes on research posters:</a:t>
            </a:r>
          </a:p>
          <a:p>
            <a:r>
              <a:rPr lang="en-US" dirty="0" smtClean="0"/>
              <a:t>Too much detail</a:t>
            </a:r>
          </a:p>
          <a:p>
            <a:r>
              <a:rPr lang="en-US" dirty="0" smtClean="0"/>
              <a:t>Too much text</a:t>
            </a:r>
          </a:p>
          <a:p>
            <a:r>
              <a:rPr lang="en-US" dirty="0" smtClean="0"/>
              <a:t>Not enough white space</a:t>
            </a:r>
          </a:p>
          <a:p>
            <a:r>
              <a:rPr lang="en-US" dirty="0" smtClean="0"/>
              <a:t>Text boxes too wide or too narrow</a:t>
            </a:r>
          </a:p>
          <a:p>
            <a:pPr lvl="1"/>
            <a:r>
              <a:rPr lang="en-US" dirty="0" smtClean="0"/>
              <a:t>Aim for around 40 characters per line</a:t>
            </a:r>
          </a:p>
          <a:p>
            <a:r>
              <a:rPr lang="en-US" dirty="0" smtClean="0"/>
              <a:t>Poor contrast (for example, dark text on a dark background)</a:t>
            </a:r>
          </a:p>
        </p:txBody>
      </p:sp>
      <p:sp>
        <p:nvSpPr>
          <p:cNvPr id="2" name="Slide Number Placeholder 1"/>
          <p:cNvSpPr>
            <a:spLocks noGrp="1"/>
          </p:cNvSpPr>
          <p:nvPr>
            <p:ph type="sldNum" sz="quarter" idx="12"/>
          </p:nvPr>
        </p:nvSpPr>
        <p:spPr/>
        <p:txBody>
          <a:bodyPr/>
          <a:lstStyle/>
          <a:p>
            <a:fld id="{EEE0E4A5-C53F-4556-AD2A-850CED6DD338}" type="slidenum">
              <a:rPr lang="en-US" smtClean="0"/>
              <a:t>13</a:t>
            </a:fld>
            <a:endParaRPr lang="en-US"/>
          </a:p>
        </p:txBody>
      </p:sp>
    </p:spTree>
    <p:extLst>
      <p:ext uri="{BB962C8B-B14F-4D97-AF65-F5344CB8AC3E}">
        <p14:creationId xmlns:p14="http://schemas.microsoft.com/office/powerpoint/2010/main" val="414031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0040"/>
            <a:ext cx="7886700" cy="5856923"/>
          </a:xfrm>
        </p:spPr>
        <p:txBody>
          <a:bodyPr/>
          <a:lstStyle/>
          <a:p>
            <a:pPr marL="0" indent="0">
              <a:buNone/>
            </a:pPr>
            <a:r>
              <a:rPr lang="en-US" sz="3200" dirty="0" smtClean="0"/>
              <a:t>When you’re all done with your poster …</a:t>
            </a:r>
          </a:p>
          <a:p>
            <a:r>
              <a:rPr lang="en-US" dirty="0" smtClean="0"/>
              <a:t>Get some feedback from colleagues before your print it</a:t>
            </a:r>
          </a:p>
          <a:p>
            <a:r>
              <a:rPr lang="en-US" dirty="0" smtClean="0"/>
              <a:t>Evaluate the focus of your poster – will the main points jump out to the viewer?</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EE0E4A5-C53F-4556-AD2A-850CED6DD338}" type="slidenum">
              <a:rPr lang="en-US" smtClean="0"/>
              <a:t>14</a:t>
            </a:fld>
            <a:endParaRPr lang="en-US"/>
          </a:p>
        </p:txBody>
      </p:sp>
    </p:spTree>
    <p:extLst>
      <p:ext uri="{BB962C8B-B14F-4D97-AF65-F5344CB8AC3E}">
        <p14:creationId xmlns:p14="http://schemas.microsoft.com/office/powerpoint/2010/main" val="325495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760"/>
            <a:ext cx="7886700" cy="5811203"/>
          </a:xfrm>
        </p:spPr>
        <p:txBody>
          <a:bodyPr/>
          <a:lstStyle/>
          <a:p>
            <a:pPr marL="0" indent="0">
              <a:buNone/>
            </a:pPr>
            <a:r>
              <a:rPr lang="en-US" sz="3200" dirty="0" smtClean="0"/>
              <a:t>At the poster session:</a:t>
            </a:r>
          </a:p>
          <a:p>
            <a:r>
              <a:rPr lang="en-US" dirty="0"/>
              <a:t>Be approachable but not over-bearing</a:t>
            </a:r>
          </a:p>
          <a:p>
            <a:r>
              <a:rPr lang="en-US" dirty="0" smtClean="0"/>
              <a:t>Be prepared to give a </a:t>
            </a:r>
            <a:r>
              <a:rPr lang="en-US" u="sng" dirty="0" smtClean="0"/>
              <a:t>30-second overview</a:t>
            </a:r>
          </a:p>
          <a:p>
            <a:pPr lvl="1"/>
            <a:r>
              <a:rPr lang="en-US" dirty="0" smtClean="0"/>
              <a:t>Practice</a:t>
            </a:r>
          </a:p>
          <a:p>
            <a:pPr lvl="1"/>
            <a:r>
              <a:rPr lang="en-US" dirty="0" smtClean="0"/>
              <a:t>Find </a:t>
            </a:r>
            <a:r>
              <a:rPr lang="en-US" dirty="0"/>
              <a:t>out who you’re talking to </a:t>
            </a:r>
            <a:r>
              <a:rPr lang="en-US" dirty="0" smtClean="0"/>
              <a:t>first</a:t>
            </a:r>
          </a:p>
          <a:p>
            <a:pPr lvl="1"/>
            <a:r>
              <a:rPr lang="en-US" dirty="0" smtClean="0"/>
              <a:t>Start with a </a:t>
            </a:r>
            <a:r>
              <a:rPr lang="en-US" u="sng" dirty="0" smtClean="0"/>
              <a:t>question</a:t>
            </a:r>
            <a:r>
              <a:rPr lang="en-US" dirty="0" smtClean="0"/>
              <a:t> to pique interest and to gauge background knowledge</a:t>
            </a:r>
            <a:endParaRPr lang="en-US" dirty="0"/>
          </a:p>
          <a:p>
            <a:pPr lvl="1"/>
            <a:r>
              <a:rPr lang="en-US" dirty="0" smtClean="0"/>
              <a:t>You should have one version of your overview for novices, another version for experts</a:t>
            </a:r>
          </a:p>
          <a:p>
            <a:r>
              <a:rPr lang="en-US" dirty="0" smtClean="0"/>
              <a:t>Ask your audience questions about their interests – make it a </a:t>
            </a:r>
            <a:r>
              <a:rPr lang="en-US" u="sng" dirty="0" smtClean="0"/>
              <a:t>conversation</a:t>
            </a:r>
            <a:r>
              <a:rPr lang="en-US" dirty="0" smtClean="0"/>
              <a:t> rather than a monologue (yawn)</a:t>
            </a:r>
          </a:p>
        </p:txBody>
      </p:sp>
      <p:sp>
        <p:nvSpPr>
          <p:cNvPr id="4" name="Slide Number Placeholder 3"/>
          <p:cNvSpPr>
            <a:spLocks noGrp="1"/>
          </p:cNvSpPr>
          <p:nvPr>
            <p:ph type="sldNum" sz="quarter" idx="12"/>
          </p:nvPr>
        </p:nvSpPr>
        <p:spPr/>
        <p:txBody>
          <a:bodyPr/>
          <a:lstStyle/>
          <a:p>
            <a:fld id="{EEE0E4A5-C53F-4556-AD2A-850CED6DD338}" type="slidenum">
              <a:rPr lang="en-US" smtClean="0"/>
              <a:t>15</a:t>
            </a:fld>
            <a:endParaRPr lang="en-US"/>
          </a:p>
        </p:txBody>
      </p:sp>
    </p:spTree>
    <p:extLst>
      <p:ext uri="{BB962C8B-B14F-4D97-AF65-F5344CB8AC3E}">
        <p14:creationId xmlns:p14="http://schemas.microsoft.com/office/powerpoint/2010/main" val="1716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760"/>
            <a:ext cx="7886700" cy="5811203"/>
          </a:xfrm>
        </p:spPr>
        <p:txBody>
          <a:bodyPr>
            <a:normAutofit/>
          </a:bodyPr>
          <a:lstStyle/>
          <a:p>
            <a:pPr marL="0" indent="0">
              <a:buNone/>
            </a:pPr>
            <a:r>
              <a:rPr lang="en-US" dirty="0" smtClean="0"/>
              <a:t>So, here’s my poster on transfemoral prosthetics. We’re using nonlinear correntropy filters to estimate the system states, and then we feed the system states into a function approximation technique-based controller. We use Lyapunov methods to prove the stability of the estimator and the controller, and also the closed-loop system. We show that we can achieve effective control even without the use of ground reaction force sensors! This is a great advantage because amputees expend up to 60% more energy than normal. So our technology could </a:t>
            </a:r>
            <a:r>
              <a:rPr lang="en-US" dirty="0" smtClean="0"/>
              <a:t>enable longer </a:t>
            </a:r>
            <a:r>
              <a:rPr lang="en-US" dirty="0"/>
              <a:t>prosthesis </a:t>
            </a:r>
            <a:r>
              <a:rPr lang="en-US" dirty="0" smtClean="0"/>
              <a:t>use and near-normal walking </a:t>
            </a:r>
            <a:r>
              <a:rPr lang="en-US" dirty="0" smtClean="0"/>
              <a:t>impedance, even without energy regeneration.</a:t>
            </a:r>
            <a:endParaRPr lang="en-US" dirty="0" smtClean="0"/>
          </a:p>
        </p:txBody>
      </p:sp>
      <p:sp>
        <p:nvSpPr>
          <p:cNvPr id="4" name="Slide Number Placeholder 3"/>
          <p:cNvSpPr>
            <a:spLocks noGrp="1"/>
          </p:cNvSpPr>
          <p:nvPr>
            <p:ph type="sldNum" sz="quarter" idx="12"/>
          </p:nvPr>
        </p:nvSpPr>
        <p:spPr/>
        <p:txBody>
          <a:bodyPr/>
          <a:lstStyle/>
          <a:p>
            <a:fld id="{EEE0E4A5-C53F-4556-AD2A-850CED6DD338}" type="slidenum">
              <a:rPr lang="en-US" smtClean="0"/>
              <a:t>16</a:t>
            </a:fld>
            <a:endParaRPr lang="en-US"/>
          </a:p>
        </p:txBody>
      </p:sp>
    </p:spTree>
    <p:extLst>
      <p:ext uri="{BB962C8B-B14F-4D97-AF65-F5344CB8AC3E}">
        <p14:creationId xmlns:p14="http://schemas.microsoft.com/office/powerpoint/2010/main" val="282989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760"/>
            <a:ext cx="7886700" cy="6089361"/>
          </a:xfrm>
        </p:spPr>
        <p:txBody>
          <a:bodyPr>
            <a:normAutofit/>
          </a:bodyPr>
          <a:lstStyle/>
          <a:p>
            <a:pPr marL="0" indent="0">
              <a:buNone/>
            </a:pPr>
            <a:r>
              <a:rPr lang="en-US" dirty="0" smtClean="0"/>
              <a:t>So, here’s my poster on transfemoral prosthetics. A </a:t>
            </a:r>
            <a:r>
              <a:rPr lang="en-US" u="sng" dirty="0" smtClean="0"/>
              <a:t>prosthesis</a:t>
            </a:r>
            <a:r>
              <a:rPr lang="en-US" dirty="0" smtClean="0"/>
              <a:t> is an artificial body part, and the </a:t>
            </a:r>
            <a:r>
              <a:rPr lang="en-US" u="sng" dirty="0" smtClean="0"/>
              <a:t>femur</a:t>
            </a:r>
            <a:r>
              <a:rPr lang="en-US" dirty="0" smtClean="0"/>
              <a:t> is the thigh bone, so a </a:t>
            </a:r>
            <a:r>
              <a:rPr lang="en-US" u="sng" dirty="0" smtClean="0"/>
              <a:t>transfemoral</a:t>
            </a:r>
            <a:r>
              <a:rPr lang="en-US" dirty="0" smtClean="0"/>
              <a:t> </a:t>
            </a:r>
            <a:r>
              <a:rPr lang="en-US" u="sng" dirty="0" smtClean="0"/>
              <a:t>prosthesis</a:t>
            </a:r>
            <a:r>
              <a:rPr lang="en-US" dirty="0" smtClean="0"/>
              <a:t> is an artificial leg that is connected to an amputated thigh. One of th</a:t>
            </a:r>
            <a:r>
              <a:rPr lang="en-US" dirty="0" smtClean="0"/>
              <a:t>e problems that amputees have is that they need to expend much more energy than able-bodied persons just to walk across campus. This is because their prosthesis doesn’t perform as well as the natural leg. So our research goal is to control the motors in the prosthetic knee so that the amputee can walk more naturally and with less energy use. This could be a great benefit to amputees because if walking is more natural and more easy, then they will become more active, which will benefit them both physically and psychologically.</a:t>
            </a:r>
            <a:endParaRPr lang="en-US" dirty="0" smtClean="0"/>
          </a:p>
        </p:txBody>
      </p:sp>
      <p:sp>
        <p:nvSpPr>
          <p:cNvPr id="4" name="Slide Number Placeholder 3"/>
          <p:cNvSpPr>
            <a:spLocks noGrp="1"/>
          </p:cNvSpPr>
          <p:nvPr>
            <p:ph type="sldNum" sz="quarter" idx="12"/>
          </p:nvPr>
        </p:nvSpPr>
        <p:spPr/>
        <p:txBody>
          <a:bodyPr/>
          <a:lstStyle/>
          <a:p>
            <a:fld id="{EEE0E4A5-C53F-4556-AD2A-850CED6DD338}" type="slidenum">
              <a:rPr lang="en-US" smtClean="0"/>
              <a:t>17</a:t>
            </a:fld>
            <a:endParaRPr lang="en-US"/>
          </a:p>
        </p:txBody>
      </p:sp>
    </p:spTree>
    <p:extLst>
      <p:ext uri="{BB962C8B-B14F-4D97-AF65-F5344CB8AC3E}">
        <p14:creationId xmlns:p14="http://schemas.microsoft.com/office/powerpoint/2010/main" val="133953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38411"/>
            <a:ext cx="7886700" cy="5917939"/>
          </a:xfrm>
        </p:spPr>
        <p:txBody>
          <a:bodyPr>
            <a:normAutofit/>
          </a:bodyPr>
          <a:lstStyle/>
          <a:p>
            <a:pPr marL="457200" lvl="1" indent="0">
              <a:buNone/>
            </a:pPr>
            <a:r>
              <a:rPr lang="en-US" sz="3200" u="sng" dirty="0" smtClean="0"/>
              <a:t>Outline</a:t>
            </a:r>
            <a:endParaRPr lang="en-US" sz="2800" dirty="0" smtClean="0"/>
          </a:p>
          <a:p>
            <a:pPr marL="914400" lvl="1" indent="-457200">
              <a:buFont typeface="+mj-lt"/>
              <a:buAutoNum type="arabicPeriod"/>
            </a:pPr>
            <a:r>
              <a:rPr lang="en-US" sz="2800" dirty="0" smtClean="0"/>
              <a:t>Poster Elements</a:t>
            </a:r>
          </a:p>
          <a:p>
            <a:pPr marL="914400" lvl="1" indent="-457200">
              <a:buFont typeface="+mj-lt"/>
              <a:buAutoNum type="arabicPeriod"/>
            </a:pPr>
            <a:r>
              <a:rPr lang="en-US" sz="2800" dirty="0" smtClean="0"/>
              <a:t>Poster Style, </a:t>
            </a:r>
            <a:r>
              <a:rPr lang="en-US" sz="2800" dirty="0"/>
              <a:t>Printing, and Presentation</a:t>
            </a:r>
            <a:endParaRPr lang="en-US" sz="2800" dirty="0" smtClean="0"/>
          </a:p>
          <a:p>
            <a:pPr marL="914400" lvl="1" indent="-457200">
              <a:buFont typeface="+mj-lt"/>
              <a:buAutoNum type="arabicPeriod"/>
            </a:pPr>
            <a:r>
              <a:rPr lang="en-US" sz="2800" b="1" dirty="0">
                <a:solidFill>
                  <a:srgbClr val="FF0000"/>
                </a:solidFill>
              </a:rPr>
              <a:t>Poster</a:t>
            </a:r>
            <a:r>
              <a:rPr lang="en-US" sz="2800" dirty="0"/>
              <a:t> </a:t>
            </a:r>
            <a:r>
              <a:rPr lang="en-US" sz="2800" b="1" dirty="0" smtClean="0">
                <a:solidFill>
                  <a:srgbClr val="FF0000"/>
                </a:solidFill>
              </a:rPr>
              <a:t>Critiques</a:t>
            </a:r>
          </a:p>
          <a:p>
            <a:pPr marL="914400" lvl="1" indent="-457200">
              <a:buFont typeface="+mj-lt"/>
              <a:buAutoNum type="arabicPeriod"/>
            </a:pPr>
            <a:r>
              <a:rPr lang="en-US" sz="2800" dirty="0" smtClean="0"/>
              <a:t>Fun Poster Tips</a:t>
            </a:r>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08535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513" y="362902"/>
            <a:ext cx="4277596" cy="4049077"/>
          </a:xfrm>
          <a:prstGeom prst="rect">
            <a:avLst/>
          </a:prstGeom>
        </p:spPr>
      </p:pic>
      <p:pic>
        <p:nvPicPr>
          <p:cNvPr id="5" name="Picture 4"/>
          <p:cNvPicPr>
            <a:picLocks noChangeAspect="1"/>
          </p:cNvPicPr>
          <p:nvPr/>
        </p:nvPicPr>
        <p:blipFill>
          <a:blip r:embed="rId3"/>
          <a:stretch>
            <a:fillRect/>
          </a:stretch>
        </p:blipFill>
        <p:spPr>
          <a:xfrm>
            <a:off x="4872788" y="362903"/>
            <a:ext cx="4136909" cy="4049077"/>
          </a:xfrm>
          <a:prstGeom prst="rect">
            <a:avLst/>
          </a:prstGeom>
        </p:spPr>
      </p:pic>
      <p:sp>
        <p:nvSpPr>
          <p:cNvPr id="7" name="Slide Number Placeholder 6"/>
          <p:cNvSpPr>
            <a:spLocks noGrp="1"/>
          </p:cNvSpPr>
          <p:nvPr>
            <p:ph type="sldNum" sz="quarter" idx="12"/>
          </p:nvPr>
        </p:nvSpPr>
        <p:spPr/>
        <p:txBody>
          <a:bodyPr/>
          <a:lstStyle/>
          <a:p>
            <a:fld id="{EEE0E4A5-C53F-4556-AD2A-850CED6DD338}" type="slidenum">
              <a:rPr lang="en-US" smtClean="0"/>
              <a:t>19</a:t>
            </a:fld>
            <a:endParaRPr lang="en-US"/>
          </a:p>
        </p:txBody>
      </p:sp>
      <p:sp>
        <p:nvSpPr>
          <p:cNvPr id="8" name="TextBox 7"/>
          <p:cNvSpPr txBox="1"/>
          <p:nvPr/>
        </p:nvSpPr>
        <p:spPr>
          <a:xfrm>
            <a:off x="2824680" y="4540468"/>
            <a:ext cx="3820215" cy="954107"/>
          </a:xfrm>
          <a:prstGeom prst="rect">
            <a:avLst/>
          </a:prstGeom>
          <a:noFill/>
        </p:spPr>
        <p:txBody>
          <a:bodyPr wrap="square" rtlCol="0">
            <a:spAutoFit/>
          </a:bodyPr>
          <a:lstStyle/>
          <a:p>
            <a:r>
              <a:rPr lang="en-US" sz="2800" dirty="0" smtClean="0"/>
              <a:t>			</a:t>
            </a:r>
            <a:r>
              <a:rPr lang="en-US" sz="2800" dirty="0" smtClean="0">
                <a:solidFill>
                  <a:srgbClr val="00B050"/>
                </a:solidFill>
              </a:rPr>
              <a:t> </a:t>
            </a:r>
          </a:p>
          <a:p>
            <a:r>
              <a:rPr lang="en-US" sz="2800" dirty="0" smtClean="0"/>
              <a:t>Which graphic is better?</a:t>
            </a:r>
          </a:p>
        </p:txBody>
      </p:sp>
    </p:spTree>
    <p:extLst>
      <p:ext uri="{BB962C8B-B14F-4D97-AF65-F5344CB8AC3E}">
        <p14:creationId xmlns:p14="http://schemas.microsoft.com/office/powerpoint/2010/main" val="279875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7886700" cy="5754053"/>
          </a:xfrm>
        </p:spPr>
        <p:txBody>
          <a:bodyPr>
            <a:normAutofit/>
          </a:bodyPr>
          <a:lstStyle/>
          <a:p>
            <a:pPr marL="0" indent="0">
              <a:buNone/>
            </a:pPr>
            <a:r>
              <a:rPr lang="en-US" sz="3200" u="sng" dirty="0" smtClean="0"/>
              <a:t>Important Dates</a:t>
            </a:r>
          </a:p>
          <a:p>
            <a:r>
              <a:rPr lang="en-US" dirty="0"/>
              <a:t>Tuesday, August 1</a:t>
            </a:r>
            <a:r>
              <a:rPr lang="en-US" dirty="0" smtClean="0"/>
              <a:t>, advisors email Joy Yard:</a:t>
            </a:r>
            <a:endParaRPr lang="en-US" dirty="0"/>
          </a:p>
          <a:p>
            <a:pPr lvl="1"/>
            <a:r>
              <a:rPr lang="en-US" dirty="0"/>
              <a:t>The title and authors of your poster</a:t>
            </a:r>
          </a:p>
          <a:p>
            <a:pPr lvl="1"/>
            <a:r>
              <a:rPr lang="en-US" dirty="0"/>
              <a:t>The times between 11 am – 2 pm that you will be present at the </a:t>
            </a:r>
            <a:r>
              <a:rPr lang="en-US" dirty="0" smtClean="0"/>
              <a:t>poster session </a:t>
            </a:r>
            <a:r>
              <a:rPr lang="en-US" dirty="0"/>
              <a:t>on Thursday, September </a:t>
            </a:r>
            <a:r>
              <a:rPr lang="en-US" dirty="0" smtClean="0"/>
              <a:t>7 </a:t>
            </a:r>
            <a:endParaRPr lang="en-US" dirty="0"/>
          </a:p>
          <a:p>
            <a:r>
              <a:rPr lang="en-US" dirty="0"/>
              <a:t>Tuesday, August 15, </a:t>
            </a:r>
            <a:r>
              <a:rPr lang="en-US" dirty="0" smtClean="0"/>
              <a:t>advisors email Joy Yard:</a:t>
            </a:r>
            <a:endParaRPr lang="en-US" dirty="0"/>
          </a:p>
          <a:p>
            <a:pPr lvl="1"/>
            <a:r>
              <a:rPr lang="en-US" dirty="0" smtClean="0"/>
              <a:t>The abstract of your poster</a:t>
            </a:r>
            <a:endParaRPr lang="en-US" dirty="0"/>
          </a:p>
          <a:p>
            <a:r>
              <a:rPr lang="en-US" dirty="0" smtClean="0"/>
              <a:t>Tuesday, August 15, advisors email the CSU library:</a:t>
            </a:r>
          </a:p>
          <a:p>
            <a:pPr lvl="1"/>
            <a:r>
              <a:rPr lang="en-US" dirty="0" smtClean="0"/>
              <a:t>The electronic </a:t>
            </a:r>
            <a:r>
              <a:rPr lang="en-US" dirty="0"/>
              <a:t>version of your poster</a:t>
            </a:r>
          </a:p>
          <a:p>
            <a:r>
              <a:rPr lang="en-US" dirty="0"/>
              <a:t>Thursday, September </a:t>
            </a:r>
            <a:r>
              <a:rPr lang="en-US" dirty="0" smtClean="0"/>
              <a:t>7</a:t>
            </a:r>
            <a:endParaRPr lang="en-US" dirty="0"/>
          </a:p>
          <a:p>
            <a:pPr lvl="1"/>
            <a:r>
              <a:rPr lang="en-US" dirty="0" smtClean="0"/>
              <a:t>Undergraduate </a:t>
            </a:r>
            <a:r>
              <a:rPr lang="en-US" dirty="0"/>
              <a:t>Research Poster Session </a:t>
            </a:r>
            <a:endParaRPr lang="en-US" dirty="0" smtClean="0"/>
          </a:p>
          <a:p>
            <a:pPr lvl="1"/>
            <a:r>
              <a:rPr lang="en-US" dirty="0" smtClean="0"/>
              <a:t>11 </a:t>
            </a:r>
            <a:r>
              <a:rPr lang="en-US" dirty="0"/>
              <a:t>am – 2 pm </a:t>
            </a:r>
            <a:endParaRPr lang="en-US" dirty="0" smtClean="0"/>
          </a:p>
          <a:p>
            <a:pPr lvl="1"/>
            <a:r>
              <a:rPr lang="en-US" dirty="0" smtClean="0"/>
              <a:t>Student </a:t>
            </a:r>
            <a:r>
              <a:rPr lang="en-US" dirty="0"/>
              <a:t>Center Ballroom (3</a:t>
            </a:r>
            <a:r>
              <a:rPr lang="en-US" baseline="30000" dirty="0"/>
              <a:t>rd</a:t>
            </a:r>
            <a:r>
              <a:rPr lang="en-US" dirty="0"/>
              <a:t> floor)</a:t>
            </a:r>
            <a:endParaRPr lang="en-US" dirty="0" smtClean="0">
              <a:sym typeface="Symbol" panose="05050102010706020507" pitchFamily="18" charset="2"/>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12989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513" y="362902"/>
            <a:ext cx="4277596" cy="4049077"/>
          </a:xfrm>
          <a:prstGeom prst="rect">
            <a:avLst/>
          </a:prstGeom>
        </p:spPr>
      </p:pic>
      <p:pic>
        <p:nvPicPr>
          <p:cNvPr id="5" name="Picture 4"/>
          <p:cNvPicPr>
            <a:picLocks noChangeAspect="1"/>
          </p:cNvPicPr>
          <p:nvPr/>
        </p:nvPicPr>
        <p:blipFill>
          <a:blip r:embed="rId3"/>
          <a:stretch>
            <a:fillRect/>
          </a:stretch>
        </p:blipFill>
        <p:spPr>
          <a:xfrm>
            <a:off x="4872788" y="362903"/>
            <a:ext cx="4136909" cy="4049077"/>
          </a:xfrm>
          <a:prstGeom prst="rect">
            <a:avLst/>
          </a:prstGeom>
        </p:spPr>
      </p:pic>
      <p:sp>
        <p:nvSpPr>
          <p:cNvPr id="6" name="TextBox 5"/>
          <p:cNvSpPr txBox="1"/>
          <p:nvPr/>
        </p:nvSpPr>
        <p:spPr>
          <a:xfrm>
            <a:off x="1761828" y="4540468"/>
            <a:ext cx="5612562" cy="1384995"/>
          </a:xfrm>
          <a:prstGeom prst="rect">
            <a:avLst/>
          </a:prstGeom>
          <a:noFill/>
        </p:spPr>
        <p:txBody>
          <a:bodyPr wrap="none" rtlCol="0">
            <a:spAutoFit/>
          </a:bodyPr>
          <a:lstStyle/>
          <a:p>
            <a:r>
              <a:rPr lang="en-US" sz="2800" dirty="0" smtClean="0">
                <a:solidFill>
                  <a:srgbClr val="FF0000"/>
                </a:solidFill>
              </a:rPr>
              <a:t>Bad</a:t>
            </a:r>
            <a:r>
              <a:rPr lang="en-US" sz="2800" dirty="0" smtClean="0"/>
              <a:t>					</a:t>
            </a:r>
            <a:r>
              <a:rPr lang="en-US" sz="2800" dirty="0" smtClean="0">
                <a:solidFill>
                  <a:srgbClr val="00B050"/>
                </a:solidFill>
              </a:rPr>
              <a:t>Good</a:t>
            </a:r>
          </a:p>
          <a:p>
            <a:endParaRPr lang="en-US" sz="2800" dirty="0" smtClean="0"/>
          </a:p>
          <a:p>
            <a:r>
              <a:rPr lang="en-US" sz="2800" dirty="0" smtClean="0"/>
              <a:t>You need to </a:t>
            </a:r>
            <a:r>
              <a:rPr lang="en-US" sz="2800" u="sng" dirty="0" smtClean="0"/>
              <a:t>customize</a:t>
            </a:r>
            <a:r>
              <a:rPr lang="en-US" sz="2800" dirty="0" smtClean="0"/>
              <a:t> your graphics!</a:t>
            </a:r>
            <a:endParaRPr lang="en-US" sz="2800" dirty="0"/>
          </a:p>
        </p:txBody>
      </p:sp>
      <p:sp>
        <p:nvSpPr>
          <p:cNvPr id="7" name="Slide Number Placeholder 6"/>
          <p:cNvSpPr>
            <a:spLocks noGrp="1"/>
          </p:cNvSpPr>
          <p:nvPr>
            <p:ph type="sldNum" sz="quarter" idx="12"/>
          </p:nvPr>
        </p:nvSpPr>
        <p:spPr/>
        <p:txBody>
          <a:bodyPr/>
          <a:lstStyle/>
          <a:p>
            <a:fld id="{EEE0E4A5-C53F-4556-AD2A-850CED6DD338}" type="slidenum">
              <a:rPr lang="en-US" smtClean="0"/>
              <a:t>20</a:t>
            </a:fld>
            <a:endParaRPr lang="en-US"/>
          </a:p>
        </p:txBody>
      </p:sp>
    </p:spTree>
    <p:extLst>
      <p:ext uri="{BB962C8B-B14F-4D97-AF65-F5344CB8AC3E}">
        <p14:creationId xmlns:p14="http://schemas.microsoft.com/office/powerpoint/2010/main" val="29297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350" y="140017"/>
            <a:ext cx="4370070" cy="3220403"/>
          </a:xfrm>
          <a:prstGeom prst="rect">
            <a:avLst/>
          </a:prstGeom>
        </p:spPr>
      </p:pic>
      <p:pic>
        <p:nvPicPr>
          <p:cNvPr id="5" name="Picture 4"/>
          <p:cNvPicPr>
            <a:picLocks noChangeAspect="1"/>
          </p:cNvPicPr>
          <p:nvPr/>
        </p:nvPicPr>
        <p:blipFill>
          <a:blip r:embed="rId3"/>
          <a:stretch>
            <a:fillRect/>
          </a:stretch>
        </p:blipFill>
        <p:spPr>
          <a:xfrm>
            <a:off x="4652753" y="140017"/>
            <a:ext cx="4365518" cy="3220403"/>
          </a:xfrm>
          <a:prstGeom prst="rect">
            <a:avLst/>
          </a:prstGeom>
        </p:spPr>
      </p:pic>
      <p:sp>
        <p:nvSpPr>
          <p:cNvPr id="7" name="Slide Number Placeholder 6"/>
          <p:cNvSpPr>
            <a:spLocks noGrp="1"/>
          </p:cNvSpPr>
          <p:nvPr>
            <p:ph type="sldNum" sz="quarter" idx="12"/>
          </p:nvPr>
        </p:nvSpPr>
        <p:spPr/>
        <p:txBody>
          <a:bodyPr/>
          <a:lstStyle/>
          <a:p>
            <a:fld id="{EEE0E4A5-C53F-4556-AD2A-850CED6DD338}" type="slidenum">
              <a:rPr lang="en-US" smtClean="0"/>
              <a:t>21</a:t>
            </a:fld>
            <a:endParaRPr lang="en-US"/>
          </a:p>
        </p:txBody>
      </p:sp>
      <p:sp>
        <p:nvSpPr>
          <p:cNvPr id="8" name="TextBox 7"/>
          <p:cNvSpPr txBox="1"/>
          <p:nvPr/>
        </p:nvSpPr>
        <p:spPr>
          <a:xfrm>
            <a:off x="1879133" y="3771900"/>
            <a:ext cx="6803473" cy="523220"/>
          </a:xfrm>
          <a:prstGeom prst="rect">
            <a:avLst/>
          </a:prstGeom>
          <a:noFill/>
        </p:spPr>
        <p:txBody>
          <a:bodyPr wrap="square" rtlCol="0">
            <a:spAutoFit/>
          </a:bodyPr>
          <a:lstStyle/>
          <a:p>
            <a:r>
              <a:rPr lang="en-US" sz="2800" dirty="0" smtClean="0"/>
              <a:t>Which poster is more visually appealing?</a:t>
            </a:r>
          </a:p>
        </p:txBody>
      </p:sp>
    </p:spTree>
    <p:extLst>
      <p:ext uri="{BB962C8B-B14F-4D97-AF65-F5344CB8AC3E}">
        <p14:creationId xmlns:p14="http://schemas.microsoft.com/office/powerpoint/2010/main" val="289069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350" y="140017"/>
            <a:ext cx="4370070" cy="3220403"/>
          </a:xfrm>
          <a:prstGeom prst="rect">
            <a:avLst/>
          </a:prstGeom>
        </p:spPr>
      </p:pic>
      <p:pic>
        <p:nvPicPr>
          <p:cNvPr id="5" name="Picture 4"/>
          <p:cNvPicPr>
            <a:picLocks noChangeAspect="1"/>
          </p:cNvPicPr>
          <p:nvPr/>
        </p:nvPicPr>
        <p:blipFill>
          <a:blip r:embed="rId3"/>
          <a:stretch>
            <a:fillRect/>
          </a:stretch>
        </p:blipFill>
        <p:spPr>
          <a:xfrm>
            <a:off x="4652753" y="140017"/>
            <a:ext cx="4365518" cy="3220403"/>
          </a:xfrm>
          <a:prstGeom prst="rect">
            <a:avLst/>
          </a:prstGeom>
        </p:spPr>
      </p:pic>
      <p:sp>
        <p:nvSpPr>
          <p:cNvPr id="7" name="Slide Number Placeholder 6"/>
          <p:cNvSpPr>
            <a:spLocks noGrp="1"/>
          </p:cNvSpPr>
          <p:nvPr>
            <p:ph type="sldNum" sz="quarter" idx="12"/>
          </p:nvPr>
        </p:nvSpPr>
        <p:spPr/>
        <p:txBody>
          <a:bodyPr/>
          <a:lstStyle/>
          <a:p>
            <a:fld id="{EEE0E4A5-C53F-4556-AD2A-850CED6DD338}" type="slidenum">
              <a:rPr lang="en-US" smtClean="0"/>
              <a:t>22</a:t>
            </a:fld>
            <a:endParaRPr lang="en-US"/>
          </a:p>
        </p:txBody>
      </p:sp>
      <p:sp>
        <p:nvSpPr>
          <p:cNvPr id="8" name="TextBox 7"/>
          <p:cNvSpPr txBox="1"/>
          <p:nvPr/>
        </p:nvSpPr>
        <p:spPr>
          <a:xfrm>
            <a:off x="1879133" y="3771900"/>
            <a:ext cx="6803473" cy="2677656"/>
          </a:xfrm>
          <a:prstGeom prst="rect">
            <a:avLst/>
          </a:prstGeom>
          <a:noFill/>
        </p:spPr>
        <p:txBody>
          <a:bodyPr wrap="square" rtlCol="0">
            <a:spAutoFit/>
          </a:bodyPr>
          <a:lstStyle/>
          <a:p>
            <a:r>
              <a:rPr lang="en-US" sz="2800" dirty="0" smtClean="0"/>
              <a:t>Which poster is more visually appealing?</a:t>
            </a:r>
          </a:p>
          <a:p>
            <a:pPr marL="457200" indent="-457200">
              <a:buFont typeface="Arial" panose="020B0604020202020204" pitchFamily="34" charset="0"/>
              <a:buChar char="•"/>
            </a:pPr>
            <a:r>
              <a:rPr lang="en-US" sz="2800" dirty="0" smtClean="0"/>
              <a:t>Don’t use too many colors</a:t>
            </a:r>
          </a:p>
          <a:p>
            <a:pPr marL="457200" indent="-457200">
              <a:buFont typeface="Arial" panose="020B0604020202020204" pitchFamily="34" charset="0"/>
              <a:buChar char="•"/>
            </a:pPr>
            <a:r>
              <a:rPr lang="en-US" sz="2800" dirty="0" smtClean="0"/>
              <a:t>Make sure the text contrasts well with the background</a:t>
            </a:r>
          </a:p>
          <a:p>
            <a:pPr marL="457200" indent="-457200">
              <a:buFont typeface="Arial" panose="020B0604020202020204" pitchFamily="34" charset="0"/>
              <a:buChar char="•"/>
            </a:pPr>
            <a:r>
              <a:rPr lang="en-US" sz="2800" dirty="0" smtClean="0"/>
              <a:t>Don’t use busy backgrounds</a:t>
            </a:r>
          </a:p>
          <a:p>
            <a:endParaRPr lang="en-US" sz="2800" dirty="0"/>
          </a:p>
        </p:txBody>
      </p:sp>
    </p:spTree>
    <p:extLst>
      <p:ext uri="{BB962C8B-B14F-4D97-AF65-F5344CB8AC3E}">
        <p14:creationId xmlns:p14="http://schemas.microsoft.com/office/powerpoint/2010/main" val="3323070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21747" y="103469"/>
            <a:ext cx="5108895" cy="6661999"/>
          </a:xfrm>
          <a:prstGeom prst="rect">
            <a:avLst/>
          </a:prstGeom>
        </p:spPr>
      </p:pic>
      <p:sp>
        <p:nvSpPr>
          <p:cNvPr id="5" name="Slide Number Placeholder 4"/>
          <p:cNvSpPr>
            <a:spLocks noGrp="1"/>
          </p:cNvSpPr>
          <p:nvPr>
            <p:ph type="sldNum" sz="quarter" idx="12"/>
          </p:nvPr>
        </p:nvSpPr>
        <p:spPr/>
        <p:txBody>
          <a:bodyPr/>
          <a:lstStyle/>
          <a:p>
            <a:fld id="{EEE0E4A5-C53F-4556-AD2A-850CED6DD338}" type="slidenum">
              <a:rPr lang="en-US" smtClean="0"/>
              <a:t>23</a:t>
            </a:fld>
            <a:endParaRPr lang="en-US"/>
          </a:p>
        </p:txBody>
      </p:sp>
    </p:spTree>
    <p:extLst>
      <p:ext uri="{BB962C8B-B14F-4D97-AF65-F5344CB8AC3E}">
        <p14:creationId xmlns:p14="http://schemas.microsoft.com/office/powerpoint/2010/main" val="202401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1264" y="28771"/>
            <a:ext cx="5166056" cy="6829229"/>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24</a:t>
            </a:fld>
            <a:endParaRPr lang="en-US"/>
          </a:p>
        </p:txBody>
      </p:sp>
    </p:spTree>
    <p:extLst>
      <p:ext uri="{BB962C8B-B14F-4D97-AF65-F5344CB8AC3E}">
        <p14:creationId xmlns:p14="http://schemas.microsoft.com/office/powerpoint/2010/main" val="278155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48118" y="58388"/>
            <a:ext cx="5696682" cy="6799612"/>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25</a:t>
            </a:fld>
            <a:endParaRPr lang="en-US"/>
          </a:p>
        </p:txBody>
      </p:sp>
    </p:spTree>
    <p:extLst>
      <p:ext uri="{BB962C8B-B14F-4D97-AF65-F5344CB8AC3E}">
        <p14:creationId xmlns:p14="http://schemas.microsoft.com/office/powerpoint/2010/main" val="211467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999" y="400834"/>
            <a:ext cx="8062099" cy="6025018"/>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26</a:t>
            </a:fld>
            <a:endParaRPr lang="en-US"/>
          </a:p>
        </p:txBody>
      </p:sp>
    </p:spTree>
    <p:extLst>
      <p:ext uri="{BB962C8B-B14F-4D97-AF65-F5344CB8AC3E}">
        <p14:creationId xmlns:p14="http://schemas.microsoft.com/office/powerpoint/2010/main" val="157183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489" y="388307"/>
            <a:ext cx="8583904" cy="6062597"/>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27</a:t>
            </a:fld>
            <a:endParaRPr lang="en-US"/>
          </a:p>
        </p:txBody>
      </p:sp>
    </p:spTree>
    <p:extLst>
      <p:ext uri="{BB962C8B-B14F-4D97-AF65-F5344CB8AC3E}">
        <p14:creationId xmlns:p14="http://schemas.microsoft.com/office/powerpoint/2010/main" val="4206047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4562" y="90487"/>
            <a:ext cx="4714875" cy="6677025"/>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28</a:t>
            </a:fld>
            <a:endParaRPr lang="en-US"/>
          </a:p>
        </p:txBody>
      </p:sp>
    </p:spTree>
    <p:extLst>
      <p:ext uri="{BB962C8B-B14F-4D97-AF65-F5344CB8AC3E}">
        <p14:creationId xmlns:p14="http://schemas.microsoft.com/office/powerpoint/2010/main" val="72093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2467" y="438411"/>
            <a:ext cx="8247861" cy="5818086"/>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29</a:t>
            </a:fld>
            <a:endParaRPr lang="en-US"/>
          </a:p>
        </p:txBody>
      </p:sp>
    </p:spTree>
    <p:extLst>
      <p:ext uri="{BB962C8B-B14F-4D97-AF65-F5344CB8AC3E}">
        <p14:creationId xmlns:p14="http://schemas.microsoft.com/office/powerpoint/2010/main" val="369718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7886700" cy="6005050"/>
          </a:xfrm>
        </p:spPr>
        <p:txBody>
          <a:bodyPr>
            <a:normAutofit/>
          </a:bodyPr>
          <a:lstStyle/>
          <a:p>
            <a:pPr marL="0" indent="0">
              <a:buNone/>
            </a:pPr>
            <a:r>
              <a:rPr lang="en-US" sz="3200" u="sng" dirty="0" smtClean="0"/>
              <a:t>Overview</a:t>
            </a:r>
          </a:p>
          <a:p>
            <a:r>
              <a:rPr lang="en-US" dirty="0" smtClean="0"/>
              <a:t>Posters </a:t>
            </a:r>
            <a:r>
              <a:rPr lang="en-US" dirty="0"/>
              <a:t>can be better </a:t>
            </a:r>
            <a:r>
              <a:rPr lang="en-US" dirty="0" smtClean="0"/>
              <a:t>publicity than papers or presentations</a:t>
            </a:r>
            <a:endParaRPr lang="en-US" dirty="0"/>
          </a:p>
          <a:p>
            <a:pPr lvl="1"/>
            <a:r>
              <a:rPr lang="en-US" dirty="0"/>
              <a:t>Personal interaction with interested </a:t>
            </a:r>
            <a:r>
              <a:rPr lang="en-US" dirty="0" smtClean="0"/>
              <a:t>people</a:t>
            </a:r>
          </a:p>
          <a:p>
            <a:pPr lvl="1"/>
            <a:r>
              <a:rPr lang="en-US" dirty="0" smtClean="0"/>
              <a:t>The poster can live for years</a:t>
            </a:r>
            <a:endParaRPr lang="en-US" dirty="0"/>
          </a:p>
          <a:p>
            <a:r>
              <a:rPr lang="en-US" dirty="0" smtClean="0"/>
              <a:t>PowerPoint can be used for any size poster</a:t>
            </a:r>
            <a:br>
              <a:rPr lang="en-US" dirty="0" smtClean="0"/>
            </a:br>
            <a:r>
              <a:rPr lang="en-US" dirty="0" smtClean="0"/>
              <a:t>Design </a:t>
            </a:r>
            <a:r>
              <a:rPr lang="en-US" dirty="0" smtClean="0">
                <a:sym typeface="Symbol" panose="05050102010706020507" pitchFamily="18" charset="2"/>
              </a:rPr>
              <a:t> Slide </a:t>
            </a:r>
            <a:r>
              <a:rPr lang="en-US" dirty="0">
                <a:sym typeface="Symbol" panose="05050102010706020507" pitchFamily="18" charset="2"/>
              </a:rPr>
              <a:t>Size </a:t>
            </a:r>
            <a:r>
              <a:rPr lang="en-US" dirty="0" smtClean="0">
                <a:sym typeface="Symbol" panose="05050102010706020507" pitchFamily="18" charset="2"/>
              </a:rPr>
              <a:t> Custom</a:t>
            </a:r>
          </a:p>
          <a:p>
            <a:r>
              <a:rPr lang="en-US" dirty="0" smtClean="0">
                <a:sym typeface="Symbol" panose="05050102010706020507" pitchFamily="18" charset="2"/>
              </a:rPr>
              <a:t>Many other options besides PowerPoint – Adobe Illustrator, InDesign, Canvas, Publish-It, Corel Draw, LaTeX, etc.</a:t>
            </a:r>
          </a:p>
          <a:p>
            <a:r>
              <a:rPr lang="en-US" dirty="0" smtClean="0">
                <a:sym typeface="Symbol" panose="05050102010706020507" pitchFamily="18" charset="2"/>
              </a:rPr>
              <a:t>Typical size is usually 3 feet  4 feet, or</a:t>
            </a:r>
            <a:br>
              <a:rPr lang="en-US" dirty="0" smtClean="0">
                <a:sym typeface="Symbol" panose="05050102010706020507" pitchFamily="18" charset="2"/>
              </a:rPr>
            </a:br>
            <a:r>
              <a:rPr lang="en-US" dirty="0" smtClean="0">
                <a:sym typeface="Symbol" panose="05050102010706020507" pitchFamily="18" charset="2"/>
              </a:rPr>
              <a:t>3 </a:t>
            </a:r>
            <a:r>
              <a:rPr lang="en-US" dirty="0">
                <a:sym typeface="Symbol" panose="05050102010706020507" pitchFamily="18" charset="2"/>
              </a:rPr>
              <a:t>feet  </a:t>
            </a:r>
            <a:r>
              <a:rPr lang="en-US" dirty="0" smtClean="0">
                <a:sym typeface="Symbol" panose="05050102010706020507" pitchFamily="18" charset="2"/>
              </a:rPr>
              <a:t>2 feet </a:t>
            </a:r>
          </a:p>
          <a:p>
            <a:r>
              <a:rPr lang="en-US" dirty="0" smtClean="0">
                <a:sym typeface="Symbol" panose="05050102010706020507" pitchFamily="18" charset="2"/>
              </a:rPr>
              <a:t>Typical orientation is landscape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97348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630" y="486818"/>
            <a:ext cx="9031266" cy="4569390"/>
          </a:xfrm>
          <a:prstGeom prst="rect">
            <a:avLst/>
          </a:prstGeom>
        </p:spPr>
      </p:pic>
      <p:sp>
        <p:nvSpPr>
          <p:cNvPr id="3" name="Slide Number Placeholder 2"/>
          <p:cNvSpPr>
            <a:spLocks noGrp="1"/>
          </p:cNvSpPr>
          <p:nvPr>
            <p:ph type="sldNum" sz="quarter" idx="12"/>
          </p:nvPr>
        </p:nvSpPr>
        <p:spPr/>
        <p:txBody>
          <a:bodyPr/>
          <a:lstStyle/>
          <a:p>
            <a:fld id="{EEE0E4A5-C53F-4556-AD2A-850CED6DD338}" type="slidenum">
              <a:rPr lang="en-US" smtClean="0"/>
              <a:t>30</a:t>
            </a:fld>
            <a:endParaRPr lang="en-US"/>
          </a:p>
        </p:txBody>
      </p:sp>
    </p:spTree>
    <p:extLst>
      <p:ext uri="{BB962C8B-B14F-4D97-AF65-F5344CB8AC3E}">
        <p14:creationId xmlns:p14="http://schemas.microsoft.com/office/powerpoint/2010/main" val="195756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ice on designing scientific 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61" y="211072"/>
            <a:ext cx="8681024" cy="54256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EE0E4A5-C53F-4556-AD2A-850CED6DD338}" type="slidenum">
              <a:rPr lang="en-US" smtClean="0"/>
              <a:t>31</a:t>
            </a:fld>
            <a:endParaRPr lang="en-US"/>
          </a:p>
        </p:txBody>
      </p:sp>
    </p:spTree>
    <p:extLst>
      <p:ext uri="{BB962C8B-B14F-4D97-AF65-F5344CB8AC3E}">
        <p14:creationId xmlns:p14="http://schemas.microsoft.com/office/powerpoint/2010/main" val="2412794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linpurrington.com/wp-content/uploads/2012/02/bad-scientific-poster-examp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9" t="5500" r="3678" b="5495"/>
          <a:stretch/>
        </p:blipFill>
        <p:spPr bwMode="auto">
          <a:xfrm>
            <a:off x="90295" y="169101"/>
            <a:ext cx="8959562" cy="56220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EE0E4A5-C53F-4556-AD2A-850CED6DD338}" type="slidenum">
              <a:rPr lang="en-US" smtClean="0"/>
              <a:t>32</a:t>
            </a:fld>
            <a:endParaRPr lang="en-US"/>
          </a:p>
        </p:txBody>
      </p:sp>
      <p:sp>
        <p:nvSpPr>
          <p:cNvPr id="3" name="Rectangle 2"/>
          <p:cNvSpPr/>
          <p:nvPr/>
        </p:nvSpPr>
        <p:spPr>
          <a:xfrm>
            <a:off x="3153566" y="5987019"/>
            <a:ext cx="2833020" cy="369332"/>
          </a:xfrm>
          <a:prstGeom prst="rect">
            <a:avLst/>
          </a:prstGeom>
        </p:spPr>
        <p:txBody>
          <a:bodyPr wrap="none">
            <a:spAutoFit/>
          </a:bodyPr>
          <a:lstStyle/>
          <a:p>
            <a:r>
              <a:rPr lang="en-US" dirty="0" smtClean="0"/>
              <a:t>Example by Colin </a:t>
            </a:r>
            <a:r>
              <a:rPr lang="en-US" dirty="0" err="1" smtClean="0"/>
              <a:t>Purrington</a:t>
            </a:r>
            <a:endParaRPr lang="en-US" dirty="0"/>
          </a:p>
        </p:txBody>
      </p:sp>
    </p:spTree>
    <p:extLst>
      <p:ext uri="{BB962C8B-B14F-4D97-AF65-F5344CB8AC3E}">
        <p14:creationId xmlns:p14="http://schemas.microsoft.com/office/powerpoint/2010/main" val="411121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78" y="309602"/>
            <a:ext cx="8434137" cy="5632311"/>
          </a:xfrm>
          <a:prstGeom prst="rect">
            <a:avLst/>
          </a:prstGeom>
        </p:spPr>
        <p:txBody>
          <a:bodyPr wrap="square">
            <a:spAutoFit/>
          </a:bodyPr>
          <a:lstStyle/>
          <a:p>
            <a:r>
              <a:rPr lang="en-US" sz="2400" dirty="0" smtClean="0"/>
              <a:t>Problems with poster on previous page:</a:t>
            </a:r>
          </a:p>
          <a:p>
            <a:pPr marL="461963" indent="-461963">
              <a:buFont typeface="+mj-lt"/>
              <a:buAutoNum type="arabicPeriod"/>
            </a:pPr>
            <a:r>
              <a:rPr lang="en-US" sz="2400" dirty="0" smtClean="0"/>
              <a:t>Background image is distracting, wastes ink.</a:t>
            </a:r>
          </a:p>
          <a:p>
            <a:pPr marL="461963" indent="-461963">
              <a:buFont typeface="+mj-lt"/>
              <a:buAutoNum type="arabicPeriod"/>
            </a:pPr>
            <a:r>
              <a:rPr lang="en-US" sz="2400" dirty="0" smtClean="0"/>
              <a:t>Text box backgrounds are dark, which makes text hard to read (and wastes ink).</a:t>
            </a:r>
          </a:p>
          <a:p>
            <a:pPr marL="461963" indent="-461963">
              <a:buFont typeface="+mj-lt"/>
              <a:buAutoNum type="arabicPeriod"/>
            </a:pPr>
            <a:r>
              <a:rPr lang="en-US" sz="2400" dirty="0" smtClean="0"/>
              <a:t>Text box backgrounds are all different colors, for no reason (thus annoying).</a:t>
            </a:r>
          </a:p>
          <a:p>
            <a:pPr marL="461963" indent="-461963">
              <a:buFont typeface="+mj-lt"/>
              <a:buAutoNum type="arabicPeriod"/>
            </a:pPr>
            <a:r>
              <a:rPr lang="en-US" sz="2400" dirty="0" smtClean="0"/>
              <a:t>Text boxes are different widths (and annoying).</a:t>
            </a:r>
          </a:p>
          <a:p>
            <a:pPr marL="461963" indent="-461963">
              <a:buFont typeface="+mj-lt"/>
              <a:buAutoNum type="arabicPeriod"/>
            </a:pPr>
            <a:r>
              <a:rPr lang="en-US" sz="2400" dirty="0" smtClean="0"/>
              <a:t>Text boxes not separated from each other by pleasing “white” space.</a:t>
            </a:r>
          </a:p>
          <a:p>
            <a:pPr marL="461963" indent="-461963">
              <a:buFont typeface="+mj-lt"/>
              <a:buAutoNum type="arabicPeriod"/>
            </a:pPr>
            <a:r>
              <a:rPr lang="en-US" sz="2400" dirty="0" smtClean="0"/>
              <a:t>Text box edges not aligned, which is annoying.</a:t>
            </a:r>
          </a:p>
          <a:p>
            <a:pPr marL="461963" indent="-461963">
              <a:buFont typeface="+mj-lt"/>
              <a:buAutoNum type="arabicPeriod"/>
            </a:pPr>
            <a:r>
              <a:rPr lang="en-US" sz="2400" dirty="0" smtClean="0"/>
              <a:t>Text justified, which causes bad inter-word spacing and makes reading harder.</a:t>
            </a:r>
          </a:p>
          <a:p>
            <a:pPr marL="461963" indent="-461963">
              <a:buFont typeface="+mj-lt"/>
              <a:buAutoNum type="arabicPeriod"/>
            </a:pPr>
            <a:r>
              <a:rPr lang="en-US" sz="2400" dirty="0" smtClean="0"/>
              <a:t>Too many logos are pretentious.</a:t>
            </a:r>
          </a:p>
          <a:p>
            <a:pPr marL="461963" indent="-461963">
              <a:buFont typeface="+mj-lt"/>
              <a:buAutoNum type="arabicPeriod"/>
            </a:pPr>
            <a:r>
              <a:rPr lang="en-US" sz="2400" dirty="0" smtClean="0"/>
              <a:t>Logos crowd the title.</a:t>
            </a:r>
          </a:p>
          <a:p>
            <a:pPr marL="461963" indent="-461963">
              <a:buFont typeface="+mj-lt"/>
              <a:buAutoNum type="arabicPeriod"/>
            </a:pPr>
            <a:r>
              <a:rPr lang="en-US" sz="2400" dirty="0" smtClean="0"/>
              <a:t>Title perspective is annoying (unless you really like Star Wars).</a:t>
            </a:r>
          </a:p>
        </p:txBody>
      </p:sp>
      <p:sp>
        <p:nvSpPr>
          <p:cNvPr id="3" name="Slide Number Placeholder 2"/>
          <p:cNvSpPr>
            <a:spLocks noGrp="1"/>
          </p:cNvSpPr>
          <p:nvPr>
            <p:ph type="sldNum" sz="quarter" idx="12"/>
          </p:nvPr>
        </p:nvSpPr>
        <p:spPr/>
        <p:txBody>
          <a:bodyPr/>
          <a:lstStyle/>
          <a:p>
            <a:fld id="{EEE0E4A5-C53F-4556-AD2A-850CED6DD338}" type="slidenum">
              <a:rPr lang="en-US" smtClean="0"/>
              <a:t>33</a:t>
            </a:fld>
            <a:endParaRPr lang="en-US"/>
          </a:p>
        </p:txBody>
      </p:sp>
    </p:spTree>
    <p:extLst>
      <p:ext uri="{BB962C8B-B14F-4D97-AF65-F5344CB8AC3E}">
        <p14:creationId xmlns:p14="http://schemas.microsoft.com/office/powerpoint/2010/main" val="271602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78" y="309602"/>
            <a:ext cx="8434137" cy="5262979"/>
          </a:xfrm>
          <a:prstGeom prst="rect">
            <a:avLst/>
          </a:prstGeom>
        </p:spPr>
        <p:txBody>
          <a:bodyPr wrap="square">
            <a:spAutoFit/>
          </a:bodyPr>
          <a:lstStyle/>
          <a:p>
            <a:pPr marL="461963" indent="-461963">
              <a:buFont typeface="+mj-lt"/>
              <a:buAutoNum type="arabicPeriod" startAt="11"/>
            </a:pPr>
            <a:r>
              <a:rPr lang="en-US" sz="2400" dirty="0" smtClean="0"/>
              <a:t>Title is in all caps, which is harder to read and obscures Latin name.</a:t>
            </a:r>
          </a:p>
          <a:p>
            <a:pPr marL="461963" indent="-461963">
              <a:buFont typeface="+mj-lt"/>
              <a:buAutoNum type="arabicPeriod" startAt="11"/>
            </a:pPr>
            <a:r>
              <a:rPr lang="en-US" sz="2400" dirty="0" smtClean="0"/>
              <a:t>Title is italicized, which obscures Latin name.</a:t>
            </a:r>
          </a:p>
          <a:p>
            <a:pPr marL="461963" indent="-461963">
              <a:buFont typeface="+mj-lt"/>
              <a:buAutoNum type="arabicPeriod" startAt="11"/>
            </a:pPr>
            <a:r>
              <a:rPr lang="en-US" sz="2400" dirty="0" smtClean="0"/>
              <a:t>Author font color is too loud relative to other text.</a:t>
            </a:r>
          </a:p>
          <a:p>
            <a:pPr marL="461963" indent="-461963">
              <a:buFont typeface="+mj-lt"/>
              <a:buAutoNum type="arabicPeriod" startAt="11"/>
            </a:pPr>
            <a:r>
              <a:rPr lang="en-US" sz="2400" dirty="0" smtClean="0"/>
              <a:t>Too much text.</a:t>
            </a:r>
          </a:p>
          <a:p>
            <a:pPr marL="461963" indent="-461963">
              <a:buFont typeface="+mj-lt"/>
              <a:buAutoNum type="arabicPeriod" startAt="11"/>
            </a:pPr>
            <a:r>
              <a:rPr lang="en-US" sz="2400" dirty="0" smtClean="0"/>
              <a:t>Results are presented in sentences instead of visually with charts.</a:t>
            </a:r>
          </a:p>
          <a:p>
            <a:pPr marL="461963" indent="-461963">
              <a:buFont typeface="+mj-lt"/>
              <a:buAutoNum type="arabicPeriod" startAt="11"/>
            </a:pPr>
            <a:r>
              <a:rPr lang="en-US" sz="2400" dirty="0" smtClean="0"/>
              <a:t>Section headers have more than one type of format – big font, bold, italics, underlined, </a:t>
            </a:r>
            <a:r>
              <a:rPr lang="en-US" sz="2400" i="1" dirty="0" smtClean="0"/>
              <a:t>and</a:t>
            </a:r>
            <a:r>
              <a:rPr lang="en-US" sz="2400" dirty="0" smtClean="0"/>
              <a:t> colored – choose one. </a:t>
            </a:r>
            <a:br>
              <a:rPr lang="en-US" sz="2400" dirty="0" smtClean="0"/>
            </a:br>
            <a:r>
              <a:rPr lang="en-US" sz="2400" dirty="0" smtClean="0"/>
              <a:t>[Note: Numbering the sections would have been even worse.]</a:t>
            </a:r>
          </a:p>
          <a:p>
            <a:pPr marL="461963" indent="-461963">
              <a:buFont typeface="+mj-lt"/>
              <a:buAutoNum type="arabicPeriod" startAt="11"/>
            </a:pPr>
            <a:r>
              <a:rPr lang="en-US" sz="2400" dirty="0" smtClean="0"/>
              <a:t>Terrible graphic of Guinea pig on scale. Need one of the actual setup (pigs eating while weightless, for example). </a:t>
            </a:r>
          </a:p>
          <a:p>
            <a:pPr marL="461963" indent="-461963">
              <a:buFont typeface="+mj-lt"/>
              <a:buAutoNum type="arabicPeriod" startAt="11"/>
            </a:pPr>
            <a:r>
              <a:rPr lang="en-US" sz="2400" dirty="0" smtClean="0"/>
              <a:t>Inclusion of an </a:t>
            </a:r>
            <a:r>
              <a:rPr lang="en-US" sz="2400" i="1" dirty="0" smtClean="0"/>
              <a:t>Abstract</a:t>
            </a:r>
            <a:r>
              <a:rPr lang="en-US" sz="2400" dirty="0" smtClean="0"/>
              <a:t> gobbles up space needlessly.  </a:t>
            </a:r>
            <a:br>
              <a:rPr lang="en-US" sz="2400" dirty="0" smtClean="0"/>
            </a:br>
            <a:r>
              <a:rPr lang="en-US" sz="2400" dirty="0" smtClean="0"/>
              <a:t>Abstract sections should be banned from posters.</a:t>
            </a:r>
          </a:p>
        </p:txBody>
      </p:sp>
      <p:sp>
        <p:nvSpPr>
          <p:cNvPr id="3" name="Slide Number Placeholder 2"/>
          <p:cNvSpPr>
            <a:spLocks noGrp="1"/>
          </p:cNvSpPr>
          <p:nvPr>
            <p:ph type="sldNum" sz="quarter" idx="12"/>
          </p:nvPr>
        </p:nvSpPr>
        <p:spPr/>
        <p:txBody>
          <a:bodyPr/>
          <a:lstStyle/>
          <a:p>
            <a:fld id="{EEE0E4A5-C53F-4556-AD2A-850CED6DD338}" type="slidenum">
              <a:rPr lang="en-US" smtClean="0"/>
              <a:t>34</a:t>
            </a:fld>
            <a:endParaRPr lang="en-US"/>
          </a:p>
        </p:txBody>
      </p:sp>
    </p:spTree>
    <p:extLst>
      <p:ext uri="{BB962C8B-B14F-4D97-AF65-F5344CB8AC3E}">
        <p14:creationId xmlns:p14="http://schemas.microsoft.com/office/powerpoint/2010/main" val="2643100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38411"/>
            <a:ext cx="7886700" cy="5917939"/>
          </a:xfrm>
        </p:spPr>
        <p:txBody>
          <a:bodyPr>
            <a:normAutofit/>
          </a:bodyPr>
          <a:lstStyle/>
          <a:p>
            <a:pPr marL="457200" lvl="1" indent="0">
              <a:buNone/>
            </a:pPr>
            <a:r>
              <a:rPr lang="en-US" sz="3200" u="sng" dirty="0" smtClean="0"/>
              <a:t>Outline</a:t>
            </a:r>
            <a:endParaRPr lang="en-US" sz="2800" dirty="0" smtClean="0"/>
          </a:p>
          <a:p>
            <a:pPr marL="914400" lvl="1" indent="-457200">
              <a:buFont typeface="+mj-lt"/>
              <a:buAutoNum type="arabicPeriod"/>
            </a:pPr>
            <a:r>
              <a:rPr lang="en-US" sz="2800" dirty="0" smtClean="0"/>
              <a:t>Poster Elements</a:t>
            </a:r>
          </a:p>
          <a:p>
            <a:pPr marL="914400" lvl="1" indent="-457200">
              <a:buFont typeface="+mj-lt"/>
              <a:buAutoNum type="arabicPeriod"/>
            </a:pPr>
            <a:r>
              <a:rPr lang="en-US" sz="2800" dirty="0" smtClean="0"/>
              <a:t>Poster Style, </a:t>
            </a:r>
            <a:r>
              <a:rPr lang="en-US" sz="2800" dirty="0"/>
              <a:t>Printing, and Presentation</a:t>
            </a:r>
            <a:endParaRPr lang="en-US" sz="2800" dirty="0" smtClean="0"/>
          </a:p>
          <a:p>
            <a:pPr marL="914400" lvl="1" indent="-457200">
              <a:buFont typeface="+mj-lt"/>
              <a:buAutoNum type="arabicPeriod"/>
            </a:pPr>
            <a:r>
              <a:rPr lang="en-US" sz="2800" dirty="0"/>
              <a:t>Poster </a:t>
            </a:r>
            <a:r>
              <a:rPr lang="en-US" sz="2800" dirty="0" smtClean="0"/>
              <a:t>Critiques</a:t>
            </a:r>
          </a:p>
          <a:p>
            <a:pPr marL="914400" lvl="1" indent="-457200">
              <a:buFont typeface="+mj-lt"/>
              <a:buAutoNum type="arabicPeriod"/>
            </a:pPr>
            <a:r>
              <a:rPr lang="en-US" sz="2800" b="1" dirty="0" smtClean="0">
                <a:solidFill>
                  <a:srgbClr val="FF0000"/>
                </a:solidFill>
              </a:rPr>
              <a:t>Fun Poster Tips</a:t>
            </a:r>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808796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6727"/>
            <a:ext cx="7886700" cy="3007894"/>
          </a:xfrm>
        </p:spPr>
        <p:txBody>
          <a:bodyPr>
            <a:normAutofit/>
          </a:bodyPr>
          <a:lstStyle/>
          <a:p>
            <a:pPr marL="0" indent="0">
              <a:buNone/>
            </a:pPr>
            <a:r>
              <a:rPr lang="en-US" u="sng" dirty="0" smtClean="0"/>
              <a:t>Fun Poster Tips from Colin </a:t>
            </a:r>
            <a:r>
              <a:rPr lang="en-US" u="sng" dirty="0" err="1" smtClean="0"/>
              <a:t>Purrington</a:t>
            </a:r>
            <a:endParaRPr lang="en-US" u="sng" dirty="0" smtClean="0"/>
          </a:p>
          <a:p>
            <a:pPr marL="514350" indent="-514350">
              <a:buFont typeface="+mj-lt"/>
              <a:buAutoNum type="arabicPeriod"/>
            </a:pPr>
            <a:r>
              <a:rPr lang="en-US" dirty="0" smtClean="0"/>
              <a:t>Use hidden panels</a:t>
            </a:r>
          </a:p>
          <a:p>
            <a:pPr marL="514350" indent="-514350">
              <a:buFont typeface="+mj-lt"/>
              <a:buAutoNum type="arabicPeriod"/>
            </a:pPr>
            <a:r>
              <a:rPr lang="en-US" dirty="0" smtClean="0"/>
              <a:t>Have business cards available</a:t>
            </a:r>
          </a:p>
          <a:p>
            <a:pPr marL="514350" indent="-514350">
              <a:buFont typeface="+mj-lt"/>
              <a:buAutoNum type="arabicPeriod"/>
            </a:pPr>
            <a:r>
              <a:rPr lang="en-US" dirty="0" smtClean="0"/>
              <a:t>Have hand-out versions of your poster available</a:t>
            </a:r>
          </a:p>
          <a:p>
            <a:pPr marL="514350" indent="-514350">
              <a:buFont typeface="+mj-lt"/>
              <a:buAutoNum type="arabicPeriod"/>
            </a:pPr>
            <a:r>
              <a:rPr lang="en-US" dirty="0" smtClean="0"/>
              <a:t>Wear clothes that match your poster</a:t>
            </a:r>
            <a:br>
              <a:rPr lang="en-US" dirty="0" smtClean="0"/>
            </a:br>
            <a:endParaRPr lang="en-US" sz="2000" dirty="0"/>
          </a:p>
        </p:txBody>
      </p:sp>
      <p:pic>
        <p:nvPicPr>
          <p:cNvPr id="3074" name="Picture 2" descr="http://colinpurrington.com/wp-content/uploads/2011/09/pinkposter-300x2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232" y="3042585"/>
            <a:ext cx="4929536" cy="36704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EE0E4A5-C53F-4556-AD2A-850CED6DD338}" type="slidenum">
              <a:rPr lang="en-US" smtClean="0"/>
              <a:t>36</a:t>
            </a:fld>
            <a:endParaRPr lang="en-US"/>
          </a:p>
        </p:txBody>
      </p:sp>
    </p:spTree>
    <p:extLst>
      <p:ext uri="{BB962C8B-B14F-4D97-AF65-F5344CB8AC3E}">
        <p14:creationId xmlns:p14="http://schemas.microsoft.com/office/powerpoint/2010/main" val="3301880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6726"/>
            <a:ext cx="7886700" cy="3392905"/>
          </a:xfrm>
        </p:spPr>
        <p:txBody>
          <a:bodyPr>
            <a:normAutofit/>
          </a:bodyPr>
          <a:lstStyle/>
          <a:p>
            <a:pPr marL="0" indent="0">
              <a:buNone/>
            </a:pPr>
            <a:r>
              <a:rPr lang="en-US" u="sng" dirty="0" smtClean="0"/>
              <a:t>Fun Poster Tips from Colin </a:t>
            </a:r>
            <a:r>
              <a:rPr lang="en-US" u="sng" dirty="0" err="1" smtClean="0"/>
              <a:t>Purrington</a:t>
            </a:r>
            <a:endParaRPr lang="en-US" u="sng" dirty="0" smtClean="0"/>
          </a:p>
          <a:p>
            <a:pPr marL="514350" indent="-514350">
              <a:buFont typeface="+mj-lt"/>
              <a:buAutoNum type="arabicPeriod" startAt="5"/>
            </a:pPr>
            <a:r>
              <a:rPr lang="en-US" dirty="0" smtClean="0"/>
              <a:t>Attach a clear plastic cup of candy to your poster</a:t>
            </a:r>
          </a:p>
          <a:p>
            <a:pPr marL="514350" indent="-514350">
              <a:buFont typeface="+mj-lt"/>
              <a:buAutoNum type="arabicPeriod" startAt="5"/>
            </a:pPr>
            <a:r>
              <a:rPr lang="en-US" dirty="0" smtClean="0"/>
              <a:t>Print your poster on a t-shirt that you can wear – or wear the poster itself (sandwich board)</a:t>
            </a:r>
          </a:p>
          <a:p>
            <a:pPr marL="514350" indent="-514350">
              <a:buFont typeface="+mj-lt"/>
              <a:buAutoNum type="arabicPeriod" startAt="5"/>
            </a:pPr>
            <a:r>
              <a:rPr lang="en-US" dirty="0" smtClean="0"/>
              <a:t>Pretend someone else’s poster is yours and try to explain it to visitors</a:t>
            </a:r>
            <a:endParaRPr lang="en-US" dirty="0"/>
          </a:p>
        </p:txBody>
      </p:sp>
      <p:sp>
        <p:nvSpPr>
          <p:cNvPr id="2" name="Slide Number Placeholder 1"/>
          <p:cNvSpPr>
            <a:spLocks noGrp="1"/>
          </p:cNvSpPr>
          <p:nvPr>
            <p:ph type="sldNum" sz="quarter" idx="12"/>
          </p:nvPr>
        </p:nvSpPr>
        <p:spPr/>
        <p:txBody>
          <a:bodyPr/>
          <a:lstStyle/>
          <a:p>
            <a:fld id="{EEE0E4A5-C53F-4556-AD2A-850CED6DD338}" type="slidenum">
              <a:rPr lang="en-US" smtClean="0"/>
              <a:t>37</a:t>
            </a:fld>
            <a:endParaRPr lang="en-US"/>
          </a:p>
        </p:txBody>
      </p:sp>
    </p:spTree>
    <p:extLst>
      <p:ext uri="{BB962C8B-B14F-4D97-AF65-F5344CB8AC3E}">
        <p14:creationId xmlns:p14="http://schemas.microsoft.com/office/powerpoint/2010/main" val="318899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7886700" cy="5754053"/>
          </a:xfrm>
        </p:spPr>
        <p:txBody>
          <a:bodyPr>
            <a:normAutofit/>
          </a:bodyPr>
          <a:lstStyle/>
          <a:p>
            <a:pPr marL="0" indent="0">
              <a:buNone/>
            </a:pPr>
            <a:r>
              <a:rPr lang="en-US" sz="3200" u="sng" dirty="0" smtClean="0"/>
              <a:t>Important Dates</a:t>
            </a:r>
          </a:p>
          <a:p>
            <a:r>
              <a:rPr lang="en-US" dirty="0"/>
              <a:t>Tuesday, August 1</a:t>
            </a:r>
            <a:r>
              <a:rPr lang="en-US" dirty="0" smtClean="0"/>
              <a:t>, advisors email Joy Yard:</a:t>
            </a:r>
            <a:endParaRPr lang="en-US" dirty="0"/>
          </a:p>
          <a:p>
            <a:pPr lvl="1"/>
            <a:r>
              <a:rPr lang="en-US" dirty="0"/>
              <a:t>The title and authors of your poster</a:t>
            </a:r>
          </a:p>
          <a:p>
            <a:pPr lvl="1"/>
            <a:r>
              <a:rPr lang="en-US" dirty="0"/>
              <a:t>The times between 11 am – 2 pm that you will be present at the </a:t>
            </a:r>
            <a:r>
              <a:rPr lang="en-US" dirty="0" smtClean="0"/>
              <a:t>poster session </a:t>
            </a:r>
            <a:r>
              <a:rPr lang="en-US" dirty="0"/>
              <a:t>on Thursday, September </a:t>
            </a:r>
            <a:r>
              <a:rPr lang="en-US" dirty="0" smtClean="0"/>
              <a:t>7 </a:t>
            </a:r>
            <a:endParaRPr lang="en-US" dirty="0"/>
          </a:p>
          <a:p>
            <a:r>
              <a:rPr lang="en-US" dirty="0"/>
              <a:t>Tuesday, August 15, </a:t>
            </a:r>
            <a:r>
              <a:rPr lang="en-US" dirty="0" smtClean="0"/>
              <a:t>advisors email Joy Yard:</a:t>
            </a:r>
            <a:endParaRPr lang="en-US" dirty="0"/>
          </a:p>
          <a:p>
            <a:pPr lvl="1"/>
            <a:r>
              <a:rPr lang="en-US" dirty="0" smtClean="0"/>
              <a:t>The abstract of your poster</a:t>
            </a:r>
            <a:endParaRPr lang="en-US" dirty="0"/>
          </a:p>
          <a:p>
            <a:r>
              <a:rPr lang="en-US" dirty="0" smtClean="0"/>
              <a:t>Tuesday, August 15, advisors email the CSU library:</a:t>
            </a:r>
          </a:p>
          <a:p>
            <a:pPr lvl="1"/>
            <a:r>
              <a:rPr lang="en-US" dirty="0" smtClean="0"/>
              <a:t>The electronic </a:t>
            </a:r>
            <a:r>
              <a:rPr lang="en-US" dirty="0"/>
              <a:t>version of your poster</a:t>
            </a:r>
          </a:p>
          <a:p>
            <a:r>
              <a:rPr lang="en-US" dirty="0"/>
              <a:t>Thursday, September </a:t>
            </a:r>
            <a:r>
              <a:rPr lang="en-US" dirty="0" smtClean="0"/>
              <a:t>7</a:t>
            </a:r>
            <a:endParaRPr lang="en-US" dirty="0"/>
          </a:p>
          <a:p>
            <a:pPr lvl="1"/>
            <a:r>
              <a:rPr lang="en-US" dirty="0" smtClean="0"/>
              <a:t>Undergraduate </a:t>
            </a:r>
            <a:r>
              <a:rPr lang="en-US" dirty="0"/>
              <a:t>Research Poster Session </a:t>
            </a:r>
            <a:endParaRPr lang="en-US" dirty="0" smtClean="0"/>
          </a:p>
          <a:p>
            <a:pPr lvl="1"/>
            <a:r>
              <a:rPr lang="en-US" dirty="0" smtClean="0"/>
              <a:t>11 </a:t>
            </a:r>
            <a:r>
              <a:rPr lang="en-US" dirty="0"/>
              <a:t>am – 2 pm </a:t>
            </a:r>
            <a:endParaRPr lang="en-US" dirty="0" smtClean="0"/>
          </a:p>
          <a:p>
            <a:pPr lvl="1"/>
            <a:r>
              <a:rPr lang="en-US" dirty="0" smtClean="0"/>
              <a:t>Student </a:t>
            </a:r>
            <a:r>
              <a:rPr lang="en-US" dirty="0"/>
              <a:t>Center Ballroom (3</a:t>
            </a:r>
            <a:r>
              <a:rPr lang="en-US" baseline="30000" dirty="0"/>
              <a:t>rd</a:t>
            </a:r>
            <a:r>
              <a:rPr lang="en-US" dirty="0"/>
              <a:t> floor)</a:t>
            </a:r>
            <a:endParaRPr lang="en-US" dirty="0" smtClean="0">
              <a:sym typeface="Symbol" panose="05050102010706020507" pitchFamily="18" charset="2"/>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88766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354330"/>
            <a:ext cx="8076939" cy="5822633"/>
          </a:xfrm>
        </p:spPr>
        <p:txBody>
          <a:bodyPr/>
          <a:lstStyle/>
          <a:p>
            <a:pPr marL="0" indent="0">
              <a:buNone/>
            </a:pPr>
            <a:r>
              <a:rPr lang="en-US" sz="3200" u="sng" dirty="0" smtClean="0"/>
              <a:t>References</a:t>
            </a:r>
          </a:p>
          <a:p>
            <a:pPr marL="0" indent="0">
              <a:buNone/>
            </a:pPr>
            <a:r>
              <a:rPr lang="en-US" sz="2000" dirty="0" smtClean="0">
                <a:hlinkClick r:id="rId2"/>
              </a:rPr>
              <a:t>www.honors.umaine.edu/files/2009/07/make_posters.pdf</a:t>
            </a:r>
            <a:endParaRPr lang="en-US" sz="2000" dirty="0" smtClean="0"/>
          </a:p>
          <a:p>
            <a:pPr marL="0" indent="0">
              <a:buNone/>
            </a:pPr>
            <a:r>
              <a:rPr lang="en-US" sz="2000" dirty="0" smtClean="0">
                <a:hlinkClick r:id="rId3"/>
              </a:rPr>
              <a:t>www.utexas.edu/ugs/our/poster</a:t>
            </a:r>
            <a:endParaRPr lang="en-US" sz="2000" dirty="0" smtClean="0"/>
          </a:p>
          <a:p>
            <a:pPr marL="0" indent="0">
              <a:buNone/>
            </a:pPr>
            <a:r>
              <a:rPr lang="en-US" sz="2000" dirty="0" smtClean="0">
                <a:hlinkClick r:id="rId4"/>
              </a:rPr>
              <a:t>http://hsp.berkeley.edu/sites/default/files/ScientificPosters.pdf</a:t>
            </a:r>
            <a:endParaRPr lang="en-US" sz="2000" dirty="0" smtClean="0"/>
          </a:p>
          <a:p>
            <a:pPr marL="0" indent="0">
              <a:buNone/>
            </a:pPr>
            <a:r>
              <a:rPr lang="en-US" sz="2000" dirty="0">
                <a:hlinkClick r:id="rId5"/>
              </a:rPr>
              <a:t>http://</a:t>
            </a:r>
            <a:r>
              <a:rPr lang="en-US" sz="2000" dirty="0" smtClean="0">
                <a:hlinkClick r:id="rId5"/>
              </a:rPr>
              <a:t>colinpurrington.com/tips/academic/posterdesign</a:t>
            </a:r>
            <a:r>
              <a:rPr lang="en-US" sz="2000" dirty="0" smtClean="0"/>
              <a:t> </a:t>
            </a:r>
          </a:p>
          <a:p>
            <a:pPr marL="0" indent="0">
              <a:buNone/>
            </a:pPr>
            <a:r>
              <a:rPr lang="en-US" sz="2000" dirty="0" smtClean="0">
                <a:hlinkClick r:id="rId6"/>
              </a:rPr>
              <a:t>www.nature.com/naturejobs/science/articles/10.1038/nj7387-113a</a:t>
            </a:r>
            <a:endParaRPr lang="en-US" sz="2000" dirty="0" smtClean="0"/>
          </a:p>
          <a:p>
            <a:pPr marL="0" indent="0">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EE0E4A5-C53F-4556-AD2A-850CED6DD338}" type="slidenum">
              <a:rPr lang="en-US" smtClean="0"/>
              <a:t>39</a:t>
            </a:fld>
            <a:endParaRPr lang="en-US"/>
          </a:p>
        </p:txBody>
      </p:sp>
    </p:spTree>
    <p:extLst>
      <p:ext uri="{BB962C8B-B14F-4D97-AF65-F5344CB8AC3E}">
        <p14:creationId xmlns:p14="http://schemas.microsoft.com/office/powerpoint/2010/main" val="23859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7886700" cy="6005050"/>
          </a:xfrm>
        </p:spPr>
        <p:txBody>
          <a:bodyPr>
            <a:normAutofit/>
          </a:bodyPr>
          <a:lstStyle/>
          <a:p>
            <a:pPr marL="0" indent="0">
              <a:buNone/>
            </a:pPr>
            <a:r>
              <a:rPr lang="en-US" sz="3200" u="sng" dirty="0" smtClean="0"/>
              <a:t>Poster Size</a:t>
            </a:r>
          </a:p>
          <a:p>
            <a:r>
              <a:rPr lang="en-US" dirty="0" smtClean="0"/>
              <a:t>Make sure that the smaller of the two dimensions of your poster is no more than </a:t>
            </a:r>
            <a:r>
              <a:rPr lang="en-US" u="sng" dirty="0" smtClean="0"/>
              <a:t>42 inches</a:t>
            </a:r>
          </a:p>
          <a:p>
            <a:pPr lvl="1"/>
            <a:r>
              <a:rPr lang="en-US" dirty="0" smtClean="0">
                <a:sym typeface="Symbol" panose="05050102010706020507" pitchFamily="18" charset="2"/>
              </a:rPr>
              <a:t>36” x 48” – </a:t>
            </a:r>
            <a:r>
              <a:rPr lang="en-US" dirty="0" smtClean="0">
                <a:solidFill>
                  <a:srgbClr val="00B050"/>
                </a:solidFill>
                <a:sym typeface="Symbol" panose="05050102010706020507" pitchFamily="18" charset="2"/>
              </a:rPr>
              <a:t>good</a:t>
            </a:r>
          </a:p>
          <a:p>
            <a:pPr lvl="1"/>
            <a:r>
              <a:rPr lang="en-US" dirty="0" smtClean="0">
                <a:sym typeface="Symbol" panose="05050102010706020507" pitchFamily="18" charset="2"/>
              </a:rPr>
              <a:t>48” x 42” – </a:t>
            </a:r>
            <a:r>
              <a:rPr lang="en-US" dirty="0" smtClean="0">
                <a:solidFill>
                  <a:srgbClr val="00B050"/>
                </a:solidFill>
                <a:sym typeface="Symbol" panose="05050102010706020507" pitchFamily="18" charset="2"/>
              </a:rPr>
              <a:t>good </a:t>
            </a:r>
          </a:p>
          <a:p>
            <a:pPr lvl="1"/>
            <a:r>
              <a:rPr lang="en-US" dirty="0" smtClean="0">
                <a:sym typeface="Symbol" panose="05050102010706020507" pitchFamily="18" charset="2"/>
              </a:rPr>
              <a:t>44” x 44” – </a:t>
            </a:r>
            <a:r>
              <a:rPr lang="en-US" dirty="0" smtClean="0">
                <a:solidFill>
                  <a:srgbClr val="FF0000"/>
                </a:solidFill>
                <a:sym typeface="Symbol" panose="05050102010706020507" pitchFamily="18" charset="2"/>
              </a:rPr>
              <a:t>no good! </a:t>
            </a:r>
            <a:r>
              <a:rPr lang="en-US" dirty="0" smtClean="0">
                <a:sym typeface="Symbol" panose="05050102010706020507" pitchFamily="18" charset="2"/>
              </a:rPr>
              <a:t>If the smallest dimension is greater than 42” the library (and most other print shops) will not be able to print it!</a:t>
            </a:r>
          </a:p>
          <a:p>
            <a:pPr lvl="1"/>
            <a:r>
              <a:rPr lang="en-US" dirty="0" smtClean="0">
                <a:sym typeface="Symbol" panose="05050102010706020507" pitchFamily="18" charset="2"/>
              </a:rPr>
              <a:t>The library appreciates posters that have one of the dimensions exactly equal to 42 inches – no trimming needed!</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68715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38411"/>
            <a:ext cx="7886700" cy="5917939"/>
          </a:xfrm>
        </p:spPr>
        <p:txBody>
          <a:bodyPr>
            <a:normAutofit/>
          </a:bodyPr>
          <a:lstStyle/>
          <a:p>
            <a:pPr marL="457200" lvl="1" indent="0">
              <a:buNone/>
            </a:pPr>
            <a:r>
              <a:rPr lang="en-US" sz="3200" u="sng" dirty="0" smtClean="0"/>
              <a:t>Outline</a:t>
            </a:r>
            <a:endParaRPr lang="en-US" sz="2800" dirty="0" smtClean="0"/>
          </a:p>
          <a:p>
            <a:pPr marL="914400" lvl="1" indent="-457200">
              <a:buFont typeface="+mj-lt"/>
              <a:buAutoNum type="arabicPeriod"/>
            </a:pPr>
            <a:r>
              <a:rPr lang="en-US" sz="2800" dirty="0" smtClean="0"/>
              <a:t>What are the important elements for a good poster?</a:t>
            </a:r>
          </a:p>
          <a:p>
            <a:pPr marL="914400" lvl="1" indent="-457200">
              <a:buFont typeface="+mj-lt"/>
              <a:buAutoNum type="arabicPeriod"/>
            </a:pPr>
            <a:r>
              <a:rPr lang="en-US" sz="2800" dirty="0" smtClean="0"/>
              <a:t>What are important considerations for poster style, printing, and </a:t>
            </a:r>
            <a:r>
              <a:rPr lang="en-US" sz="2800" dirty="0"/>
              <a:t>P</a:t>
            </a:r>
            <a:r>
              <a:rPr lang="en-US" sz="2800" dirty="0" smtClean="0"/>
              <a:t>resentation?</a:t>
            </a:r>
          </a:p>
          <a:p>
            <a:pPr marL="914400" lvl="1" indent="-457200">
              <a:buFont typeface="+mj-lt"/>
              <a:buAutoNum type="arabicPeriod"/>
            </a:pPr>
            <a:r>
              <a:rPr lang="en-US" sz="2800" dirty="0" smtClean="0"/>
              <a:t>What’s right or wrong with these posters?</a:t>
            </a:r>
          </a:p>
          <a:p>
            <a:pPr marL="914400" lvl="1" indent="-457200">
              <a:buFont typeface="+mj-lt"/>
              <a:buAutoNum type="arabicPeriod"/>
            </a:pPr>
            <a:r>
              <a:rPr lang="en-US" sz="2800" dirty="0" smtClean="0"/>
              <a:t>What are some final tips for the preparation of a great poster?</a:t>
            </a:r>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80207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8099714" cy="5933441"/>
          </a:xfrm>
        </p:spPr>
        <p:txBody>
          <a:bodyPr>
            <a:normAutofit/>
          </a:bodyPr>
          <a:lstStyle/>
          <a:p>
            <a:pPr marL="0" indent="0">
              <a:buNone/>
            </a:pPr>
            <a:r>
              <a:rPr lang="en-US" sz="3200" u="sng" dirty="0" smtClean="0">
                <a:sym typeface="Symbol" panose="05050102010706020507" pitchFamily="18" charset="2"/>
              </a:rPr>
              <a:t>1. Poster Elements</a:t>
            </a:r>
          </a:p>
          <a:p>
            <a:r>
              <a:rPr lang="en-US" dirty="0" smtClean="0">
                <a:sym typeface="Symbol" panose="05050102010706020507" pitchFamily="18" charset="2"/>
              </a:rPr>
              <a:t>Title</a:t>
            </a:r>
          </a:p>
          <a:p>
            <a:r>
              <a:rPr lang="en-US" dirty="0" smtClean="0">
                <a:sym typeface="Symbol" panose="05050102010706020507" pitchFamily="18" charset="2"/>
              </a:rPr>
              <a:t>Authors</a:t>
            </a:r>
          </a:p>
          <a:p>
            <a:r>
              <a:rPr lang="en-US" dirty="0" smtClean="0">
                <a:sym typeface="Symbol" panose="05050102010706020507" pitchFamily="18" charset="2"/>
              </a:rPr>
              <a:t>Abstract</a:t>
            </a:r>
          </a:p>
          <a:p>
            <a:r>
              <a:rPr lang="en-US" dirty="0" smtClean="0">
                <a:sym typeface="Symbol" panose="05050102010706020507" pitchFamily="18" charset="2"/>
              </a:rPr>
              <a:t>Sections</a:t>
            </a:r>
          </a:p>
          <a:p>
            <a:r>
              <a:rPr lang="en-US" u="sng" dirty="0" smtClean="0">
                <a:sym typeface="Symbol" panose="05050102010706020507" pitchFamily="18" charset="2"/>
              </a:rPr>
              <a:t>Brief</a:t>
            </a:r>
            <a:r>
              <a:rPr lang="en-US" dirty="0" smtClean="0">
                <a:sym typeface="Symbol" panose="05050102010706020507" pitchFamily="18" charset="2"/>
              </a:rPr>
              <a:t> Explanatory Text</a:t>
            </a:r>
          </a:p>
          <a:p>
            <a:r>
              <a:rPr lang="en-US" dirty="0" smtClean="0">
                <a:sym typeface="Symbol" panose="05050102010706020507" pitchFamily="18" charset="2"/>
              </a:rPr>
              <a:t>References</a:t>
            </a:r>
          </a:p>
          <a:p>
            <a:r>
              <a:rPr lang="en-US" dirty="0" smtClean="0">
                <a:sym typeface="Symbol" panose="05050102010706020507" pitchFamily="18" charset="2"/>
              </a:rPr>
              <a:t>Acknowledgments</a:t>
            </a:r>
          </a:p>
          <a:p>
            <a:pPr lvl="1"/>
            <a:endParaRPr lang="en-US" dirty="0" smtClean="0">
              <a:sym typeface="Symbol" panose="05050102010706020507" pitchFamily="18" charset="2"/>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51132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8099714" cy="5933441"/>
          </a:xfrm>
        </p:spPr>
        <p:txBody>
          <a:bodyPr>
            <a:normAutofit/>
          </a:bodyPr>
          <a:lstStyle/>
          <a:p>
            <a:r>
              <a:rPr lang="en-US" dirty="0" smtClean="0">
                <a:sym typeface="Symbol" panose="05050102010706020507" pitchFamily="18" charset="2"/>
              </a:rPr>
              <a:t>Title</a:t>
            </a:r>
          </a:p>
          <a:p>
            <a:pPr lvl="1"/>
            <a:r>
              <a:rPr lang="en-US" dirty="0" smtClean="0">
                <a:sym typeface="Symbol" panose="05050102010706020507" pitchFamily="18" charset="2"/>
              </a:rPr>
              <a:t>Eye-catching, professional, succinct, clear</a:t>
            </a:r>
          </a:p>
          <a:p>
            <a:pPr lvl="1"/>
            <a:r>
              <a:rPr lang="en-US" dirty="0"/>
              <a:t>Use a </a:t>
            </a:r>
            <a:r>
              <a:rPr lang="en-US" dirty="0" smtClean="0"/>
              <a:t>results-oriented title, or a question-based title</a:t>
            </a:r>
          </a:p>
          <a:p>
            <a:pPr lvl="1"/>
            <a:r>
              <a:rPr lang="en-US" dirty="0">
                <a:sym typeface="Symbol" panose="05050102010706020507" pitchFamily="18" charset="2"/>
              </a:rPr>
              <a:t>Between 84 </a:t>
            </a:r>
            <a:r>
              <a:rPr lang="en-US" dirty="0" smtClean="0">
                <a:sym typeface="Symbol" panose="05050102010706020507" pitchFamily="18" charset="2"/>
              </a:rPr>
              <a:t>point and </a:t>
            </a:r>
            <a:r>
              <a:rPr lang="en-US" dirty="0">
                <a:sym typeface="Symbol" panose="05050102010706020507" pitchFamily="18" charset="2"/>
              </a:rPr>
              <a:t>96 </a:t>
            </a:r>
            <a:r>
              <a:rPr lang="en-US" dirty="0" smtClean="0">
                <a:sym typeface="Symbol" panose="05050102010706020507" pitchFamily="18" charset="2"/>
              </a:rPr>
              <a:t>point</a:t>
            </a:r>
            <a:endParaRPr lang="en-US" dirty="0" smtClean="0"/>
          </a:p>
          <a:p>
            <a:pPr marL="457200" lvl="1" indent="0">
              <a:buNone/>
            </a:pPr>
            <a:endParaRPr lang="en-US" dirty="0" smtClean="0">
              <a:sym typeface="Symbol" panose="05050102010706020507" pitchFamily="18" charset="2"/>
            </a:endParaRPr>
          </a:p>
          <a:p>
            <a:pPr marL="457200" lvl="1" indent="0">
              <a:buNone/>
            </a:pPr>
            <a:r>
              <a:rPr lang="en-US" dirty="0" smtClean="0">
                <a:solidFill>
                  <a:srgbClr val="FF0000"/>
                </a:solidFill>
                <a:sym typeface="Symbol" panose="05050102010706020507" pitchFamily="18" charset="2"/>
              </a:rPr>
              <a:t>Good Examples: </a:t>
            </a:r>
          </a:p>
          <a:p>
            <a:pPr lvl="1"/>
            <a:r>
              <a:rPr lang="en-US" dirty="0" smtClean="0">
                <a:solidFill>
                  <a:srgbClr val="FF0000"/>
                </a:solidFill>
                <a:sym typeface="Symbol" panose="05050102010706020507" pitchFamily="18" charset="2"/>
              </a:rPr>
              <a:t>Temperature Determines the Sex of Flounder</a:t>
            </a:r>
          </a:p>
          <a:p>
            <a:pPr lvl="1"/>
            <a:r>
              <a:rPr lang="en-US" dirty="0" smtClean="0">
                <a:solidFill>
                  <a:srgbClr val="FF0000"/>
                </a:solidFill>
                <a:sym typeface="Symbol" panose="05050102010706020507" pitchFamily="18" charset="2"/>
              </a:rPr>
              <a:t>Can Temperature Determine </a:t>
            </a:r>
            <a:r>
              <a:rPr lang="en-US" dirty="0">
                <a:solidFill>
                  <a:srgbClr val="FF0000"/>
                </a:solidFill>
                <a:sym typeface="Symbol" panose="05050102010706020507" pitchFamily="18" charset="2"/>
              </a:rPr>
              <a:t>the Sex of </a:t>
            </a:r>
            <a:r>
              <a:rPr lang="en-US" dirty="0" smtClean="0">
                <a:solidFill>
                  <a:srgbClr val="FF0000"/>
                </a:solidFill>
                <a:sym typeface="Symbol" panose="05050102010706020507" pitchFamily="18" charset="2"/>
              </a:rPr>
              <a:t>Flounder?</a:t>
            </a:r>
            <a:r>
              <a:rPr lang="en-US" dirty="0">
                <a:sym typeface="Symbol" panose="05050102010706020507" pitchFamily="18" charset="2"/>
              </a:rPr>
              <a:t/>
            </a:r>
            <a:br>
              <a:rPr lang="en-US" dirty="0">
                <a:sym typeface="Symbol" panose="05050102010706020507" pitchFamily="18" charset="2"/>
              </a:rPr>
            </a:br>
            <a:endParaRPr lang="en-US" dirty="0" smtClean="0">
              <a:sym typeface="Symbol" panose="05050102010706020507" pitchFamily="18" charset="2"/>
            </a:endParaRPr>
          </a:p>
          <a:p>
            <a:pPr marL="457200" lvl="1" indent="0">
              <a:buNone/>
            </a:pPr>
            <a:r>
              <a:rPr lang="en-US" dirty="0" smtClean="0">
                <a:solidFill>
                  <a:srgbClr val="0070C0"/>
                </a:solidFill>
                <a:sym typeface="Symbol" panose="05050102010706020507" pitchFamily="18" charset="2"/>
              </a:rPr>
              <a:t>Bad Example:</a:t>
            </a:r>
          </a:p>
          <a:p>
            <a:pPr lvl="1"/>
            <a:r>
              <a:rPr lang="en-US" dirty="0" smtClean="0">
                <a:solidFill>
                  <a:srgbClr val="0070C0"/>
                </a:solidFill>
                <a:sym typeface="Symbol" panose="05050102010706020507" pitchFamily="18" charset="2"/>
              </a:rPr>
              <a:t>Studies on the Relationship between Temperature and the Sex of Flounder </a:t>
            </a:r>
          </a:p>
          <a:p>
            <a:pPr marL="457200" lvl="1" indent="0">
              <a:buNone/>
            </a:pPr>
            <a:endParaRPr lang="en-US" dirty="0" smtClean="0">
              <a:sym typeface="Symbol" panose="05050102010706020507" pitchFamily="18" charset="2"/>
            </a:endParaRPr>
          </a:p>
          <a:p>
            <a:pPr lvl="1"/>
            <a:endParaRPr lang="en-US" dirty="0" smtClean="0">
              <a:sym typeface="Symbol" panose="05050102010706020507" pitchFamily="18" charset="2"/>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92161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7886700" cy="6097963"/>
          </a:xfrm>
        </p:spPr>
        <p:txBody>
          <a:bodyPr>
            <a:normAutofit lnSpcReduction="10000"/>
          </a:bodyPr>
          <a:lstStyle/>
          <a:p>
            <a:r>
              <a:rPr lang="en-US" dirty="0" smtClean="0">
                <a:sym typeface="Symbol" panose="05050102010706020507" pitchFamily="18" charset="2"/>
              </a:rPr>
              <a:t>Authors</a:t>
            </a:r>
          </a:p>
          <a:p>
            <a:pPr lvl="1"/>
            <a:r>
              <a:rPr lang="en-US" dirty="0" smtClean="0">
                <a:sym typeface="Symbol" panose="05050102010706020507" pitchFamily="18" charset="2"/>
              </a:rPr>
              <a:t>Check with your advisor to get the correct authors in the correct order</a:t>
            </a:r>
          </a:p>
          <a:p>
            <a:pPr lvl="1"/>
            <a:r>
              <a:rPr lang="en-US" dirty="0" smtClean="0">
                <a:sym typeface="Symbol" panose="05050102010706020507" pitchFamily="18" charset="2"/>
              </a:rPr>
              <a:t>Between </a:t>
            </a:r>
            <a:r>
              <a:rPr lang="en-US" dirty="0">
                <a:sym typeface="Symbol" panose="05050102010706020507" pitchFamily="18" charset="2"/>
              </a:rPr>
              <a:t>30 </a:t>
            </a:r>
            <a:r>
              <a:rPr lang="en-US" dirty="0" smtClean="0">
                <a:sym typeface="Symbol" panose="05050102010706020507" pitchFamily="18" charset="2"/>
              </a:rPr>
              <a:t>point and 56 </a:t>
            </a:r>
            <a:r>
              <a:rPr lang="en-US" dirty="0">
                <a:sym typeface="Symbol" panose="05050102010706020507" pitchFamily="18" charset="2"/>
              </a:rPr>
              <a:t>point</a:t>
            </a:r>
            <a:endParaRPr lang="en-US" dirty="0" smtClean="0">
              <a:sym typeface="Symbol" panose="05050102010706020507" pitchFamily="18" charset="2"/>
            </a:endParaRPr>
          </a:p>
          <a:p>
            <a:r>
              <a:rPr lang="en-US" dirty="0" smtClean="0">
                <a:sym typeface="Symbol" panose="05050102010706020507" pitchFamily="18" charset="2"/>
              </a:rPr>
              <a:t>Abstract</a:t>
            </a:r>
          </a:p>
          <a:p>
            <a:r>
              <a:rPr lang="en-US" dirty="0" smtClean="0">
                <a:sym typeface="Symbol" panose="05050102010706020507" pitchFamily="18" charset="2"/>
              </a:rPr>
              <a:t>Typical section headings – between </a:t>
            </a:r>
            <a:r>
              <a:rPr lang="en-US" dirty="0">
                <a:sym typeface="Symbol" panose="05050102010706020507" pitchFamily="18" charset="2"/>
              </a:rPr>
              <a:t>30 </a:t>
            </a:r>
            <a:r>
              <a:rPr lang="en-US" dirty="0" smtClean="0">
                <a:sym typeface="Symbol" panose="05050102010706020507" pitchFamily="18" charset="2"/>
              </a:rPr>
              <a:t>and </a:t>
            </a:r>
            <a:r>
              <a:rPr lang="en-US" dirty="0">
                <a:sym typeface="Symbol" panose="05050102010706020507" pitchFamily="18" charset="2"/>
              </a:rPr>
              <a:t>48 </a:t>
            </a:r>
            <a:r>
              <a:rPr lang="en-US" dirty="0" smtClean="0">
                <a:sym typeface="Symbol" panose="05050102010706020507" pitchFamily="18" charset="2"/>
              </a:rPr>
              <a:t>point</a:t>
            </a:r>
            <a:br>
              <a:rPr lang="en-US" dirty="0" smtClean="0">
                <a:sym typeface="Symbol" panose="05050102010706020507" pitchFamily="18" charset="2"/>
              </a:rPr>
            </a:br>
            <a:r>
              <a:rPr lang="en-US" dirty="0" smtClean="0">
                <a:sym typeface="Symbol" panose="05050102010706020507" pitchFamily="18" charset="2"/>
              </a:rPr>
              <a:t>Use standard headings for a smooth flow</a:t>
            </a:r>
            <a:br>
              <a:rPr lang="en-US" dirty="0" smtClean="0">
                <a:sym typeface="Symbol" panose="05050102010706020507" pitchFamily="18" charset="2"/>
              </a:rPr>
            </a:br>
            <a:r>
              <a:rPr lang="en-US" dirty="0" smtClean="0">
                <a:sym typeface="Symbol" panose="05050102010706020507" pitchFamily="18" charset="2"/>
              </a:rPr>
              <a:t>San serif font (Calibri, Arial, Helvetica, etc.)</a:t>
            </a:r>
          </a:p>
          <a:p>
            <a:pPr lvl="1"/>
            <a:r>
              <a:rPr lang="en-US" dirty="0" smtClean="0">
                <a:sym typeface="Symbol" panose="05050102010706020507" pitchFamily="18" charset="2"/>
              </a:rPr>
              <a:t>Introduction (optional)</a:t>
            </a:r>
          </a:p>
          <a:p>
            <a:pPr lvl="1"/>
            <a:r>
              <a:rPr lang="en-US" dirty="0" smtClean="0">
                <a:sym typeface="Symbol" panose="05050102010706020507" pitchFamily="18" charset="2"/>
              </a:rPr>
              <a:t>Objective</a:t>
            </a:r>
          </a:p>
          <a:p>
            <a:pPr lvl="1"/>
            <a:r>
              <a:rPr lang="en-US" dirty="0" smtClean="0">
                <a:sym typeface="Symbol" panose="05050102010706020507" pitchFamily="18" charset="2"/>
              </a:rPr>
              <a:t>Methods</a:t>
            </a:r>
          </a:p>
          <a:p>
            <a:pPr lvl="1"/>
            <a:r>
              <a:rPr lang="en-US" dirty="0" smtClean="0">
                <a:sym typeface="Symbol" panose="05050102010706020507" pitchFamily="18" charset="2"/>
              </a:rPr>
              <a:t>Results – the majority of your poster</a:t>
            </a:r>
          </a:p>
          <a:p>
            <a:pPr lvl="1"/>
            <a:r>
              <a:rPr lang="en-US" dirty="0" smtClean="0">
                <a:sym typeface="Symbol" panose="05050102010706020507" pitchFamily="18" charset="2"/>
              </a:rPr>
              <a:t>Conclusions</a:t>
            </a:r>
          </a:p>
          <a:p>
            <a:pPr lvl="1"/>
            <a:r>
              <a:rPr lang="en-US" dirty="0" smtClean="0">
                <a:sym typeface="Symbol" panose="05050102010706020507" pitchFamily="18" charset="2"/>
              </a:rPr>
              <a:t>Acknowledgments</a:t>
            </a:r>
          </a:p>
          <a:p>
            <a:pPr lvl="1"/>
            <a:r>
              <a:rPr lang="en-US" dirty="0" smtClean="0">
                <a:sym typeface="Symbol" panose="05050102010706020507" pitchFamily="18" charset="2"/>
              </a:rPr>
              <a:t>References</a:t>
            </a:r>
          </a:p>
          <a:p>
            <a:r>
              <a:rPr lang="en-US" dirty="0" smtClean="0">
                <a:sym typeface="Symbol" panose="05050102010706020507" pitchFamily="18" charset="2"/>
              </a:rPr>
              <a:t>But you can be creative with your section headings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83803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22910"/>
            <a:ext cx="7886700" cy="5933441"/>
          </a:xfrm>
        </p:spPr>
        <p:txBody>
          <a:bodyPr>
            <a:normAutofit/>
          </a:bodyPr>
          <a:lstStyle/>
          <a:p>
            <a:r>
              <a:rPr lang="en-US" dirty="0" smtClean="0">
                <a:sym typeface="Symbol" panose="05050102010706020507" pitchFamily="18" charset="2"/>
              </a:rPr>
              <a:t>Explanatory Text – between 24 point and 32 point</a:t>
            </a:r>
          </a:p>
          <a:p>
            <a:pPr lvl="1"/>
            <a:r>
              <a:rPr lang="en-US" dirty="0" smtClean="0">
                <a:sym typeface="Symbol" panose="05050102010706020507" pitchFamily="18" charset="2"/>
              </a:rPr>
              <a:t>Serif font (Times Roman, Century, Palatino, etc.)</a:t>
            </a:r>
          </a:p>
          <a:p>
            <a:r>
              <a:rPr lang="en-US" dirty="0" smtClean="0">
                <a:sym typeface="Symbol" panose="05050102010706020507" pitchFamily="18" charset="2"/>
              </a:rPr>
              <a:t>References and Acknowledgments – about 18 point</a:t>
            </a:r>
          </a:p>
          <a:p>
            <a:r>
              <a:rPr lang="en-US" dirty="0" smtClean="0">
                <a:sym typeface="Symbol" panose="05050102010706020507" pitchFamily="18" charset="2"/>
              </a:rPr>
              <a:t>Figure and Table Captions – about 18 point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7185911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1785</Words>
  <Application>Microsoft Office PowerPoint</Application>
  <PresentationFormat>On-screen Show (4:3)</PresentationFormat>
  <Paragraphs>259</Paragraphs>
  <Slides>39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Symbol</vt:lpstr>
      <vt:lpstr>Office Theme</vt:lpstr>
      <vt:lpstr>Cleveland State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Cleveland State University ESC 720 Research Communications</dc:title>
  <dc:creator>Dan Simon</dc:creator>
  <cp:lastModifiedBy>Daniel Simon</cp:lastModifiedBy>
  <cp:revision>26</cp:revision>
  <dcterms:created xsi:type="dcterms:W3CDTF">2014-11-13T15:24:49Z</dcterms:created>
  <dcterms:modified xsi:type="dcterms:W3CDTF">2017-07-31T16:06:33Z</dcterms:modified>
</cp:coreProperties>
</file>