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2"/>
    <p:restoredTop sz="58797"/>
  </p:normalViewPr>
  <p:slideViewPr>
    <p:cSldViewPr snapToGrid="0" snapToObjects="1">
      <p:cViewPr varScale="1">
        <p:scale>
          <a:sx n="53" d="100"/>
          <a:sy n="53" d="100"/>
        </p:scale>
        <p:origin x="24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F6ED2D-C088-E546-A234-91D6F02E862B}" type="doc">
      <dgm:prSet loTypeId="urn:microsoft.com/office/officeart/2005/8/layout/cycle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E936CC-CC7A-0C4D-AE20-77FC72A22B8B}">
      <dgm:prSet phldrT="[Text]"/>
      <dgm:spPr/>
      <dgm:t>
        <a:bodyPr/>
        <a:lstStyle/>
        <a:p>
          <a:r>
            <a:rPr lang="en-US" dirty="0" smtClean="0"/>
            <a:t>Hypothesis Generation: Reflection for Action</a:t>
          </a:r>
          <a:endParaRPr lang="en-US" dirty="0"/>
        </a:p>
      </dgm:t>
    </dgm:pt>
    <dgm:pt modelId="{8A39D41D-FAC8-8249-BF85-EA6A6C84C796}" type="parTrans" cxnId="{B7270E0A-946A-0C46-8BE7-FEF7ADF72614}">
      <dgm:prSet/>
      <dgm:spPr/>
      <dgm:t>
        <a:bodyPr/>
        <a:lstStyle/>
        <a:p>
          <a:endParaRPr lang="en-US"/>
        </a:p>
      </dgm:t>
    </dgm:pt>
    <dgm:pt modelId="{64455CB4-6C74-4B4E-84CA-CCC45492EEE1}" type="sibTrans" cxnId="{B7270E0A-946A-0C46-8BE7-FEF7ADF72614}">
      <dgm:prSet/>
      <dgm:spPr/>
      <dgm:t>
        <a:bodyPr/>
        <a:lstStyle/>
        <a:p>
          <a:endParaRPr lang="en-US"/>
        </a:p>
      </dgm:t>
    </dgm:pt>
    <dgm:pt modelId="{0697508E-2BA2-1E4C-ADF5-638CA44EFA16}">
      <dgm:prSet phldrT="[Text]"/>
      <dgm:spPr/>
      <dgm:t>
        <a:bodyPr/>
        <a:lstStyle/>
        <a:p>
          <a:r>
            <a:rPr lang="en-US" dirty="0" smtClean="0"/>
            <a:t>Active Learning: Reflection in Action</a:t>
          </a:r>
          <a:endParaRPr lang="en-US" dirty="0"/>
        </a:p>
      </dgm:t>
    </dgm:pt>
    <dgm:pt modelId="{9CBD14EC-C66A-654F-B345-BF4B32C755CB}" type="parTrans" cxnId="{25F3361E-9872-764B-BFEB-6D2E9949471F}">
      <dgm:prSet/>
      <dgm:spPr/>
      <dgm:t>
        <a:bodyPr/>
        <a:lstStyle/>
        <a:p>
          <a:endParaRPr lang="en-US"/>
        </a:p>
      </dgm:t>
    </dgm:pt>
    <dgm:pt modelId="{055098D1-FC33-C347-B2B5-5B99E6FEB6A1}" type="sibTrans" cxnId="{25F3361E-9872-764B-BFEB-6D2E9949471F}">
      <dgm:prSet/>
      <dgm:spPr/>
      <dgm:t>
        <a:bodyPr/>
        <a:lstStyle/>
        <a:p>
          <a:endParaRPr lang="en-US"/>
        </a:p>
      </dgm:t>
    </dgm:pt>
    <dgm:pt modelId="{B4DFA6C9-BB24-1A45-8777-A127B0E4540D}">
      <dgm:prSet phldrT="[Text]"/>
      <dgm:spPr/>
      <dgm:t>
        <a:bodyPr/>
        <a:lstStyle/>
        <a:p>
          <a:r>
            <a:rPr lang="en-US" dirty="0" smtClean="0"/>
            <a:t>Post-Activity: Reflection on Action</a:t>
          </a:r>
          <a:endParaRPr lang="en-US" dirty="0"/>
        </a:p>
      </dgm:t>
    </dgm:pt>
    <dgm:pt modelId="{9F351F0F-619D-1247-9551-F86843DED4CB}" type="parTrans" cxnId="{B0B79525-8E1E-9540-8243-31F95DC6CCD5}">
      <dgm:prSet/>
      <dgm:spPr/>
      <dgm:t>
        <a:bodyPr/>
        <a:lstStyle/>
        <a:p>
          <a:endParaRPr lang="en-US"/>
        </a:p>
      </dgm:t>
    </dgm:pt>
    <dgm:pt modelId="{FDA209F7-B4C9-0141-8DB7-CDB1982CC8E2}" type="sibTrans" cxnId="{B0B79525-8E1E-9540-8243-31F95DC6CCD5}">
      <dgm:prSet/>
      <dgm:spPr/>
      <dgm:t>
        <a:bodyPr/>
        <a:lstStyle/>
        <a:p>
          <a:endParaRPr lang="en-US"/>
        </a:p>
      </dgm:t>
    </dgm:pt>
    <dgm:pt modelId="{0953FD12-53B4-B048-83C9-3CF584079D7F}" type="pres">
      <dgm:prSet presAssocID="{40F6ED2D-C088-E546-A234-91D6F02E862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90C6EF-34A1-4C49-812A-0FDFBF49B4E7}" type="pres">
      <dgm:prSet presAssocID="{CAE936CC-CC7A-0C4D-AE20-77FC72A22B8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F1FEA-C013-6A41-AE49-11C621B519A1}" type="pres">
      <dgm:prSet presAssocID="{64455CB4-6C74-4B4E-84CA-CCC45492EEE1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206A6DF-B9BE-B946-9179-D61C6AF6C26E}" type="pres">
      <dgm:prSet presAssocID="{64455CB4-6C74-4B4E-84CA-CCC45492EEE1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DDAAA3BA-66ED-C84C-B3E7-168116D24997}" type="pres">
      <dgm:prSet presAssocID="{0697508E-2BA2-1E4C-ADF5-638CA44EFA1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D5E632-9348-DF4A-854D-707DD25805E9}" type="pres">
      <dgm:prSet presAssocID="{055098D1-FC33-C347-B2B5-5B99E6FEB6A1}" presName="sibTrans" presStyleLbl="sibTrans2D1" presStyleIdx="1" presStyleCnt="3"/>
      <dgm:spPr/>
      <dgm:t>
        <a:bodyPr/>
        <a:lstStyle/>
        <a:p>
          <a:endParaRPr lang="en-US"/>
        </a:p>
      </dgm:t>
    </dgm:pt>
    <dgm:pt modelId="{07F699EF-E905-354A-87D0-22D16B371207}" type="pres">
      <dgm:prSet presAssocID="{055098D1-FC33-C347-B2B5-5B99E6FEB6A1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11DEC4DC-05F9-534C-BCDF-872C853F2642}" type="pres">
      <dgm:prSet presAssocID="{B4DFA6C9-BB24-1A45-8777-A127B0E4540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A2EC95-8966-E645-8878-A70942C0E8CD}" type="pres">
      <dgm:prSet presAssocID="{FDA209F7-B4C9-0141-8DB7-CDB1982CC8E2}" presName="sibTrans" presStyleLbl="sibTrans2D1" presStyleIdx="2" presStyleCnt="3"/>
      <dgm:spPr/>
      <dgm:t>
        <a:bodyPr/>
        <a:lstStyle/>
        <a:p>
          <a:endParaRPr lang="en-US"/>
        </a:p>
      </dgm:t>
    </dgm:pt>
    <dgm:pt modelId="{D8FB79F2-E55B-744A-82AF-631F84DD9B48}" type="pres">
      <dgm:prSet presAssocID="{FDA209F7-B4C9-0141-8DB7-CDB1982CC8E2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0201178-865A-C247-93CD-63433223790F}" type="presOf" srcId="{CAE936CC-CC7A-0C4D-AE20-77FC72A22B8B}" destId="{9A90C6EF-34A1-4C49-812A-0FDFBF49B4E7}" srcOrd="0" destOrd="0" presId="urn:microsoft.com/office/officeart/2005/8/layout/cycle2"/>
    <dgm:cxn modelId="{89FB1FC6-0540-7A4B-A5B9-222396FE16A6}" type="presOf" srcId="{0697508E-2BA2-1E4C-ADF5-638CA44EFA16}" destId="{DDAAA3BA-66ED-C84C-B3E7-168116D24997}" srcOrd="0" destOrd="0" presId="urn:microsoft.com/office/officeart/2005/8/layout/cycle2"/>
    <dgm:cxn modelId="{F1561550-D599-9D4F-B029-705B05299A75}" type="presOf" srcId="{055098D1-FC33-C347-B2B5-5B99E6FEB6A1}" destId="{07F699EF-E905-354A-87D0-22D16B371207}" srcOrd="1" destOrd="0" presId="urn:microsoft.com/office/officeart/2005/8/layout/cycle2"/>
    <dgm:cxn modelId="{C5A18B0C-4B0C-1D44-A9F7-18C53813F9F2}" type="presOf" srcId="{40F6ED2D-C088-E546-A234-91D6F02E862B}" destId="{0953FD12-53B4-B048-83C9-3CF584079D7F}" srcOrd="0" destOrd="0" presId="urn:microsoft.com/office/officeart/2005/8/layout/cycle2"/>
    <dgm:cxn modelId="{B7270E0A-946A-0C46-8BE7-FEF7ADF72614}" srcId="{40F6ED2D-C088-E546-A234-91D6F02E862B}" destId="{CAE936CC-CC7A-0C4D-AE20-77FC72A22B8B}" srcOrd="0" destOrd="0" parTransId="{8A39D41D-FAC8-8249-BF85-EA6A6C84C796}" sibTransId="{64455CB4-6C74-4B4E-84CA-CCC45492EEE1}"/>
    <dgm:cxn modelId="{93548175-87BF-1744-8665-7358381D90A6}" type="presOf" srcId="{FDA209F7-B4C9-0141-8DB7-CDB1982CC8E2}" destId="{D8FB79F2-E55B-744A-82AF-631F84DD9B48}" srcOrd="1" destOrd="0" presId="urn:microsoft.com/office/officeart/2005/8/layout/cycle2"/>
    <dgm:cxn modelId="{B0B79525-8E1E-9540-8243-31F95DC6CCD5}" srcId="{40F6ED2D-C088-E546-A234-91D6F02E862B}" destId="{B4DFA6C9-BB24-1A45-8777-A127B0E4540D}" srcOrd="2" destOrd="0" parTransId="{9F351F0F-619D-1247-9551-F86843DED4CB}" sibTransId="{FDA209F7-B4C9-0141-8DB7-CDB1982CC8E2}"/>
    <dgm:cxn modelId="{A398E4DB-6ED1-4A4C-A801-74B3D4D3194B}" type="presOf" srcId="{64455CB4-6C74-4B4E-84CA-CCC45492EEE1}" destId="{F206A6DF-B9BE-B946-9179-D61C6AF6C26E}" srcOrd="1" destOrd="0" presId="urn:microsoft.com/office/officeart/2005/8/layout/cycle2"/>
    <dgm:cxn modelId="{A08CEC5D-3E0B-F042-A8ED-028216714331}" type="presOf" srcId="{FDA209F7-B4C9-0141-8DB7-CDB1982CC8E2}" destId="{4BA2EC95-8966-E645-8878-A70942C0E8CD}" srcOrd="0" destOrd="0" presId="urn:microsoft.com/office/officeart/2005/8/layout/cycle2"/>
    <dgm:cxn modelId="{56FD8E47-3BD3-C040-BFEF-7F4937540424}" type="presOf" srcId="{055098D1-FC33-C347-B2B5-5B99E6FEB6A1}" destId="{20D5E632-9348-DF4A-854D-707DD25805E9}" srcOrd="0" destOrd="0" presId="urn:microsoft.com/office/officeart/2005/8/layout/cycle2"/>
    <dgm:cxn modelId="{BBADB8B2-5073-0243-A770-144C799EA5F4}" type="presOf" srcId="{B4DFA6C9-BB24-1A45-8777-A127B0E4540D}" destId="{11DEC4DC-05F9-534C-BCDF-872C853F2642}" srcOrd="0" destOrd="0" presId="urn:microsoft.com/office/officeart/2005/8/layout/cycle2"/>
    <dgm:cxn modelId="{25F3361E-9872-764B-BFEB-6D2E9949471F}" srcId="{40F6ED2D-C088-E546-A234-91D6F02E862B}" destId="{0697508E-2BA2-1E4C-ADF5-638CA44EFA16}" srcOrd="1" destOrd="0" parTransId="{9CBD14EC-C66A-654F-B345-BF4B32C755CB}" sibTransId="{055098D1-FC33-C347-B2B5-5B99E6FEB6A1}"/>
    <dgm:cxn modelId="{446F6CE3-1AD5-6646-B8F8-CF664188276B}" type="presOf" srcId="{64455CB4-6C74-4B4E-84CA-CCC45492EEE1}" destId="{7D1F1FEA-C013-6A41-AE49-11C621B519A1}" srcOrd="0" destOrd="0" presId="urn:microsoft.com/office/officeart/2005/8/layout/cycle2"/>
    <dgm:cxn modelId="{4F1AF90B-28DB-BC42-A7E4-601712B6858E}" type="presParOf" srcId="{0953FD12-53B4-B048-83C9-3CF584079D7F}" destId="{9A90C6EF-34A1-4C49-812A-0FDFBF49B4E7}" srcOrd="0" destOrd="0" presId="urn:microsoft.com/office/officeart/2005/8/layout/cycle2"/>
    <dgm:cxn modelId="{E101CF84-4A0E-3349-B35F-2EF3F1FEF603}" type="presParOf" srcId="{0953FD12-53B4-B048-83C9-3CF584079D7F}" destId="{7D1F1FEA-C013-6A41-AE49-11C621B519A1}" srcOrd="1" destOrd="0" presId="urn:microsoft.com/office/officeart/2005/8/layout/cycle2"/>
    <dgm:cxn modelId="{6B515FA5-6323-2A40-9B23-2600A8F2F6F8}" type="presParOf" srcId="{7D1F1FEA-C013-6A41-AE49-11C621B519A1}" destId="{F206A6DF-B9BE-B946-9179-D61C6AF6C26E}" srcOrd="0" destOrd="0" presId="urn:microsoft.com/office/officeart/2005/8/layout/cycle2"/>
    <dgm:cxn modelId="{396FAF4C-FFF6-8342-9E97-E555DB39DE14}" type="presParOf" srcId="{0953FD12-53B4-B048-83C9-3CF584079D7F}" destId="{DDAAA3BA-66ED-C84C-B3E7-168116D24997}" srcOrd="2" destOrd="0" presId="urn:microsoft.com/office/officeart/2005/8/layout/cycle2"/>
    <dgm:cxn modelId="{DDE5940E-BBF7-1C45-95E2-0D9966ED6A23}" type="presParOf" srcId="{0953FD12-53B4-B048-83C9-3CF584079D7F}" destId="{20D5E632-9348-DF4A-854D-707DD25805E9}" srcOrd="3" destOrd="0" presId="urn:microsoft.com/office/officeart/2005/8/layout/cycle2"/>
    <dgm:cxn modelId="{DFFF5E86-4382-4B43-85DB-41DC274C5D6A}" type="presParOf" srcId="{20D5E632-9348-DF4A-854D-707DD25805E9}" destId="{07F699EF-E905-354A-87D0-22D16B371207}" srcOrd="0" destOrd="0" presId="urn:microsoft.com/office/officeart/2005/8/layout/cycle2"/>
    <dgm:cxn modelId="{20E4E53C-0F10-1B43-992C-1371C87E819A}" type="presParOf" srcId="{0953FD12-53B4-B048-83C9-3CF584079D7F}" destId="{11DEC4DC-05F9-534C-BCDF-872C853F2642}" srcOrd="4" destOrd="0" presId="urn:microsoft.com/office/officeart/2005/8/layout/cycle2"/>
    <dgm:cxn modelId="{CFF28D22-F99E-E846-A2C1-BDA369CEA98B}" type="presParOf" srcId="{0953FD12-53B4-B048-83C9-3CF584079D7F}" destId="{4BA2EC95-8966-E645-8878-A70942C0E8CD}" srcOrd="5" destOrd="0" presId="urn:microsoft.com/office/officeart/2005/8/layout/cycle2"/>
    <dgm:cxn modelId="{9B5EAC24-E3D3-D14F-8FD0-707160442E10}" type="presParOf" srcId="{4BA2EC95-8966-E645-8878-A70942C0E8CD}" destId="{D8FB79F2-E55B-744A-82AF-631F84DD9B4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E7343E-F84D-9347-8851-2B82D1A567E7}" type="doc">
      <dgm:prSet loTypeId="urn:microsoft.com/office/officeart/2005/8/layout/cycle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30FA9A-3A7F-0E46-A35E-074D0D02B827}">
      <dgm:prSet phldrT="[Text]" custT="1"/>
      <dgm:spPr/>
      <dgm:t>
        <a:bodyPr/>
        <a:lstStyle/>
        <a:p>
          <a:r>
            <a:rPr lang="en-US" sz="2000" dirty="0" smtClean="0"/>
            <a:t>Feelings </a:t>
          </a:r>
        </a:p>
        <a:p>
          <a:r>
            <a:rPr lang="en-US" sz="1400" dirty="0" smtClean="0"/>
            <a:t>(what were you thinking/ feeling?)</a:t>
          </a:r>
          <a:endParaRPr lang="en-US" sz="1400" dirty="0"/>
        </a:p>
      </dgm:t>
    </dgm:pt>
    <dgm:pt modelId="{F16442B1-CD1C-734F-9485-31276BC8B86C}" type="parTrans" cxnId="{321CA47B-0FD8-EC4B-AF4F-BA60263AFA44}">
      <dgm:prSet/>
      <dgm:spPr/>
      <dgm:t>
        <a:bodyPr/>
        <a:lstStyle/>
        <a:p>
          <a:endParaRPr lang="en-US"/>
        </a:p>
      </dgm:t>
    </dgm:pt>
    <dgm:pt modelId="{9B56EC2E-7C25-2540-BD8F-644E6938A875}" type="sibTrans" cxnId="{321CA47B-0FD8-EC4B-AF4F-BA60263AFA44}">
      <dgm:prSet/>
      <dgm:spPr/>
      <dgm:t>
        <a:bodyPr/>
        <a:lstStyle/>
        <a:p>
          <a:endParaRPr lang="en-US"/>
        </a:p>
      </dgm:t>
    </dgm:pt>
    <dgm:pt modelId="{8234CF9E-EDC5-4D4E-9D41-1681ED35023E}">
      <dgm:prSet phldrT="[Text]" custT="1"/>
      <dgm:spPr/>
      <dgm:t>
        <a:bodyPr/>
        <a:lstStyle/>
        <a:p>
          <a:r>
            <a:rPr lang="en-US" sz="2000" dirty="0" smtClean="0"/>
            <a:t>Analysis </a:t>
          </a:r>
        </a:p>
        <a:p>
          <a:r>
            <a:rPr lang="en-US" sz="1400" dirty="0" smtClean="0"/>
            <a:t>(what sense can you make of the situation?)</a:t>
          </a:r>
          <a:endParaRPr lang="en-US" sz="1400" dirty="0"/>
        </a:p>
      </dgm:t>
    </dgm:pt>
    <dgm:pt modelId="{A77AF0CC-0241-E84B-B824-29AEB3D1AAF0}" type="parTrans" cxnId="{1DE6FB4E-171C-D749-B419-5348E459EB02}">
      <dgm:prSet/>
      <dgm:spPr/>
      <dgm:t>
        <a:bodyPr/>
        <a:lstStyle/>
        <a:p>
          <a:endParaRPr lang="en-US"/>
        </a:p>
      </dgm:t>
    </dgm:pt>
    <dgm:pt modelId="{D21DC923-42D2-FD49-BE83-FF482B5EC58C}" type="sibTrans" cxnId="{1DE6FB4E-171C-D749-B419-5348E459EB02}">
      <dgm:prSet/>
      <dgm:spPr/>
      <dgm:t>
        <a:bodyPr/>
        <a:lstStyle/>
        <a:p>
          <a:endParaRPr lang="en-US"/>
        </a:p>
      </dgm:t>
    </dgm:pt>
    <dgm:pt modelId="{73535A01-93C4-B94D-97B4-0B67B28BAA3E}">
      <dgm:prSet phldrT="[Text]" custT="1"/>
      <dgm:spPr/>
      <dgm:t>
        <a:bodyPr/>
        <a:lstStyle/>
        <a:p>
          <a:r>
            <a:rPr lang="en-US" sz="2000" dirty="0" smtClean="0"/>
            <a:t>Conclusion </a:t>
          </a:r>
        </a:p>
        <a:p>
          <a:r>
            <a:rPr lang="en-US" sz="1400" dirty="0" smtClean="0"/>
            <a:t>(what else could you have done?)</a:t>
          </a:r>
          <a:endParaRPr lang="en-US" sz="1400" dirty="0"/>
        </a:p>
      </dgm:t>
    </dgm:pt>
    <dgm:pt modelId="{A47EBF8B-849B-524D-9DEE-B4F493602A52}" type="parTrans" cxnId="{854616CA-4A51-4849-9BEA-1C7E46FE1577}">
      <dgm:prSet/>
      <dgm:spPr/>
      <dgm:t>
        <a:bodyPr/>
        <a:lstStyle/>
        <a:p>
          <a:endParaRPr lang="en-US"/>
        </a:p>
      </dgm:t>
    </dgm:pt>
    <dgm:pt modelId="{38B245B0-9AD4-DD42-BDE7-DB1D0A03D6B9}" type="sibTrans" cxnId="{854616CA-4A51-4849-9BEA-1C7E46FE1577}">
      <dgm:prSet/>
      <dgm:spPr/>
      <dgm:t>
        <a:bodyPr/>
        <a:lstStyle/>
        <a:p>
          <a:endParaRPr lang="en-US"/>
        </a:p>
      </dgm:t>
    </dgm:pt>
    <dgm:pt modelId="{C0D2ADD3-87F2-7F46-B1CB-9B8E6816B855}">
      <dgm:prSet phldrT="[Text]" custT="1"/>
      <dgm:spPr/>
      <dgm:t>
        <a:bodyPr/>
        <a:lstStyle/>
        <a:p>
          <a:r>
            <a:rPr lang="en-US" sz="2000" dirty="0" smtClean="0"/>
            <a:t>Action Plan </a:t>
          </a:r>
        </a:p>
        <a:p>
          <a:r>
            <a:rPr lang="en-US" sz="1400" dirty="0" smtClean="0"/>
            <a:t>(if it arose again what would you do?)</a:t>
          </a:r>
          <a:endParaRPr lang="en-US" sz="1400" dirty="0"/>
        </a:p>
      </dgm:t>
    </dgm:pt>
    <dgm:pt modelId="{D99379F3-F22B-6640-847E-041FFCD73EE9}" type="parTrans" cxnId="{2855273D-0EBA-CA45-BBAA-219360295D8F}">
      <dgm:prSet/>
      <dgm:spPr/>
      <dgm:t>
        <a:bodyPr/>
        <a:lstStyle/>
        <a:p>
          <a:endParaRPr lang="en-US"/>
        </a:p>
      </dgm:t>
    </dgm:pt>
    <dgm:pt modelId="{1A4145F0-9ECD-AF40-8F08-F73D6604219D}" type="sibTrans" cxnId="{2855273D-0EBA-CA45-BBAA-219360295D8F}">
      <dgm:prSet/>
      <dgm:spPr/>
      <dgm:t>
        <a:bodyPr/>
        <a:lstStyle/>
        <a:p>
          <a:endParaRPr lang="en-US"/>
        </a:p>
      </dgm:t>
    </dgm:pt>
    <dgm:pt modelId="{6395DAB7-824A-2149-94F8-32F9CB1ACC06}">
      <dgm:prSet phldrT="[Text]" custT="1"/>
      <dgm:spPr/>
      <dgm:t>
        <a:bodyPr/>
        <a:lstStyle/>
        <a:p>
          <a:r>
            <a:rPr lang="en-US" sz="2000" dirty="0" smtClean="0"/>
            <a:t>Description</a:t>
          </a:r>
        </a:p>
        <a:p>
          <a:r>
            <a:rPr lang="en-US" sz="1400" dirty="0" smtClean="0"/>
            <a:t>(what happened)</a:t>
          </a:r>
          <a:endParaRPr lang="en-US" sz="1400" dirty="0"/>
        </a:p>
      </dgm:t>
    </dgm:pt>
    <dgm:pt modelId="{F0DC2747-8151-3E45-B15A-EF3ADD86E544}" type="sibTrans" cxnId="{2E935C44-5FE5-7A4D-84FA-1B8597B4A5CD}">
      <dgm:prSet/>
      <dgm:spPr/>
      <dgm:t>
        <a:bodyPr/>
        <a:lstStyle/>
        <a:p>
          <a:endParaRPr lang="en-US"/>
        </a:p>
      </dgm:t>
    </dgm:pt>
    <dgm:pt modelId="{C9FEEA4A-8229-3642-8241-7EBE820CF48F}" type="parTrans" cxnId="{2E935C44-5FE5-7A4D-84FA-1B8597B4A5CD}">
      <dgm:prSet/>
      <dgm:spPr/>
      <dgm:t>
        <a:bodyPr/>
        <a:lstStyle/>
        <a:p>
          <a:endParaRPr lang="en-US"/>
        </a:p>
      </dgm:t>
    </dgm:pt>
    <dgm:pt modelId="{E07E07D3-DC1B-D94B-BBF7-C11734166A25}">
      <dgm:prSet custT="1"/>
      <dgm:spPr/>
      <dgm:t>
        <a:bodyPr/>
        <a:lstStyle/>
        <a:p>
          <a:r>
            <a:rPr lang="en-US" sz="2000" dirty="0" smtClean="0"/>
            <a:t>Evaluation </a:t>
          </a:r>
        </a:p>
        <a:p>
          <a:r>
            <a:rPr lang="en-US" sz="1400" dirty="0" smtClean="0"/>
            <a:t>(what was good/bad about the experience?)</a:t>
          </a:r>
          <a:endParaRPr lang="en-US" sz="1400" dirty="0"/>
        </a:p>
      </dgm:t>
    </dgm:pt>
    <dgm:pt modelId="{69D0F5DB-27CB-4F48-B64F-51EDA74F1C0C}" type="parTrans" cxnId="{1B9EA9D6-2611-FA49-BADC-2BFA949CABC9}">
      <dgm:prSet/>
      <dgm:spPr/>
      <dgm:t>
        <a:bodyPr/>
        <a:lstStyle/>
        <a:p>
          <a:endParaRPr lang="en-US"/>
        </a:p>
      </dgm:t>
    </dgm:pt>
    <dgm:pt modelId="{4C03A963-1A13-024D-AB63-1D8FDABFAB73}" type="sibTrans" cxnId="{1B9EA9D6-2611-FA49-BADC-2BFA949CABC9}">
      <dgm:prSet/>
      <dgm:spPr/>
      <dgm:t>
        <a:bodyPr/>
        <a:lstStyle/>
        <a:p>
          <a:endParaRPr lang="en-US"/>
        </a:p>
      </dgm:t>
    </dgm:pt>
    <dgm:pt modelId="{E19FFB23-241C-364F-909A-86CCBDA9C7AB}" type="pres">
      <dgm:prSet presAssocID="{6BE7343E-F84D-9347-8851-2B82D1A567E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6BAEE8-1296-8141-B0A6-18AA0EA3A611}" type="pres">
      <dgm:prSet presAssocID="{6395DAB7-824A-2149-94F8-32F9CB1ACC06}" presName="node" presStyleLbl="node1" presStyleIdx="0" presStyleCnt="6" custScaleX="285130" custScaleY="1039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1DFFB-83E2-AC46-A5E0-67941D60178E}" type="pres">
      <dgm:prSet presAssocID="{6395DAB7-824A-2149-94F8-32F9CB1ACC06}" presName="spNode" presStyleCnt="0"/>
      <dgm:spPr/>
    </dgm:pt>
    <dgm:pt modelId="{EB55003B-7B32-AC43-A4D2-91FBF71E5212}" type="pres">
      <dgm:prSet presAssocID="{F0DC2747-8151-3E45-B15A-EF3ADD86E544}" presName="sibTrans" presStyleLbl="sibTrans1D1" presStyleIdx="0" presStyleCnt="6"/>
      <dgm:spPr/>
      <dgm:t>
        <a:bodyPr/>
        <a:lstStyle/>
        <a:p>
          <a:endParaRPr lang="en-US"/>
        </a:p>
      </dgm:t>
    </dgm:pt>
    <dgm:pt modelId="{70682B7D-3A0E-5A45-9A3D-B7304ECEC545}" type="pres">
      <dgm:prSet presAssocID="{F230FA9A-3A7F-0E46-A35E-074D0D02B827}" presName="node" presStyleLbl="node1" presStyleIdx="1" presStyleCnt="6" custScaleX="275733" custScaleY="100884" custRadScaleRad="109149" custRadScaleInc="546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718119-5BE2-FF4D-BDBA-37B3E6E6F381}" type="pres">
      <dgm:prSet presAssocID="{F230FA9A-3A7F-0E46-A35E-074D0D02B827}" presName="spNode" presStyleCnt="0"/>
      <dgm:spPr/>
    </dgm:pt>
    <dgm:pt modelId="{0893F41B-A017-FE47-A090-E957AD952DD2}" type="pres">
      <dgm:prSet presAssocID="{9B56EC2E-7C25-2540-BD8F-644E6938A875}" presName="sibTrans" presStyleLbl="sibTrans1D1" presStyleIdx="1" presStyleCnt="6"/>
      <dgm:spPr/>
      <dgm:t>
        <a:bodyPr/>
        <a:lstStyle/>
        <a:p>
          <a:endParaRPr lang="en-US"/>
        </a:p>
      </dgm:t>
    </dgm:pt>
    <dgm:pt modelId="{28DFA1A6-E503-8B4B-8773-7A51186F13C2}" type="pres">
      <dgm:prSet presAssocID="{E07E07D3-DC1B-D94B-BBF7-C11734166A25}" presName="node" presStyleLbl="node1" presStyleIdx="2" presStyleCnt="6" custScaleX="291512" custScaleY="98692" custRadScaleRad="110552" custRadScaleInc="-529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D09D08-63C6-F147-9EDE-52D5197542D7}" type="pres">
      <dgm:prSet presAssocID="{E07E07D3-DC1B-D94B-BBF7-C11734166A25}" presName="spNode" presStyleCnt="0"/>
      <dgm:spPr/>
    </dgm:pt>
    <dgm:pt modelId="{2FA843D4-EE43-304E-97CF-E48689819F31}" type="pres">
      <dgm:prSet presAssocID="{4C03A963-1A13-024D-AB63-1D8FDABFAB73}" presName="sibTrans" presStyleLbl="sibTrans1D1" presStyleIdx="2" presStyleCnt="6"/>
      <dgm:spPr/>
      <dgm:t>
        <a:bodyPr/>
        <a:lstStyle/>
        <a:p>
          <a:endParaRPr lang="en-US"/>
        </a:p>
      </dgm:t>
    </dgm:pt>
    <dgm:pt modelId="{66B99847-0E48-B844-92CD-ABE45B6EDD05}" type="pres">
      <dgm:prSet presAssocID="{8234CF9E-EDC5-4D4E-9D41-1681ED35023E}" presName="node" presStyleLbl="node1" presStyleIdx="3" presStyleCnt="6" custScaleX="291272" custScaleY="991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4779BB-CB62-5B4F-BD97-6AD7F51AFF75}" type="pres">
      <dgm:prSet presAssocID="{8234CF9E-EDC5-4D4E-9D41-1681ED35023E}" presName="spNode" presStyleCnt="0"/>
      <dgm:spPr/>
    </dgm:pt>
    <dgm:pt modelId="{BA8CC7C3-364D-724B-AD32-05215F2D0F62}" type="pres">
      <dgm:prSet presAssocID="{D21DC923-42D2-FD49-BE83-FF482B5EC58C}" presName="sibTrans" presStyleLbl="sibTrans1D1" presStyleIdx="3" presStyleCnt="6"/>
      <dgm:spPr/>
      <dgm:t>
        <a:bodyPr/>
        <a:lstStyle/>
        <a:p>
          <a:endParaRPr lang="en-US"/>
        </a:p>
      </dgm:t>
    </dgm:pt>
    <dgm:pt modelId="{E6DB8937-FF2F-2242-9C88-4A61FA70D254}" type="pres">
      <dgm:prSet presAssocID="{73535A01-93C4-B94D-97B4-0B67B28BAA3E}" presName="node" presStyleLbl="node1" presStyleIdx="4" presStyleCnt="6" custScaleX="287258" custScaleY="99170" custRadScaleRad="110923" custRadScaleInc="50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9741B-82C1-A848-A8EC-C107FEDDC955}" type="pres">
      <dgm:prSet presAssocID="{73535A01-93C4-B94D-97B4-0B67B28BAA3E}" presName="spNode" presStyleCnt="0"/>
      <dgm:spPr/>
    </dgm:pt>
    <dgm:pt modelId="{8A321E55-E1D7-CE4A-81E1-3DC993EAE9FB}" type="pres">
      <dgm:prSet presAssocID="{38B245B0-9AD4-DD42-BDE7-DB1D0A03D6B9}" presName="sibTrans" presStyleLbl="sibTrans1D1" presStyleIdx="4" presStyleCnt="6"/>
      <dgm:spPr/>
      <dgm:t>
        <a:bodyPr/>
        <a:lstStyle/>
        <a:p>
          <a:endParaRPr lang="en-US"/>
        </a:p>
      </dgm:t>
    </dgm:pt>
    <dgm:pt modelId="{2837EF5F-0055-304F-B474-474B4E8F8FD4}" type="pres">
      <dgm:prSet presAssocID="{C0D2ADD3-87F2-7F46-B1CB-9B8E6816B855}" presName="node" presStyleLbl="node1" presStyleIdx="5" presStyleCnt="6" custScaleX="287515" custScaleY="100401" custRadScaleRad="108791" custRadScaleInc="-574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624FE3-8394-D849-99AE-7E233F82F149}" type="pres">
      <dgm:prSet presAssocID="{C0D2ADD3-87F2-7F46-B1CB-9B8E6816B855}" presName="spNode" presStyleCnt="0"/>
      <dgm:spPr/>
    </dgm:pt>
    <dgm:pt modelId="{01458EA0-08AA-EB48-B39E-23247594128F}" type="pres">
      <dgm:prSet presAssocID="{1A4145F0-9ECD-AF40-8F08-F73D6604219D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5A1998C3-62FE-6C44-B82E-192CEFCADFE1}" type="presOf" srcId="{38B245B0-9AD4-DD42-BDE7-DB1D0A03D6B9}" destId="{8A321E55-E1D7-CE4A-81E1-3DC993EAE9FB}" srcOrd="0" destOrd="0" presId="urn:microsoft.com/office/officeart/2005/8/layout/cycle5"/>
    <dgm:cxn modelId="{2855273D-0EBA-CA45-BBAA-219360295D8F}" srcId="{6BE7343E-F84D-9347-8851-2B82D1A567E7}" destId="{C0D2ADD3-87F2-7F46-B1CB-9B8E6816B855}" srcOrd="5" destOrd="0" parTransId="{D99379F3-F22B-6640-847E-041FFCD73EE9}" sibTransId="{1A4145F0-9ECD-AF40-8F08-F73D6604219D}"/>
    <dgm:cxn modelId="{4B856F23-5DBA-3B40-91E1-4B159992BC5C}" type="presOf" srcId="{D21DC923-42D2-FD49-BE83-FF482B5EC58C}" destId="{BA8CC7C3-364D-724B-AD32-05215F2D0F62}" srcOrd="0" destOrd="0" presId="urn:microsoft.com/office/officeart/2005/8/layout/cycle5"/>
    <dgm:cxn modelId="{5D67A948-5A0E-EC4E-952E-1F95A5921A67}" type="presOf" srcId="{73535A01-93C4-B94D-97B4-0B67B28BAA3E}" destId="{E6DB8937-FF2F-2242-9C88-4A61FA70D254}" srcOrd="0" destOrd="0" presId="urn:microsoft.com/office/officeart/2005/8/layout/cycle5"/>
    <dgm:cxn modelId="{1DE6FB4E-171C-D749-B419-5348E459EB02}" srcId="{6BE7343E-F84D-9347-8851-2B82D1A567E7}" destId="{8234CF9E-EDC5-4D4E-9D41-1681ED35023E}" srcOrd="3" destOrd="0" parTransId="{A77AF0CC-0241-E84B-B824-29AEB3D1AAF0}" sibTransId="{D21DC923-42D2-FD49-BE83-FF482B5EC58C}"/>
    <dgm:cxn modelId="{CB78DB2A-B720-4140-8F8C-88BA63156D8B}" type="presOf" srcId="{C0D2ADD3-87F2-7F46-B1CB-9B8E6816B855}" destId="{2837EF5F-0055-304F-B474-474B4E8F8FD4}" srcOrd="0" destOrd="0" presId="urn:microsoft.com/office/officeart/2005/8/layout/cycle5"/>
    <dgm:cxn modelId="{491C4416-658F-4A4D-A96F-674BBBEB8B8F}" type="presOf" srcId="{F0DC2747-8151-3E45-B15A-EF3ADD86E544}" destId="{EB55003B-7B32-AC43-A4D2-91FBF71E5212}" srcOrd="0" destOrd="0" presId="urn:microsoft.com/office/officeart/2005/8/layout/cycle5"/>
    <dgm:cxn modelId="{96AA6B6A-8C92-274E-90F2-2AA5FC593AE3}" type="presOf" srcId="{F230FA9A-3A7F-0E46-A35E-074D0D02B827}" destId="{70682B7D-3A0E-5A45-9A3D-B7304ECEC545}" srcOrd="0" destOrd="0" presId="urn:microsoft.com/office/officeart/2005/8/layout/cycle5"/>
    <dgm:cxn modelId="{2E935C44-5FE5-7A4D-84FA-1B8597B4A5CD}" srcId="{6BE7343E-F84D-9347-8851-2B82D1A567E7}" destId="{6395DAB7-824A-2149-94F8-32F9CB1ACC06}" srcOrd="0" destOrd="0" parTransId="{C9FEEA4A-8229-3642-8241-7EBE820CF48F}" sibTransId="{F0DC2747-8151-3E45-B15A-EF3ADD86E544}"/>
    <dgm:cxn modelId="{854616CA-4A51-4849-9BEA-1C7E46FE1577}" srcId="{6BE7343E-F84D-9347-8851-2B82D1A567E7}" destId="{73535A01-93C4-B94D-97B4-0B67B28BAA3E}" srcOrd="4" destOrd="0" parTransId="{A47EBF8B-849B-524D-9DEE-B4F493602A52}" sibTransId="{38B245B0-9AD4-DD42-BDE7-DB1D0A03D6B9}"/>
    <dgm:cxn modelId="{46F81743-3A27-AF47-9E30-3CD9402612B3}" type="presOf" srcId="{1A4145F0-9ECD-AF40-8F08-F73D6604219D}" destId="{01458EA0-08AA-EB48-B39E-23247594128F}" srcOrd="0" destOrd="0" presId="urn:microsoft.com/office/officeart/2005/8/layout/cycle5"/>
    <dgm:cxn modelId="{9A309CAB-1371-E647-B8DE-5F0F6826E4D5}" type="presOf" srcId="{6BE7343E-F84D-9347-8851-2B82D1A567E7}" destId="{E19FFB23-241C-364F-909A-86CCBDA9C7AB}" srcOrd="0" destOrd="0" presId="urn:microsoft.com/office/officeart/2005/8/layout/cycle5"/>
    <dgm:cxn modelId="{321CA47B-0FD8-EC4B-AF4F-BA60263AFA44}" srcId="{6BE7343E-F84D-9347-8851-2B82D1A567E7}" destId="{F230FA9A-3A7F-0E46-A35E-074D0D02B827}" srcOrd="1" destOrd="0" parTransId="{F16442B1-CD1C-734F-9485-31276BC8B86C}" sibTransId="{9B56EC2E-7C25-2540-BD8F-644E6938A875}"/>
    <dgm:cxn modelId="{D123F74B-9324-564C-9755-B53C410EDD13}" type="presOf" srcId="{8234CF9E-EDC5-4D4E-9D41-1681ED35023E}" destId="{66B99847-0E48-B844-92CD-ABE45B6EDD05}" srcOrd="0" destOrd="0" presId="urn:microsoft.com/office/officeart/2005/8/layout/cycle5"/>
    <dgm:cxn modelId="{FF140640-BE92-444B-AB6D-36089D309ADF}" type="presOf" srcId="{6395DAB7-824A-2149-94F8-32F9CB1ACC06}" destId="{C36BAEE8-1296-8141-B0A6-18AA0EA3A611}" srcOrd="0" destOrd="0" presId="urn:microsoft.com/office/officeart/2005/8/layout/cycle5"/>
    <dgm:cxn modelId="{0F31B004-1D75-7F46-AAB4-5D08C271C24E}" type="presOf" srcId="{9B56EC2E-7C25-2540-BD8F-644E6938A875}" destId="{0893F41B-A017-FE47-A090-E957AD952DD2}" srcOrd="0" destOrd="0" presId="urn:microsoft.com/office/officeart/2005/8/layout/cycle5"/>
    <dgm:cxn modelId="{1B9EA9D6-2611-FA49-BADC-2BFA949CABC9}" srcId="{6BE7343E-F84D-9347-8851-2B82D1A567E7}" destId="{E07E07D3-DC1B-D94B-BBF7-C11734166A25}" srcOrd="2" destOrd="0" parTransId="{69D0F5DB-27CB-4F48-B64F-51EDA74F1C0C}" sibTransId="{4C03A963-1A13-024D-AB63-1D8FDABFAB73}"/>
    <dgm:cxn modelId="{192526A3-A913-E24B-9C4B-6BA40A28320F}" type="presOf" srcId="{E07E07D3-DC1B-D94B-BBF7-C11734166A25}" destId="{28DFA1A6-E503-8B4B-8773-7A51186F13C2}" srcOrd="0" destOrd="0" presId="urn:microsoft.com/office/officeart/2005/8/layout/cycle5"/>
    <dgm:cxn modelId="{56E66384-7FCE-E843-92FB-2C953278C5EB}" type="presOf" srcId="{4C03A963-1A13-024D-AB63-1D8FDABFAB73}" destId="{2FA843D4-EE43-304E-97CF-E48689819F31}" srcOrd="0" destOrd="0" presId="urn:microsoft.com/office/officeart/2005/8/layout/cycle5"/>
    <dgm:cxn modelId="{837F7045-7449-8146-9BE5-48ACEE366C96}" type="presParOf" srcId="{E19FFB23-241C-364F-909A-86CCBDA9C7AB}" destId="{C36BAEE8-1296-8141-B0A6-18AA0EA3A611}" srcOrd="0" destOrd="0" presId="urn:microsoft.com/office/officeart/2005/8/layout/cycle5"/>
    <dgm:cxn modelId="{80937911-987F-1243-BB6F-589AE95777B5}" type="presParOf" srcId="{E19FFB23-241C-364F-909A-86CCBDA9C7AB}" destId="{F941DFFB-83E2-AC46-A5E0-67941D60178E}" srcOrd="1" destOrd="0" presId="urn:microsoft.com/office/officeart/2005/8/layout/cycle5"/>
    <dgm:cxn modelId="{4ABAD072-D910-154E-B582-605BE2F74E57}" type="presParOf" srcId="{E19FFB23-241C-364F-909A-86CCBDA9C7AB}" destId="{EB55003B-7B32-AC43-A4D2-91FBF71E5212}" srcOrd="2" destOrd="0" presId="urn:microsoft.com/office/officeart/2005/8/layout/cycle5"/>
    <dgm:cxn modelId="{57B426AC-161F-2F48-9F8F-27F1862DC373}" type="presParOf" srcId="{E19FFB23-241C-364F-909A-86CCBDA9C7AB}" destId="{70682B7D-3A0E-5A45-9A3D-B7304ECEC545}" srcOrd="3" destOrd="0" presId="urn:microsoft.com/office/officeart/2005/8/layout/cycle5"/>
    <dgm:cxn modelId="{39F9A653-65FB-4B42-BAAF-C39B14003E9B}" type="presParOf" srcId="{E19FFB23-241C-364F-909A-86CCBDA9C7AB}" destId="{A6718119-5BE2-FF4D-BDBA-37B3E6E6F381}" srcOrd="4" destOrd="0" presId="urn:microsoft.com/office/officeart/2005/8/layout/cycle5"/>
    <dgm:cxn modelId="{30B51B4C-2805-7C41-9C1D-7C47A787B5A9}" type="presParOf" srcId="{E19FFB23-241C-364F-909A-86CCBDA9C7AB}" destId="{0893F41B-A017-FE47-A090-E957AD952DD2}" srcOrd="5" destOrd="0" presId="urn:microsoft.com/office/officeart/2005/8/layout/cycle5"/>
    <dgm:cxn modelId="{BDE9A355-63FC-0E45-8339-85FB3A432851}" type="presParOf" srcId="{E19FFB23-241C-364F-909A-86CCBDA9C7AB}" destId="{28DFA1A6-E503-8B4B-8773-7A51186F13C2}" srcOrd="6" destOrd="0" presId="urn:microsoft.com/office/officeart/2005/8/layout/cycle5"/>
    <dgm:cxn modelId="{E949D155-2010-8347-8C97-CCA074904139}" type="presParOf" srcId="{E19FFB23-241C-364F-909A-86CCBDA9C7AB}" destId="{50D09D08-63C6-F147-9EDE-52D5197542D7}" srcOrd="7" destOrd="0" presId="urn:microsoft.com/office/officeart/2005/8/layout/cycle5"/>
    <dgm:cxn modelId="{62CE0C6E-5B2F-8149-8DC7-8D9245457C46}" type="presParOf" srcId="{E19FFB23-241C-364F-909A-86CCBDA9C7AB}" destId="{2FA843D4-EE43-304E-97CF-E48689819F31}" srcOrd="8" destOrd="0" presId="urn:microsoft.com/office/officeart/2005/8/layout/cycle5"/>
    <dgm:cxn modelId="{6440B56B-4988-DF46-842D-62D7A6425139}" type="presParOf" srcId="{E19FFB23-241C-364F-909A-86CCBDA9C7AB}" destId="{66B99847-0E48-B844-92CD-ABE45B6EDD05}" srcOrd="9" destOrd="0" presId="urn:microsoft.com/office/officeart/2005/8/layout/cycle5"/>
    <dgm:cxn modelId="{7AAB4048-DB85-474D-93B1-B95ECE0AC948}" type="presParOf" srcId="{E19FFB23-241C-364F-909A-86CCBDA9C7AB}" destId="{D24779BB-CB62-5B4F-BD97-6AD7F51AFF75}" srcOrd="10" destOrd="0" presId="urn:microsoft.com/office/officeart/2005/8/layout/cycle5"/>
    <dgm:cxn modelId="{4F7C8A55-C2C9-A24B-8FC2-33422FB3B8F6}" type="presParOf" srcId="{E19FFB23-241C-364F-909A-86CCBDA9C7AB}" destId="{BA8CC7C3-364D-724B-AD32-05215F2D0F62}" srcOrd="11" destOrd="0" presId="urn:microsoft.com/office/officeart/2005/8/layout/cycle5"/>
    <dgm:cxn modelId="{199B7BBC-0FC9-EF4F-9AC1-7D92CCD3CCB5}" type="presParOf" srcId="{E19FFB23-241C-364F-909A-86CCBDA9C7AB}" destId="{E6DB8937-FF2F-2242-9C88-4A61FA70D254}" srcOrd="12" destOrd="0" presId="urn:microsoft.com/office/officeart/2005/8/layout/cycle5"/>
    <dgm:cxn modelId="{1B219CC5-ADFB-5849-9949-9F31D7BC35AB}" type="presParOf" srcId="{E19FFB23-241C-364F-909A-86CCBDA9C7AB}" destId="{3C49741B-82C1-A848-A8EC-C107FEDDC955}" srcOrd="13" destOrd="0" presId="urn:microsoft.com/office/officeart/2005/8/layout/cycle5"/>
    <dgm:cxn modelId="{E58672FE-77E6-4B47-9B74-F9F88E06E2FE}" type="presParOf" srcId="{E19FFB23-241C-364F-909A-86CCBDA9C7AB}" destId="{8A321E55-E1D7-CE4A-81E1-3DC993EAE9FB}" srcOrd="14" destOrd="0" presId="urn:microsoft.com/office/officeart/2005/8/layout/cycle5"/>
    <dgm:cxn modelId="{F20C8257-8D8E-8C42-8A06-36454C8CDC12}" type="presParOf" srcId="{E19FFB23-241C-364F-909A-86CCBDA9C7AB}" destId="{2837EF5F-0055-304F-B474-474B4E8F8FD4}" srcOrd="15" destOrd="0" presId="urn:microsoft.com/office/officeart/2005/8/layout/cycle5"/>
    <dgm:cxn modelId="{7B483E17-9F42-534F-B696-1E103A5A25F9}" type="presParOf" srcId="{E19FFB23-241C-364F-909A-86CCBDA9C7AB}" destId="{36624FE3-8394-D849-99AE-7E233F82F149}" srcOrd="16" destOrd="0" presId="urn:microsoft.com/office/officeart/2005/8/layout/cycle5"/>
    <dgm:cxn modelId="{4E43D724-82D3-5544-8248-4CBE969690E2}" type="presParOf" srcId="{E19FFB23-241C-364F-909A-86CCBDA9C7AB}" destId="{01458EA0-08AA-EB48-B39E-23247594128F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90C6EF-34A1-4C49-812A-0FDFBF49B4E7}">
      <dsp:nvSpPr>
        <dsp:cNvPr id="0" name=""/>
        <dsp:cNvSpPr/>
      </dsp:nvSpPr>
      <dsp:spPr>
        <a:xfrm>
          <a:off x="3065540" y="262"/>
          <a:ext cx="1811015" cy="18110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Hypothesis Generation: Reflection for Action</a:t>
          </a:r>
          <a:endParaRPr lang="en-US" sz="1800" kern="1200" dirty="0"/>
        </a:p>
      </dsp:txBody>
      <dsp:txXfrm>
        <a:off x="3330757" y="265479"/>
        <a:ext cx="1280581" cy="1280581"/>
      </dsp:txXfrm>
    </dsp:sp>
    <dsp:sp modelId="{7D1F1FEA-C013-6A41-AE49-11C621B519A1}">
      <dsp:nvSpPr>
        <dsp:cNvPr id="0" name=""/>
        <dsp:cNvSpPr/>
      </dsp:nvSpPr>
      <dsp:spPr>
        <a:xfrm rot="3600000">
          <a:off x="4403352" y="1766095"/>
          <a:ext cx="481695" cy="6112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439479" y="1825764"/>
        <a:ext cx="337187" cy="366731"/>
      </dsp:txXfrm>
    </dsp:sp>
    <dsp:sp modelId="{DDAAA3BA-66ED-C84C-B3E7-168116D24997}">
      <dsp:nvSpPr>
        <dsp:cNvPr id="0" name=""/>
        <dsp:cNvSpPr/>
      </dsp:nvSpPr>
      <dsp:spPr>
        <a:xfrm>
          <a:off x="4425477" y="2355742"/>
          <a:ext cx="1811015" cy="18110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Active Learning: Reflection in Action</a:t>
          </a:r>
          <a:endParaRPr lang="en-US" sz="1800" kern="1200" dirty="0"/>
        </a:p>
      </dsp:txBody>
      <dsp:txXfrm>
        <a:off x="4690694" y="2620959"/>
        <a:ext cx="1280581" cy="1280581"/>
      </dsp:txXfrm>
    </dsp:sp>
    <dsp:sp modelId="{20D5E632-9348-DF4A-854D-707DD25805E9}">
      <dsp:nvSpPr>
        <dsp:cNvPr id="0" name=""/>
        <dsp:cNvSpPr/>
      </dsp:nvSpPr>
      <dsp:spPr>
        <a:xfrm rot="10800000">
          <a:off x="3743833" y="2955641"/>
          <a:ext cx="481695" cy="6112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3888341" y="3077884"/>
        <a:ext cx="337187" cy="366731"/>
      </dsp:txXfrm>
    </dsp:sp>
    <dsp:sp modelId="{11DEC4DC-05F9-534C-BCDF-872C853F2642}">
      <dsp:nvSpPr>
        <dsp:cNvPr id="0" name=""/>
        <dsp:cNvSpPr/>
      </dsp:nvSpPr>
      <dsp:spPr>
        <a:xfrm>
          <a:off x="1705603" y="2355742"/>
          <a:ext cx="1811015" cy="18110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Post-Activity: Reflection on Action</a:t>
          </a:r>
          <a:endParaRPr lang="en-US" sz="1800" kern="1200" dirty="0"/>
        </a:p>
      </dsp:txBody>
      <dsp:txXfrm>
        <a:off x="1970820" y="2620959"/>
        <a:ext cx="1280581" cy="1280581"/>
      </dsp:txXfrm>
    </dsp:sp>
    <dsp:sp modelId="{4BA2EC95-8966-E645-8878-A70942C0E8CD}">
      <dsp:nvSpPr>
        <dsp:cNvPr id="0" name=""/>
        <dsp:cNvSpPr/>
      </dsp:nvSpPr>
      <dsp:spPr>
        <a:xfrm rot="18000000">
          <a:off x="3043415" y="1789708"/>
          <a:ext cx="481695" cy="6112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079542" y="1974525"/>
        <a:ext cx="337187" cy="3667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6BAEE8-1296-8141-B0A6-18AA0EA3A611}">
      <dsp:nvSpPr>
        <dsp:cNvPr id="0" name=""/>
        <dsp:cNvSpPr/>
      </dsp:nvSpPr>
      <dsp:spPr>
        <a:xfrm>
          <a:off x="2687483" y="-5427"/>
          <a:ext cx="3742798" cy="88683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Description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(what happened)</a:t>
          </a:r>
          <a:endParaRPr lang="en-US" sz="1400" kern="1200" dirty="0"/>
        </a:p>
      </dsp:txBody>
      <dsp:txXfrm>
        <a:off x="2730775" y="37865"/>
        <a:ext cx="3656214" cy="800247"/>
      </dsp:txXfrm>
    </dsp:sp>
    <dsp:sp modelId="{EB55003B-7B32-AC43-A4D2-91FBF71E5212}">
      <dsp:nvSpPr>
        <dsp:cNvPr id="0" name=""/>
        <dsp:cNvSpPr/>
      </dsp:nvSpPr>
      <dsp:spPr>
        <a:xfrm>
          <a:off x="2552253" y="753219"/>
          <a:ext cx="4022030" cy="4022030"/>
        </a:xfrm>
        <a:custGeom>
          <a:avLst/>
          <a:gdLst/>
          <a:ahLst/>
          <a:cxnLst/>
          <a:rect l="0" t="0" r="0" b="0"/>
          <a:pathLst>
            <a:path>
              <a:moveTo>
                <a:pt x="2863841" y="189787"/>
              </a:moveTo>
              <a:arcTo wR="2011015" hR="2011015" stAng="17705536" swAng="82342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682B7D-3A0E-5A45-9A3D-B7304ECEC545}">
      <dsp:nvSpPr>
        <dsp:cNvPr id="0" name=""/>
        <dsp:cNvSpPr/>
      </dsp:nvSpPr>
      <dsp:spPr>
        <a:xfrm>
          <a:off x="4823767" y="1301653"/>
          <a:ext cx="3619447" cy="8607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Feelings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(what were you thinking/ feeling?)</a:t>
          </a:r>
          <a:endParaRPr lang="en-US" sz="1400" kern="1200" dirty="0"/>
        </a:p>
      </dsp:txBody>
      <dsp:txXfrm>
        <a:off x="4865787" y="1343673"/>
        <a:ext cx="3535407" cy="776734"/>
      </dsp:txXfrm>
    </dsp:sp>
    <dsp:sp modelId="{0893F41B-A017-FE47-A090-E957AD952DD2}">
      <dsp:nvSpPr>
        <dsp:cNvPr id="0" name=""/>
        <dsp:cNvSpPr/>
      </dsp:nvSpPr>
      <dsp:spPr>
        <a:xfrm>
          <a:off x="2749605" y="533017"/>
          <a:ext cx="4022030" cy="4022030"/>
        </a:xfrm>
        <a:custGeom>
          <a:avLst/>
          <a:gdLst/>
          <a:ahLst/>
          <a:cxnLst/>
          <a:rect l="0" t="0" r="0" b="0"/>
          <a:pathLst>
            <a:path>
              <a:moveTo>
                <a:pt x="4004870" y="1748861"/>
              </a:moveTo>
              <a:arcTo wR="2011015" hR="2011015" stAng="21150580" swAng="62463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DFA1A6-E503-8B4B-8773-7A51186F13C2}">
      <dsp:nvSpPr>
        <dsp:cNvPr id="0" name=""/>
        <dsp:cNvSpPr/>
      </dsp:nvSpPr>
      <dsp:spPr>
        <a:xfrm>
          <a:off x="4742350" y="2767100"/>
          <a:ext cx="3826572" cy="8420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Evaluation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(what was good/bad about the experience?)</a:t>
          </a:r>
          <a:endParaRPr lang="en-US" sz="1400" kern="1200" dirty="0"/>
        </a:p>
      </dsp:txBody>
      <dsp:txXfrm>
        <a:off x="4783457" y="2808207"/>
        <a:ext cx="3744358" cy="759857"/>
      </dsp:txXfrm>
    </dsp:sp>
    <dsp:sp modelId="{2FA843D4-EE43-304E-97CF-E48689819F31}">
      <dsp:nvSpPr>
        <dsp:cNvPr id="0" name=""/>
        <dsp:cNvSpPr/>
      </dsp:nvSpPr>
      <dsp:spPr>
        <a:xfrm>
          <a:off x="2577127" y="129157"/>
          <a:ext cx="4022030" cy="4022030"/>
        </a:xfrm>
        <a:custGeom>
          <a:avLst/>
          <a:gdLst/>
          <a:ahLst/>
          <a:cxnLst/>
          <a:rect l="0" t="0" r="0" b="0"/>
          <a:pathLst>
            <a:path>
              <a:moveTo>
                <a:pt x="3259440" y="3587599"/>
              </a:moveTo>
              <a:arcTo wR="2011015" hR="2011015" stAng="3097554" swAng="85599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B99847-0E48-B844-92CD-ABE45B6EDD05}">
      <dsp:nvSpPr>
        <dsp:cNvPr id="0" name=""/>
        <dsp:cNvSpPr/>
      </dsp:nvSpPr>
      <dsp:spPr>
        <a:xfrm>
          <a:off x="2647171" y="4036914"/>
          <a:ext cx="3823422" cy="8462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Analysis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(what sense can you make of the situation?)</a:t>
          </a:r>
          <a:endParaRPr lang="en-US" sz="1400" kern="1200" dirty="0"/>
        </a:p>
      </dsp:txBody>
      <dsp:txXfrm>
        <a:off x="2688480" y="4078223"/>
        <a:ext cx="3740804" cy="763591"/>
      </dsp:txXfrm>
    </dsp:sp>
    <dsp:sp modelId="{BA8CC7C3-364D-724B-AD32-05215F2D0F62}">
      <dsp:nvSpPr>
        <dsp:cNvPr id="0" name=""/>
        <dsp:cNvSpPr/>
      </dsp:nvSpPr>
      <dsp:spPr>
        <a:xfrm>
          <a:off x="2509106" y="130174"/>
          <a:ext cx="4022030" cy="4022030"/>
        </a:xfrm>
        <a:custGeom>
          <a:avLst/>
          <a:gdLst/>
          <a:ahLst/>
          <a:cxnLst/>
          <a:rect l="0" t="0" r="0" b="0"/>
          <a:pathLst>
            <a:path>
              <a:moveTo>
                <a:pt x="1193509" y="3848368"/>
              </a:moveTo>
              <a:arcTo wR="2011015" hR="2011015" stAng="6839162" swAng="81714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DB8937-FF2F-2242-9C88-4A61FA70D254}">
      <dsp:nvSpPr>
        <dsp:cNvPr id="0" name=""/>
        <dsp:cNvSpPr/>
      </dsp:nvSpPr>
      <dsp:spPr>
        <a:xfrm>
          <a:off x="576779" y="2787255"/>
          <a:ext cx="3770732" cy="8461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Conclusion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(what else could you have done?)</a:t>
          </a:r>
          <a:endParaRPr lang="en-US" sz="1400" kern="1200" dirty="0"/>
        </a:p>
      </dsp:txBody>
      <dsp:txXfrm>
        <a:off x="618085" y="2828561"/>
        <a:ext cx="3688120" cy="763537"/>
      </dsp:txXfrm>
    </dsp:sp>
    <dsp:sp modelId="{8A321E55-E1D7-CE4A-81E1-3DC993EAE9FB}">
      <dsp:nvSpPr>
        <dsp:cNvPr id="0" name=""/>
        <dsp:cNvSpPr/>
      </dsp:nvSpPr>
      <dsp:spPr>
        <a:xfrm>
          <a:off x="2344734" y="583429"/>
          <a:ext cx="4022030" cy="4022030"/>
        </a:xfrm>
        <a:custGeom>
          <a:avLst/>
          <a:gdLst/>
          <a:ahLst/>
          <a:cxnLst/>
          <a:rect l="0" t="0" r="0" b="0"/>
          <a:pathLst>
            <a:path>
              <a:moveTo>
                <a:pt x="1288" y="2082989"/>
              </a:moveTo>
              <a:arcTo wR="2011015" hR="2011015" stAng="10676937" swAng="6250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7EF5F-0055-304F-B474-474B4E8F8FD4}">
      <dsp:nvSpPr>
        <dsp:cNvPr id="0" name=""/>
        <dsp:cNvSpPr/>
      </dsp:nvSpPr>
      <dsp:spPr>
        <a:xfrm>
          <a:off x="597265" y="1325933"/>
          <a:ext cx="3774105" cy="85665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Action Plan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(if it arose again what would you do?)</a:t>
          </a:r>
          <a:endParaRPr lang="en-US" sz="1400" kern="1200" dirty="0"/>
        </a:p>
      </dsp:txBody>
      <dsp:txXfrm>
        <a:off x="639083" y="1367751"/>
        <a:ext cx="3690469" cy="773017"/>
      </dsp:txXfrm>
    </dsp:sp>
    <dsp:sp modelId="{01458EA0-08AA-EB48-B39E-23247594128F}">
      <dsp:nvSpPr>
        <dsp:cNvPr id="0" name=""/>
        <dsp:cNvSpPr/>
      </dsp:nvSpPr>
      <dsp:spPr>
        <a:xfrm>
          <a:off x="2552907" y="754189"/>
          <a:ext cx="4022030" cy="4022030"/>
        </a:xfrm>
        <a:custGeom>
          <a:avLst/>
          <a:gdLst/>
          <a:ahLst/>
          <a:cxnLst/>
          <a:rect l="0" t="0" r="0" b="0"/>
          <a:pathLst>
            <a:path>
              <a:moveTo>
                <a:pt x="729905" y="460872"/>
              </a:moveTo>
              <a:arcTo wR="2011015" hR="2011015" stAng="13825686" swAng="86130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A55E5-4E92-B44F-AFA3-BC0354056F7A}" type="datetimeFigureOut">
              <a:rPr lang="en-US" smtClean="0"/>
              <a:t>8/9/17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996CB-8336-6447-86E0-6420A6F78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36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996CB-8336-6447-86E0-6420A6F78E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69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3000" dirty="0" smtClean="0"/>
              <a:t>Reflection provides an opportunity to actively manipulate information learned from an experience, encode it further, and transform it into a memory that lasts</a:t>
            </a:r>
            <a:r>
              <a:rPr lang="en-US" sz="3000" baseline="30000" dirty="0" smtClean="0"/>
              <a:t>1</a:t>
            </a:r>
            <a:endParaRPr lang="en-US" sz="3000" dirty="0" smtClean="0"/>
          </a:p>
          <a:p>
            <a:pPr lvl="1"/>
            <a:r>
              <a:rPr lang="en-US" sz="3000" dirty="0" smtClean="0"/>
              <a:t>Types of experiences that can be enhanced</a:t>
            </a:r>
            <a:r>
              <a:rPr lang="en-US" sz="3000" baseline="0" dirty="0" smtClean="0"/>
              <a:t> through reflection </a:t>
            </a:r>
            <a:r>
              <a:rPr lang="en-US" sz="3000" dirty="0" smtClean="0"/>
              <a:t>include:</a:t>
            </a:r>
            <a:r>
              <a:rPr lang="en-US" sz="3000" baseline="30000" dirty="0" smtClean="0"/>
              <a:t>5</a:t>
            </a:r>
            <a:endParaRPr lang="en-US" sz="3000" dirty="0" smtClean="0"/>
          </a:p>
          <a:p>
            <a:pPr lvl="2"/>
            <a:r>
              <a:rPr lang="en-US" sz="2800" dirty="0" smtClean="0"/>
              <a:t>Instructional </a:t>
            </a:r>
          </a:p>
          <a:p>
            <a:pPr lvl="2"/>
            <a:r>
              <a:rPr lang="en-US" sz="2800" dirty="0" smtClean="0"/>
              <a:t>Observational </a:t>
            </a:r>
          </a:p>
          <a:p>
            <a:pPr lvl="2"/>
            <a:r>
              <a:rPr lang="en-US" sz="2800" dirty="0" smtClean="0"/>
              <a:t>Experiential</a:t>
            </a:r>
          </a:p>
          <a:p>
            <a:pPr lvl="0"/>
            <a:r>
              <a:rPr lang="en-US" sz="2800" dirty="0" smtClean="0"/>
              <a:t>While</a:t>
            </a:r>
            <a:r>
              <a:rPr lang="en-US" sz="2800" baseline="0" dirty="0" smtClean="0"/>
              <a:t> you can reflect/learn from all of these experiences, when you are engaged in an experience- it is important to remember to see yourself as both the</a:t>
            </a:r>
            <a:r>
              <a:rPr lang="en-US" sz="2800" dirty="0" smtClean="0"/>
              <a:t> actor and observer SIMULTANEOUSLY</a:t>
            </a:r>
            <a:r>
              <a:rPr lang="en-US" sz="2800" baseline="30000" dirty="0" smtClean="0"/>
              <a:t>2 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996CB-8336-6447-86E0-6420A6F78E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45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996CB-8336-6447-86E0-6420A6F78E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45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996CB-8336-6447-86E0-6420A6F78E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20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Queen </a:t>
            </a:r>
            <a:r>
              <a:rPr lang="en-US" dirty="0" smtClean="0"/>
              <a:t>Margaret</a:t>
            </a:r>
            <a:r>
              <a:rPr lang="en-US" baseline="0" dirty="0" smtClean="0"/>
              <a:t> University. </a:t>
            </a:r>
            <a:endParaRPr lang="en-US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www.qmu.ac.uk</a:t>
            </a:r>
            <a:r>
              <a:rPr lang="en-US" dirty="0" smtClean="0"/>
              <a:t>/</a:t>
            </a:r>
            <a:r>
              <a:rPr lang="en-US" dirty="0" err="1" smtClean="0"/>
              <a:t>els</a:t>
            </a:r>
            <a:r>
              <a:rPr lang="en-US" dirty="0" smtClean="0"/>
              <a:t>/docs/</a:t>
            </a:r>
            <a:r>
              <a:rPr lang="en-US" dirty="0" err="1" smtClean="0"/>
              <a:t>Reflection.PDF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996CB-8336-6447-86E0-6420A6F78E9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15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dirty="0" smtClean="0"/>
              <a:t>Study by Wainwright- Novice pediatric physical therapists use reflection-in-action ½ as often as those considered experts</a:t>
            </a:r>
            <a:r>
              <a:rPr lang="en-US" sz="1200" baseline="30000" dirty="0" smtClean="0"/>
              <a:t>4</a:t>
            </a:r>
          </a:p>
          <a:p>
            <a:pPr lvl="0"/>
            <a:r>
              <a:rPr lang="en-US" sz="1200" dirty="0" smtClean="0"/>
              <a:t>Use of reflection-for-action and premise reflection are essential in becoming an expert</a:t>
            </a:r>
            <a:r>
              <a:rPr lang="en-US" sz="1200" baseline="30000" dirty="0" smtClean="0"/>
              <a:t>1</a:t>
            </a:r>
            <a:endParaRPr lang="en-US" sz="1200" dirty="0" smtClean="0"/>
          </a:p>
          <a:p>
            <a:pPr lvl="0"/>
            <a:endParaRPr lang="en-US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996CB-8336-6447-86E0-6420A6F78E9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367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baseline="0" dirty="0" smtClean="0"/>
              <a:t>Recommended </a:t>
            </a:r>
            <a:r>
              <a:rPr lang="en-US" b="1" u="sng" baseline="0" dirty="0" smtClean="0"/>
              <a:t>criteria for mentors:</a:t>
            </a:r>
          </a:p>
          <a:p>
            <a:r>
              <a:rPr lang="en-US" sz="3000" dirty="0" smtClean="0"/>
              <a:t>10 years of professional experience</a:t>
            </a:r>
            <a:r>
              <a:rPr lang="en-US" sz="3000" baseline="30000" dirty="0" smtClean="0"/>
              <a:t>6</a:t>
            </a:r>
            <a:endParaRPr lang="en-US" sz="3000" dirty="0" smtClean="0"/>
          </a:p>
          <a:p>
            <a:r>
              <a:rPr lang="en-US" sz="3000" dirty="0" smtClean="0"/>
              <a:t>Age difference of 8-15 years between the mentor and mentee</a:t>
            </a:r>
            <a:r>
              <a:rPr lang="en-US" sz="3000" baseline="30000" dirty="0" smtClean="0"/>
              <a:t>3,7</a:t>
            </a:r>
            <a:r>
              <a:rPr lang="en-US" sz="3000" dirty="0" smtClean="0"/>
              <a:t> </a:t>
            </a:r>
          </a:p>
          <a:p>
            <a:pPr lvl="1"/>
            <a:r>
              <a:rPr lang="en-US" sz="2800" dirty="0" smtClean="0"/>
              <a:t>This difference minimizes the development of parental attitude resulting in prolonged dependence</a:t>
            </a:r>
            <a:r>
              <a:rPr lang="en-US" sz="2800" baseline="30000" dirty="0" smtClean="0"/>
              <a:t>3,7,9</a:t>
            </a:r>
            <a:r>
              <a:rPr lang="en-US" sz="2800" dirty="0" smtClean="0"/>
              <a:t> </a:t>
            </a:r>
          </a:p>
          <a:p>
            <a:r>
              <a:rPr lang="en-US" sz="3000" dirty="0" smtClean="0"/>
              <a:t>Effective at communicating reflective feedback</a:t>
            </a:r>
            <a:r>
              <a:rPr lang="en-US" sz="3000" baseline="30000" dirty="0" smtClean="0"/>
              <a:t>4,8,9,14</a:t>
            </a:r>
            <a:r>
              <a:rPr lang="en-US" sz="3000" dirty="0" smtClean="0"/>
              <a:t> </a:t>
            </a:r>
          </a:p>
          <a:p>
            <a:r>
              <a:rPr lang="en-US" sz="3000" dirty="0" smtClean="0"/>
              <a:t>Ability to relate to mentee at a personal level</a:t>
            </a:r>
            <a:r>
              <a:rPr lang="en-US" sz="3000" baseline="30000" dirty="0" smtClean="0"/>
              <a:t>8</a:t>
            </a:r>
            <a:endParaRPr lang="en-US" sz="3000" dirty="0" smtClean="0"/>
          </a:p>
          <a:p>
            <a:r>
              <a:rPr lang="en-US" sz="3000" dirty="0" smtClean="0"/>
              <a:t>Results oriented, achieving mutually agreed upon goals</a:t>
            </a:r>
            <a:r>
              <a:rPr lang="en-US" sz="3000" baseline="30000" dirty="0" smtClean="0"/>
              <a:t>4,14</a:t>
            </a:r>
            <a:endParaRPr lang="en-US" sz="3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996CB-8336-6447-86E0-6420A6F78E9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54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996CB-8336-6447-86E0-6420A6F78E9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25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996CB-8336-6447-86E0-6420A6F78E9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915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1F7-7905-2E4E-B07E-3B1850E6A71B}" type="datetimeFigureOut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1954-EF75-E645-A79B-0A386C35708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1F7-7905-2E4E-B07E-3B1850E6A71B}" type="datetimeFigureOut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1954-EF75-E645-A79B-0A386C357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1F7-7905-2E4E-B07E-3B1850E6A71B}" type="datetimeFigureOut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1954-EF75-E645-A79B-0A386C357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1F7-7905-2E4E-B07E-3B1850E6A71B}" type="datetimeFigureOut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1954-EF75-E645-A79B-0A386C35708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1F7-7905-2E4E-B07E-3B1850E6A71B}" type="datetimeFigureOut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1954-EF75-E645-A79B-0A386C357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1F7-7905-2E4E-B07E-3B1850E6A71B}" type="datetimeFigureOut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1954-EF75-E645-A79B-0A386C35708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1F7-7905-2E4E-B07E-3B1850E6A71B}" type="datetimeFigureOut">
              <a:rPr lang="en-US" smtClean="0"/>
              <a:t>8/9/17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1954-EF75-E645-A79B-0A386C35708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1F7-7905-2E4E-B07E-3B1850E6A71B}" type="datetimeFigureOut">
              <a:rPr lang="en-US" smtClean="0"/>
              <a:t>8/9/17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1954-EF75-E645-A79B-0A386C357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1F7-7905-2E4E-B07E-3B1850E6A71B}" type="datetimeFigureOut">
              <a:rPr lang="en-US" smtClean="0"/>
              <a:t>8/9/17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1954-EF75-E645-A79B-0A386C357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1F7-7905-2E4E-B07E-3B1850E6A71B}" type="datetimeFigureOut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1954-EF75-E645-A79B-0A386C357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1F7-7905-2E4E-B07E-3B1850E6A71B}" type="datetimeFigureOut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1954-EF75-E645-A79B-0A386C35708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4CC1F7-7905-2E4E-B07E-3B1850E6A71B}" type="datetimeFigureOut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F341954-EF75-E645-A79B-0A386C3570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qmu.ac.uk/els/docs/Reflection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www.penelopeironstone.com/CS203psychoanalysis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4" y="3869907"/>
            <a:ext cx="6519137" cy="2064757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cs typeface="Lucida Calligraphy"/>
              </a:rPr>
              <a:t>“Learning without reflection is a waste. Reflection without learning is dangerous.” </a:t>
            </a:r>
            <a:endParaRPr lang="en-US" sz="2800" dirty="0">
              <a:cs typeface="Lucida Calligraphy"/>
            </a:endParaRPr>
          </a:p>
          <a:p>
            <a:pPr algn="r"/>
            <a:r>
              <a:rPr lang="en-US" sz="2800" dirty="0" smtClean="0">
                <a:cs typeface="Lucida Calligraphy"/>
              </a:rPr>
              <a:t>-Confucius</a:t>
            </a:r>
            <a:endParaRPr lang="en-US" sz="2800" dirty="0">
              <a:cs typeface="Lucida Calligraphy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1580296"/>
            <a:ext cx="7175351" cy="1793167"/>
          </a:xfrm>
        </p:spPr>
        <p:txBody>
          <a:bodyPr/>
          <a:lstStyle/>
          <a:p>
            <a:r>
              <a:rPr lang="en-US" dirty="0"/>
              <a:t>Practical </a:t>
            </a:r>
            <a:r>
              <a:rPr lang="en-US" dirty="0" smtClean="0"/>
              <a:t>Reflection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5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570" y="522416"/>
            <a:ext cx="7982417" cy="1143000"/>
          </a:xfrm>
        </p:spPr>
        <p:txBody>
          <a:bodyPr/>
          <a:lstStyle/>
          <a:p>
            <a:r>
              <a:rPr lang="en-US" dirty="0"/>
              <a:t>Outcomes with </a:t>
            </a:r>
            <a:r>
              <a:rPr lang="en-US" dirty="0" smtClean="0"/>
              <a:t>Reflection</a:t>
            </a:r>
            <a:r>
              <a:rPr lang="en-US" baseline="30000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84571" y="2055887"/>
            <a:ext cx="8244466" cy="4454425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000" dirty="0"/>
              <a:t>Enhanced self-knowledge </a:t>
            </a:r>
            <a:endParaRPr lang="en-US" sz="3000" dirty="0" smtClean="0"/>
          </a:p>
          <a:p>
            <a:pPr marL="45720" indent="0" algn="ctr">
              <a:buNone/>
            </a:pPr>
            <a:r>
              <a:rPr lang="en-US" sz="2800" dirty="0" smtClean="0"/>
              <a:t>+</a:t>
            </a:r>
            <a:endParaRPr lang="en-US" sz="2800" dirty="0"/>
          </a:p>
          <a:p>
            <a:pPr algn="ctr"/>
            <a:r>
              <a:rPr lang="en-US" sz="3000" dirty="0"/>
              <a:t>Enhanced content knowledge </a:t>
            </a:r>
          </a:p>
          <a:p>
            <a:pPr marL="0" indent="0" algn="ctr">
              <a:buNone/>
            </a:pPr>
            <a:r>
              <a:rPr lang="en-US" sz="3000" dirty="0" smtClean="0"/>
              <a:t>+</a:t>
            </a:r>
            <a:endParaRPr lang="en-US" sz="3000" dirty="0"/>
          </a:p>
          <a:p>
            <a:pPr algn="ctr"/>
            <a:r>
              <a:rPr lang="en-US" sz="3000" u="sng" dirty="0"/>
              <a:t>Enhanced procedural knowledge </a:t>
            </a:r>
            <a:r>
              <a:rPr lang="en-US" sz="3000" u="sng" dirty="0" smtClean="0"/>
              <a:t>=</a:t>
            </a:r>
            <a:endParaRPr lang="en-US" sz="3000" u="sng" dirty="0"/>
          </a:p>
          <a:p>
            <a:pPr lvl="2" algn="ctr"/>
            <a:endParaRPr lang="en-US" sz="3000" dirty="0" smtClean="0"/>
          </a:p>
          <a:p>
            <a:pPr lvl="2" algn="ctr"/>
            <a:r>
              <a:rPr lang="en-US" sz="3000" dirty="0" smtClean="0"/>
              <a:t>Enhanced outcomes and </a:t>
            </a:r>
            <a:r>
              <a:rPr lang="en-US" sz="3000" dirty="0"/>
              <a:t>e</a:t>
            </a:r>
            <a:r>
              <a:rPr lang="en-US" sz="3000" dirty="0" smtClean="0"/>
              <a:t>levated </a:t>
            </a:r>
            <a:r>
              <a:rPr lang="en-US" sz="3000" dirty="0"/>
              <a:t>professional reputation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7034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289" y="522416"/>
            <a:ext cx="7152704" cy="1143000"/>
          </a:xfrm>
        </p:spPr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59" y="2035733"/>
            <a:ext cx="7861472" cy="4252867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Take the next 5 minutes to complete a written reflection on this summer experience using Gibbs Model of Reflection</a:t>
            </a:r>
          </a:p>
          <a:p>
            <a:r>
              <a:rPr lang="en-US" sz="2800" dirty="0" smtClean="0"/>
              <a:t>In small groups take turns answering at least one question from each subheading:</a:t>
            </a:r>
          </a:p>
          <a:p>
            <a:pPr lvl="1"/>
            <a:r>
              <a:rPr lang="en-US" sz="2600" dirty="0" smtClean="0"/>
              <a:t>Backward-Looking</a:t>
            </a:r>
          </a:p>
          <a:p>
            <a:pPr lvl="1"/>
            <a:r>
              <a:rPr lang="en-US" sz="2600" dirty="0" smtClean="0"/>
              <a:t>Inward-Looking</a:t>
            </a:r>
          </a:p>
          <a:p>
            <a:pPr lvl="1"/>
            <a:r>
              <a:rPr lang="en-US" sz="2600" dirty="0" smtClean="0"/>
              <a:t>Outward-Looking</a:t>
            </a:r>
          </a:p>
          <a:p>
            <a:pPr lvl="1"/>
            <a:r>
              <a:rPr lang="en-US" sz="2600" dirty="0" smtClean="0"/>
              <a:t>Forward-Looking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7034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289" y="522416"/>
            <a:ext cx="7152704" cy="1143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2364" y="1511683"/>
            <a:ext cx="8566987" cy="4958318"/>
          </a:xfrm>
        </p:spPr>
        <p:txBody>
          <a:bodyPr>
            <a:normAutofit/>
          </a:bodyPr>
          <a:lstStyle/>
          <a:p>
            <a:pPr marL="560070" indent="-514350">
              <a:buFont typeface="+mj-lt"/>
              <a:buAutoNum type="arabicPeriod"/>
            </a:pPr>
            <a:r>
              <a:rPr lang="en-US" sz="1600" dirty="0" err="1"/>
              <a:t>Plack</a:t>
            </a:r>
            <a:r>
              <a:rPr lang="en-US" sz="1600" dirty="0"/>
              <a:t> M, Driscoll M.  </a:t>
            </a:r>
            <a:r>
              <a:rPr lang="en-US" sz="1600" i="1" dirty="0"/>
              <a:t>Teaching and Learning in Physical Therapy: From Classroom to Clinic. </a:t>
            </a:r>
            <a:r>
              <a:rPr lang="en-US" sz="1600" dirty="0" err="1"/>
              <a:t>Thorofare</a:t>
            </a:r>
            <a:r>
              <a:rPr lang="en-US" sz="1600" dirty="0"/>
              <a:t>, NJ: Slack </a:t>
            </a:r>
            <a:r>
              <a:rPr lang="en-US" sz="1600" dirty="0" err="1"/>
              <a:t>Inc</a:t>
            </a:r>
            <a:r>
              <a:rPr lang="en-US" sz="1600" dirty="0"/>
              <a:t>; 2011</a:t>
            </a:r>
            <a:r>
              <a:rPr lang="en-US" sz="1600" dirty="0" smtClean="0"/>
              <a:t>.</a:t>
            </a:r>
          </a:p>
          <a:p>
            <a:pPr marL="512064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1600" dirty="0"/>
              <a:t>Hayward LM.  Becoming a self-reflective teacher: a meaningful research process.  </a:t>
            </a:r>
            <a:r>
              <a:rPr lang="en-US" sz="1600" i="1" dirty="0"/>
              <a:t>Journal of Physical Therapy Education</a:t>
            </a:r>
            <a:r>
              <a:rPr lang="en-US" sz="1600" dirty="0"/>
              <a:t>.  2000; 14(1): 21-30.</a:t>
            </a:r>
          </a:p>
          <a:p>
            <a:pPr marL="512064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1600" dirty="0" err="1"/>
              <a:t>Plack</a:t>
            </a:r>
            <a:r>
              <a:rPr lang="en-US" sz="1600" dirty="0"/>
              <a:t> MM, </a:t>
            </a:r>
            <a:r>
              <a:rPr lang="en-US" sz="1600" dirty="0" err="1"/>
              <a:t>Santasier</a:t>
            </a:r>
            <a:r>
              <a:rPr lang="en-US" sz="1600" dirty="0"/>
              <a:t> A.  Reflection practice: A model for facilitating critical thinking skills within an integrative case study classroom experience.  </a:t>
            </a:r>
            <a:r>
              <a:rPr lang="en-US" sz="1600" i="1" dirty="0"/>
              <a:t>Journal of Physical Therapy Education.</a:t>
            </a:r>
            <a:r>
              <a:rPr lang="en-US" sz="1600" dirty="0"/>
              <a:t>  2004; 18(1): 4-12</a:t>
            </a:r>
            <a:r>
              <a:rPr lang="en-US" sz="1600" dirty="0" smtClean="0"/>
              <a:t>.</a:t>
            </a:r>
          </a:p>
          <a:p>
            <a:pPr marL="512064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1600" dirty="0" smtClean="0"/>
              <a:t>Atkinson </a:t>
            </a:r>
            <a:r>
              <a:rPr lang="en-US" sz="1600" dirty="0"/>
              <a:t>HL, Nixon-Cave K.  A tool for clinical reasoning and reflection using the international classification of functioning, disability and health (ICF) framework and patient management model.  </a:t>
            </a:r>
            <a:r>
              <a:rPr lang="en-US" sz="1600" dirty="0" err="1"/>
              <a:t>Phys</a:t>
            </a:r>
            <a:r>
              <a:rPr lang="en-US" sz="1600" dirty="0"/>
              <a:t> </a:t>
            </a:r>
            <a:r>
              <a:rPr lang="en-US" sz="1600" dirty="0" err="1"/>
              <a:t>Ther</a:t>
            </a:r>
            <a:r>
              <a:rPr lang="en-US" sz="1600" dirty="0"/>
              <a:t>.  2011; 91: 416-430.  </a:t>
            </a:r>
            <a:r>
              <a:rPr lang="en-US" sz="1600" dirty="0" err="1"/>
              <a:t>doi</a:t>
            </a:r>
            <a:r>
              <a:rPr lang="en-US" sz="1600" dirty="0"/>
              <a:t>: 10.2522/ptj.</a:t>
            </a:r>
            <a:r>
              <a:rPr lang="en-US" sz="1600" dirty="0" smtClean="0"/>
              <a:t>20090226</a:t>
            </a:r>
          </a:p>
          <a:p>
            <a:pPr marL="512064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1600" dirty="0" smtClean="0"/>
              <a:t>Gibbs Model of Reflection.  Queen </a:t>
            </a:r>
            <a:r>
              <a:rPr lang="en-US" sz="1600" dirty="0"/>
              <a:t>Margaret University. </a:t>
            </a:r>
            <a:r>
              <a:rPr lang="en-US" sz="1600" dirty="0" smtClean="0"/>
              <a:t>Available at: </a:t>
            </a:r>
            <a:r>
              <a:rPr lang="en-US" sz="1600" dirty="0" smtClean="0">
                <a:hlinkClick r:id="rId3"/>
              </a:rPr>
              <a:t>http</a:t>
            </a:r>
            <a:r>
              <a:rPr lang="en-US" sz="1600" dirty="0">
                <a:hlinkClick r:id="rId3"/>
              </a:rPr>
              <a:t>://www.qmu.ac.uk/els/docs/</a:t>
            </a:r>
            <a:r>
              <a:rPr lang="en-US" sz="1600" dirty="0" smtClean="0">
                <a:hlinkClick r:id="rId3"/>
              </a:rPr>
              <a:t>Reflection.PDF</a:t>
            </a:r>
            <a:r>
              <a:rPr lang="en-US" sz="1600" dirty="0" smtClean="0"/>
              <a:t>.  Accessed August 5, 2016.  </a:t>
            </a:r>
            <a:endParaRPr lang="en-US" sz="1600" dirty="0"/>
          </a:p>
          <a:p>
            <a:pPr marL="512064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1600" dirty="0" smtClean="0"/>
              <a:t>King </a:t>
            </a:r>
            <a:r>
              <a:rPr lang="en-US" sz="1600" dirty="0"/>
              <a:t>G.  A framework of personal and environmental learning-based strategies to foster therapist expertise.  </a:t>
            </a:r>
            <a:r>
              <a:rPr lang="en-US" sz="1600" i="1" dirty="0"/>
              <a:t>Learning in Health and Social Care</a:t>
            </a:r>
            <a:r>
              <a:rPr lang="en-US" sz="1600" dirty="0"/>
              <a:t>.  2009; 8(3): 185-199.  </a:t>
            </a:r>
            <a:r>
              <a:rPr lang="en-US" sz="1600" dirty="0" err="1"/>
              <a:t>doi</a:t>
            </a:r>
            <a:r>
              <a:rPr lang="en-US" sz="1600" dirty="0"/>
              <a:t>: 10.1111/j.1473-6861.2008.000310.</a:t>
            </a:r>
            <a:r>
              <a:rPr lang="en-US" sz="1600" dirty="0" smtClean="0"/>
              <a:t>x</a:t>
            </a:r>
            <a:endParaRPr lang="en-US" sz="1600" dirty="0"/>
          </a:p>
          <a:p>
            <a:pPr marL="512064" indent="-514350">
              <a:lnSpc>
                <a:spcPct val="110000"/>
              </a:lnSpc>
              <a:buFont typeface="+mj-lt"/>
              <a:buAutoNum type="arabicPeriod"/>
            </a:pPr>
            <a:endParaRPr lang="en-US" sz="1600" dirty="0"/>
          </a:p>
          <a:p>
            <a:pPr marL="560070" indent="-514350">
              <a:buFont typeface="+mj-lt"/>
              <a:buAutoNum type="arabicPeriod"/>
            </a:pPr>
            <a:endParaRPr lang="en-US" sz="1600" dirty="0"/>
          </a:p>
          <a:p>
            <a:pPr marL="560070" indent="-514350">
              <a:buFont typeface="+mj-lt"/>
              <a:buAutoNum type="arabicPeriod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7034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289" y="522416"/>
            <a:ext cx="7152704" cy="1143000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31289" y="2283514"/>
            <a:ext cx="7152704" cy="3783372"/>
          </a:xfrm>
        </p:spPr>
        <p:txBody>
          <a:bodyPr>
            <a:normAutofit/>
          </a:bodyPr>
          <a:lstStyle/>
          <a:p>
            <a:r>
              <a:rPr lang="en-US" sz="2800" dirty="0"/>
              <a:t>Recognize the value of reflection for learning and professional development</a:t>
            </a:r>
          </a:p>
          <a:p>
            <a:r>
              <a:rPr lang="en-US" sz="2800" dirty="0"/>
              <a:t>Describe differences in reflective practices between the novice and expert professional</a:t>
            </a:r>
          </a:p>
          <a:p>
            <a:r>
              <a:rPr lang="en-US" sz="2800" dirty="0" smtClean="0"/>
              <a:t>Participate in reflective activities individually and in small groups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437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4685" y="502260"/>
            <a:ext cx="3850098" cy="1143000"/>
          </a:xfrm>
        </p:spPr>
        <p:txBody>
          <a:bodyPr/>
          <a:lstStyle/>
          <a:p>
            <a:r>
              <a:rPr lang="en-US" dirty="0"/>
              <a:t>Definition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95949" y="2081954"/>
            <a:ext cx="4192784" cy="3783372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Reflection = “an internal process of examining an experience that raises an issue of concern and can help us refine our understanding of an experience, which may lead to changes in our perspectives”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221" y="972905"/>
            <a:ext cx="3833674" cy="491836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00221" y="6126609"/>
            <a:ext cx="45274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Image from: </a:t>
            </a:r>
            <a:r>
              <a:rPr lang="en-US" dirty="0" smtClean="0">
                <a:hlinkClick r:id="rId4"/>
              </a:rPr>
              <a:t>www.penelopeironstone.com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65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077" y="280544"/>
            <a:ext cx="7797748" cy="1573784"/>
          </a:xfrm>
        </p:spPr>
        <p:txBody>
          <a:bodyPr/>
          <a:lstStyle/>
          <a:p>
            <a:r>
              <a:rPr lang="en-US" dirty="0"/>
              <a:t>Dynamic and </a:t>
            </a:r>
            <a:r>
              <a:rPr lang="en-US" dirty="0" smtClean="0"/>
              <a:t>Cyclical Learning</a:t>
            </a:r>
            <a:r>
              <a:rPr lang="en-US" baseline="30000" dirty="0" smtClean="0"/>
              <a:t>2,3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97368956"/>
              </p:ext>
            </p:extLst>
          </p:nvPr>
        </p:nvGraphicFramePr>
        <p:xfrm>
          <a:off x="604729" y="2282824"/>
          <a:ext cx="7942096" cy="4167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9508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289" y="489180"/>
            <a:ext cx="7374438" cy="1204153"/>
          </a:xfrm>
        </p:spPr>
        <p:txBody>
          <a:bodyPr/>
          <a:lstStyle/>
          <a:p>
            <a:r>
              <a:rPr lang="en-US" dirty="0"/>
              <a:t>More than Meets the </a:t>
            </a:r>
            <a:r>
              <a:rPr lang="en-US" dirty="0" smtClean="0"/>
              <a:t>Eye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98503" y="2095502"/>
            <a:ext cx="7897727" cy="4085166"/>
          </a:xfrm>
        </p:spPr>
        <p:txBody>
          <a:bodyPr>
            <a:noAutofit/>
          </a:bodyPr>
          <a:lstStyle/>
          <a:p>
            <a:r>
              <a:rPr lang="en-US" sz="2800" dirty="0"/>
              <a:t>Reflection involves both cognitive and affective </a:t>
            </a:r>
            <a:r>
              <a:rPr lang="en-US" sz="2800" dirty="0" smtClean="0"/>
              <a:t>behaviors</a:t>
            </a:r>
            <a:r>
              <a:rPr lang="en-US" sz="2800" baseline="30000" dirty="0" smtClean="0"/>
              <a:t>1</a:t>
            </a:r>
            <a:endParaRPr lang="en-US" sz="2800" dirty="0"/>
          </a:p>
          <a:p>
            <a:r>
              <a:rPr lang="en-US" sz="2800" dirty="0"/>
              <a:t>The reflective process encourages examination of our own attitudes, beliefs and goals and how they influence the </a:t>
            </a:r>
            <a:r>
              <a:rPr lang="en-US" sz="2800" dirty="0" smtClean="0"/>
              <a:t>situation</a:t>
            </a:r>
            <a:r>
              <a:rPr lang="en-US" sz="2800" baseline="30000" dirty="0" smtClean="0"/>
              <a:t>1</a:t>
            </a:r>
            <a:endParaRPr lang="en-US" sz="2800" dirty="0"/>
          </a:p>
          <a:p>
            <a:r>
              <a:rPr lang="en-US" sz="2800" dirty="0"/>
              <a:t>Reflection is integral for professional </a:t>
            </a:r>
            <a:r>
              <a:rPr lang="en-US" sz="2800" dirty="0" smtClean="0"/>
              <a:t>growth</a:t>
            </a:r>
            <a:r>
              <a:rPr lang="en-US" sz="2800" baseline="30000" dirty="0" smtClean="0"/>
              <a:t>1</a:t>
            </a:r>
            <a:endParaRPr lang="en-US" sz="2800" dirty="0"/>
          </a:p>
          <a:p>
            <a:r>
              <a:rPr lang="en-US" sz="2800" dirty="0"/>
              <a:t>Frameworks exist to help us become better </a:t>
            </a:r>
            <a:r>
              <a:rPr lang="en-US" sz="2800" dirty="0" smtClean="0"/>
              <a:t>reflectors</a:t>
            </a:r>
            <a:r>
              <a:rPr lang="en-US" sz="2800" baseline="30000" dirty="0" smtClean="0"/>
              <a:t>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7034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728" y="522416"/>
            <a:ext cx="7841313" cy="1143000"/>
          </a:xfrm>
        </p:spPr>
        <p:txBody>
          <a:bodyPr/>
          <a:lstStyle/>
          <a:p>
            <a:r>
              <a:rPr lang="en-US" dirty="0" smtClean="0"/>
              <a:t>Gibbs Model of Reflection</a:t>
            </a:r>
            <a:r>
              <a:rPr lang="en-US" baseline="30000" dirty="0" smtClean="0"/>
              <a:t>5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41616399"/>
              </p:ext>
            </p:extLst>
          </p:nvPr>
        </p:nvGraphicFramePr>
        <p:xfrm>
          <a:off x="0" y="1834176"/>
          <a:ext cx="9143999" cy="4877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7034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289" y="522416"/>
            <a:ext cx="7152704" cy="1143000"/>
          </a:xfrm>
        </p:spPr>
        <p:txBody>
          <a:bodyPr/>
          <a:lstStyle/>
          <a:p>
            <a:r>
              <a:rPr lang="en-US" dirty="0" smtClean="0"/>
              <a:t>Scientific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23310" y="1900553"/>
            <a:ext cx="4716884" cy="4670227"/>
          </a:xfrm>
        </p:spPr>
        <p:txBody>
          <a:bodyPr>
            <a:normAutofit/>
          </a:bodyPr>
          <a:lstStyle/>
          <a:p>
            <a:r>
              <a:rPr lang="en-US" sz="2800" dirty="0"/>
              <a:t>New neuronal connections are made when linking new knowledge to prior learning or past experiences</a:t>
            </a:r>
            <a:r>
              <a:rPr lang="en-US" sz="2800" baseline="30000" dirty="0"/>
              <a:t>1</a:t>
            </a:r>
            <a:endParaRPr lang="en-US" sz="2800" dirty="0"/>
          </a:p>
          <a:p>
            <a:r>
              <a:rPr lang="en-US" sz="2800" dirty="0"/>
              <a:t>A change is also observed in the frequency and type of reflection utilized between the novice and expert professional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0194" y="2081957"/>
            <a:ext cx="3690873" cy="331888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140193" y="5766397"/>
            <a:ext cx="36908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Image from: http://</a:t>
            </a:r>
            <a:r>
              <a:rPr lang="en-US" dirty="0" err="1" smtClean="0"/>
              <a:t>www.brain-connect.eu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34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623" y="482104"/>
            <a:ext cx="7518792" cy="1593940"/>
          </a:xfrm>
        </p:spPr>
        <p:txBody>
          <a:bodyPr/>
          <a:lstStyle/>
          <a:p>
            <a:r>
              <a:rPr lang="en-US" dirty="0"/>
              <a:t>Qualities of an Expert Reflector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46623" y="2283514"/>
            <a:ext cx="7518792" cy="4126020"/>
          </a:xfrm>
        </p:spPr>
        <p:txBody>
          <a:bodyPr>
            <a:normAutofit fontScale="92500" lnSpcReduction="10000"/>
          </a:bodyPr>
          <a:lstStyle/>
          <a:p>
            <a:pPr marL="171450" lvl="1"/>
            <a:r>
              <a:rPr lang="en-US" sz="3000" dirty="0"/>
              <a:t>Reflection is more than just stopping to think and act based on what we already know, it requires us to consider all of the factors that may be influencing a given situation and to explore the multiple possibilities available for solving dilemmas</a:t>
            </a:r>
          </a:p>
          <a:p>
            <a:pPr marL="171450" lvl="1"/>
            <a:r>
              <a:rPr lang="en-US" sz="3000" dirty="0"/>
              <a:t>Skillful reflectors are critical thinkers, and critical thinking is the basis for effective clinical decision making and high quality care</a:t>
            </a:r>
          </a:p>
          <a:p>
            <a:pPr marL="4572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7034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289" y="522416"/>
            <a:ext cx="7152704" cy="1143000"/>
          </a:xfrm>
        </p:spPr>
        <p:txBody>
          <a:bodyPr/>
          <a:lstStyle/>
          <a:p>
            <a:r>
              <a:rPr lang="en-US" dirty="0"/>
              <a:t>Tools for Reflection</a:t>
            </a:r>
            <a:r>
              <a:rPr lang="en-US" baseline="30000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58" y="1995421"/>
            <a:ext cx="7780841" cy="4232711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Journal writing for self-produced feedback</a:t>
            </a:r>
          </a:p>
          <a:p>
            <a:pPr lvl="0"/>
            <a:r>
              <a:rPr lang="en-US" sz="2800" dirty="0"/>
              <a:t>Videotaping of professional activities to provide objective and re-playable documentation</a:t>
            </a:r>
          </a:p>
          <a:p>
            <a:pPr lvl="0"/>
            <a:r>
              <a:rPr lang="en-US" sz="2800" dirty="0"/>
              <a:t>Peer observation and feedback </a:t>
            </a:r>
          </a:p>
          <a:p>
            <a:pPr lvl="0"/>
            <a:r>
              <a:rPr lang="en-US" sz="2800" dirty="0"/>
              <a:t>One-on-one interviews with </a:t>
            </a:r>
            <a:r>
              <a:rPr lang="en-US" sz="2800" dirty="0" smtClean="0"/>
              <a:t>person’s </a:t>
            </a:r>
            <a:r>
              <a:rPr lang="en-US" sz="2800" dirty="0"/>
              <a:t>interacting with</a:t>
            </a:r>
          </a:p>
          <a:p>
            <a:r>
              <a:rPr lang="en-US" sz="2800" dirty="0"/>
              <a:t>Mentoring/</a:t>
            </a:r>
            <a:r>
              <a:rPr lang="en-US" sz="2800" dirty="0" smtClean="0"/>
              <a:t>Coaching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7034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1850</TotalTime>
  <Words>768</Words>
  <Application>Microsoft Macintosh PowerPoint</Application>
  <PresentationFormat>On-screen Show (4:3)</PresentationFormat>
  <Paragraphs>94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Georgia</vt:lpstr>
      <vt:lpstr>Lucida Calligraphy</vt:lpstr>
      <vt:lpstr>Trebuchet MS</vt:lpstr>
      <vt:lpstr>Slipstream</vt:lpstr>
      <vt:lpstr>Practical Reflection</vt:lpstr>
      <vt:lpstr>Objectives</vt:lpstr>
      <vt:lpstr>Definition1</vt:lpstr>
      <vt:lpstr>Dynamic and Cyclical Learning2,3</vt:lpstr>
      <vt:lpstr>More than Meets the Eye</vt:lpstr>
      <vt:lpstr>Gibbs Model of Reflection5</vt:lpstr>
      <vt:lpstr>Scientific Support</vt:lpstr>
      <vt:lpstr>Qualities of an Expert Reflector1</vt:lpstr>
      <vt:lpstr>Tools for Reflection2</vt:lpstr>
      <vt:lpstr>Outcomes with Reflection6</vt:lpstr>
      <vt:lpstr>Activities</vt:lpstr>
      <vt:lpstr>References</vt:lpstr>
    </vt:vector>
  </TitlesOfParts>
  <Company>Cleveland State University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Reflection</dc:title>
  <dc:creator>Madalynn Wendland</dc:creator>
  <cp:lastModifiedBy>Madalynn T Wendland</cp:lastModifiedBy>
  <cp:revision>9</cp:revision>
  <dcterms:created xsi:type="dcterms:W3CDTF">2016-08-05T11:51:53Z</dcterms:created>
  <dcterms:modified xsi:type="dcterms:W3CDTF">2017-08-10T22:00:16Z</dcterms:modified>
</cp:coreProperties>
</file>