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2"/>
  </p:handoutMasterIdLst>
  <p:sldIdLst>
    <p:sldId id="265" r:id="rId2"/>
    <p:sldId id="274" r:id="rId3"/>
    <p:sldId id="270" r:id="rId4"/>
    <p:sldId id="271" r:id="rId5"/>
    <p:sldId id="264" r:id="rId6"/>
    <p:sldId id="263" r:id="rId7"/>
    <p:sldId id="272" r:id="rId8"/>
    <p:sldId id="273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17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2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15A2118-9BCA-0D42-8AD2-27B3660A314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DD6001-0800-5447-9888-64BCAB32C67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029162-6D07-C44B-9EC4-158B5A5F887D}" type="datetimeFigureOut">
              <a:rPr lang="en-US" smtClean="0"/>
              <a:t>10/10/18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2E46E-8DD5-4D40-A095-1541198C00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3923BE-5E9B-9B4D-A82A-1C3B83D9695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4AE351-B997-8A40-9B31-52B71BC59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115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70888" y="1295401"/>
            <a:ext cx="8650224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3895" y="1524000"/>
            <a:ext cx="8664211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895" y="3299013"/>
            <a:ext cx="8664212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41BF3-4D7A-4377-B938-99253D99AF24}" type="datetimeFigureOut">
              <a:rPr lang="en-US" smtClean="0"/>
              <a:t>10/10/18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5F1B-0B68-47AE-A52C-BAA5DF8869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98" y="611872"/>
            <a:ext cx="5439393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198" y="1787856"/>
            <a:ext cx="5439393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41BF3-4D7A-4377-B938-99253D99AF24}" type="datetimeFigureOut">
              <a:rPr lang="en-US" smtClean="0"/>
              <a:t>10/10/18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5F1B-0B68-47AE-A52C-BAA5DF8869E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6787489" y="359393"/>
            <a:ext cx="48768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41BF3-4D7A-4377-B938-99253D99AF24}" type="datetimeFigureOut">
              <a:rPr lang="en-US" smtClean="0"/>
              <a:t>10/10/18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5F1B-0B68-47AE-A52C-BAA5DF8869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6389" y="368301"/>
            <a:ext cx="2032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2365" y="368301"/>
            <a:ext cx="8919635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41BF3-4D7A-4377-B938-99253D99AF24}" type="datetimeFigureOut">
              <a:rPr lang="en-US" smtClean="0"/>
              <a:t>10/10/18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5F1B-0B68-47AE-A52C-BAA5DF8869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41BF3-4D7A-4377-B938-99253D99AF24}" type="datetimeFigureOut">
              <a:rPr lang="en-US" smtClean="0"/>
              <a:t>10/10/18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5F1B-0B68-47AE-A52C-BAA5DF8869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4718" y="3352802"/>
            <a:ext cx="11222567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718" y="4771030"/>
            <a:ext cx="11222567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41BF3-4D7A-4377-B938-99253D99AF24}" type="datetimeFigureOut">
              <a:rPr lang="en-US" smtClean="0"/>
              <a:t>10/10/18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5F1B-0B68-47AE-A52C-BAA5DF8869E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494640" y="363538"/>
            <a:ext cx="1120272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7" y="2403145"/>
            <a:ext cx="10742084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7" y="3736006"/>
            <a:ext cx="10742084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41BF3-4D7A-4377-B938-99253D99AF24}" type="datetimeFigureOut">
              <a:rPr lang="en-US" smtClean="0"/>
              <a:t>10/10/18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5F1B-0B68-47AE-A52C-BAA5DF8869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7" y="107576"/>
            <a:ext cx="10723035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2367" y="1600201"/>
            <a:ext cx="512064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4761" y="1600201"/>
            <a:ext cx="512064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41BF3-4D7A-4377-B938-99253D99AF24}" type="datetimeFigureOut">
              <a:rPr lang="en-US" smtClean="0"/>
              <a:t>10/10/18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5F1B-0B68-47AE-A52C-BAA5DF8869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5" y="107576"/>
            <a:ext cx="10723035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5" y="1453225"/>
            <a:ext cx="512064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2365" y="2347416"/>
            <a:ext cx="512064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4760" y="1453225"/>
            <a:ext cx="512064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4760" y="2347416"/>
            <a:ext cx="512064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41BF3-4D7A-4377-B938-99253D99AF24}" type="datetimeFigureOut">
              <a:rPr lang="en-US" smtClean="0"/>
              <a:t>10/10/18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5F1B-0B68-47AE-A52C-BAA5DF8869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41BF3-4D7A-4377-B938-99253D99AF24}" type="datetimeFigureOut">
              <a:rPr lang="en-US" smtClean="0"/>
              <a:t>10/10/18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5F1B-0B68-47AE-A52C-BAA5DF8869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41BF3-4D7A-4377-B938-99253D99AF24}" type="datetimeFigureOut">
              <a:rPr lang="en-US" smtClean="0"/>
              <a:t>10/10/18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5F1B-0B68-47AE-A52C-BAA5DF8869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99" y="611872"/>
            <a:ext cx="512064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765" y="368300"/>
            <a:ext cx="512064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199" y="1787856"/>
            <a:ext cx="512064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41BF3-4D7A-4377-B938-99253D99AF24}" type="datetimeFigureOut">
              <a:rPr lang="en-US" smtClean="0"/>
              <a:t>10/10/18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5F1B-0B68-47AE-A52C-BAA5DF8869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2367" y="107576"/>
            <a:ext cx="10723035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7" y="1600201"/>
            <a:ext cx="10723035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06447" y="627566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5A41BF3-4D7A-4377-B938-99253D99AF24}" type="datetimeFigureOut">
              <a:rPr lang="en-US" smtClean="0"/>
              <a:t>10/10/18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611" y="6275669"/>
            <a:ext cx="6454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30541" y="6275669"/>
            <a:ext cx="132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6E305F1B-0B68-47AE-A52C-BAA5DF8869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uohio.edu/sciences/language-research-lab/psychology-language-video-seri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3895" y="1456289"/>
            <a:ext cx="8664211" cy="2087089"/>
          </a:xfrm>
        </p:spPr>
        <p:txBody>
          <a:bodyPr/>
          <a:lstStyle/>
          <a:p>
            <a:r>
              <a:rPr lang="en-US" sz="4400" dirty="0"/>
              <a:t>Bringing a Guest Speaker </a:t>
            </a:r>
            <a:br>
              <a:rPr lang="en-US" sz="4400" dirty="0"/>
            </a:br>
            <a:r>
              <a:rPr lang="en-US" sz="4400" dirty="0"/>
              <a:t>to Class through Videoconferencing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895" y="3744400"/>
            <a:ext cx="8664212" cy="388746"/>
          </a:xfrm>
        </p:spPr>
        <p:txBody>
          <a:bodyPr>
            <a:normAutofit/>
          </a:bodyPr>
          <a:lstStyle/>
          <a:p>
            <a:r>
              <a:rPr lang="en-US" dirty="0"/>
              <a:t>Center for Instructional Technology and Distance Learning</a:t>
            </a:r>
          </a:p>
        </p:txBody>
      </p:sp>
    </p:spTree>
    <p:extLst>
      <p:ext uri="{BB962C8B-B14F-4D97-AF65-F5344CB8AC3E}">
        <p14:creationId xmlns:p14="http://schemas.microsoft.com/office/powerpoint/2010/main" val="1824685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do I get started?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456" y="2086607"/>
            <a:ext cx="10502946" cy="3573494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Mark Hackett</a:t>
            </a:r>
            <a:br>
              <a:rPr lang="en-US" dirty="0"/>
            </a:br>
            <a:r>
              <a:rPr lang="en-US" dirty="0"/>
              <a:t>Audio/Visual Videoconferencing Specialist</a:t>
            </a:r>
          </a:p>
          <a:p>
            <a:pPr marL="0" indent="0">
              <a:buNone/>
            </a:pPr>
            <a:r>
              <a:rPr lang="en-US" dirty="0"/>
              <a:t>RT 705A</a:t>
            </a:r>
            <a:br>
              <a:rPr lang="en-US" dirty="0"/>
            </a:br>
            <a:r>
              <a:rPr lang="en-US" dirty="0"/>
              <a:t>(216) 687-5270</a:t>
            </a:r>
            <a:br>
              <a:rPr lang="en-US" dirty="0"/>
            </a:br>
            <a:r>
              <a:rPr lang="en-US" dirty="0" err="1"/>
              <a:t>m.r.hackett@csuohio.edu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854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Videoconferencing?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2367" y="1797629"/>
            <a:ext cx="10723035" cy="3948545"/>
          </a:xfrm>
        </p:spPr>
        <p:txBody>
          <a:bodyPr/>
          <a:lstStyle/>
          <a:p>
            <a:r>
              <a:rPr lang="en-US" dirty="0"/>
              <a:t>Connect with anyone who has an Internet connection</a:t>
            </a:r>
          </a:p>
          <a:p>
            <a:r>
              <a:rPr lang="en-US" dirty="0"/>
              <a:t>Removes constraints</a:t>
            </a:r>
          </a:p>
          <a:p>
            <a:pPr lvl="1"/>
            <a:r>
              <a:rPr lang="en-US" dirty="0"/>
              <a:t>Cost</a:t>
            </a:r>
          </a:p>
          <a:p>
            <a:pPr lvl="1"/>
            <a:r>
              <a:rPr lang="en-US" dirty="0"/>
              <a:t>Time</a:t>
            </a:r>
          </a:p>
          <a:p>
            <a:pPr lvl="1"/>
            <a:r>
              <a:rPr lang="en-US" dirty="0"/>
              <a:t>Distance</a:t>
            </a:r>
          </a:p>
        </p:txBody>
      </p:sp>
    </p:spTree>
    <p:extLst>
      <p:ext uri="{BB962C8B-B14F-4D97-AF65-F5344CB8AC3E}">
        <p14:creationId xmlns:p14="http://schemas.microsoft.com/office/powerpoint/2010/main" val="2432549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Videoconferencing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2367" y="1797629"/>
            <a:ext cx="10723035" cy="3948545"/>
          </a:xfrm>
        </p:spPr>
        <p:txBody>
          <a:bodyPr/>
          <a:lstStyle/>
          <a:p>
            <a:r>
              <a:rPr lang="en-US" dirty="0"/>
              <a:t>It’s “in the wild”; it’s ubiquitous</a:t>
            </a:r>
          </a:p>
          <a:p>
            <a:r>
              <a:rPr lang="en-US" dirty="0"/>
              <a:t>The hardware is cheap</a:t>
            </a:r>
          </a:p>
          <a:p>
            <a:r>
              <a:rPr lang="en-US" dirty="0"/>
              <a:t>The software is free</a:t>
            </a:r>
          </a:p>
          <a:p>
            <a:r>
              <a:rPr lang="en-US" dirty="0"/>
              <a:t>It’s easy to do</a:t>
            </a:r>
          </a:p>
          <a:p>
            <a:r>
              <a:rPr lang="en-US" dirty="0"/>
              <a:t>So why work with CIT&amp;DL?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481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469114" y="1913409"/>
            <a:ext cx="31228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		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/>
              <a:t>Big “head &amp; shoulders” shots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/>
              <a:t>Clear expressions	</a:t>
            </a:r>
          </a:p>
          <a:p>
            <a:r>
              <a:rPr lang="en-US" sz="2000" dirty="0"/>
              <a:t>	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/>
              <a:t>Eye-contact		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29733" y="15345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Webcams as Advertised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188" y="1940117"/>
            <a:ext cx="6932571" cy="3440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905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320602" y="2094852"/>
            <a:ext cx="331539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		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/>
              <a:t>Small, distance shots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/>
              <a:t>Difficult to see expressions</a:t>
            </a:r>
          </a:p>
          <a:p>
            <a:r>
              <a:rPr lang="en-US" sz="2000" dirty="0"/>
              <a:t>	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/>
              <a:t>Odd angle, no eye-contact		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29733" y="15345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Webcams in Reality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63"/>
          <a:stretch/>
        </p:blipFill>
        <p:spPr>
          <a:xfrm>
            <a:off x="1152487" y="1790880"/>
            <a:ext cx="6671259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391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29733" y="15345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Using Webcams in the Classroom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0011" y="1894522"/>
            <a:ext cx="10515600" cy="3367341"/>
          </a:xfrm>
        </p:spPr>
        <p:txBody>
          <a:bodyPr>
            <a:noAutofit/>
          </a:bodyPr>
          <a:lstStyle/>
          <a:p>
            <a:r>
              <a:rPr lang="en-US" sz="2000" dirty="0"/>
              <a:t>A webcam can’t zoom in on who is speaking or produce a shot like the one shown in “as advertised” slide.</a:t>
            </a:r>
          </a:p>
          <a:p>
            <a:r>
              <a:rPr lang="en-US" sz="2000" dirty="0"/>
              <a:t>Unless the participant is sitting right in front of the camera and screen, People off to the sides or across a table will appear much smaller. </a:t>
            </a:r>
          </a:p>
          <a:p>
            <a:r>
              <a:rPr lang="en-US" sz="2000" dirty="0"/>
              <a:t>Identifying the body language, expressions, etc. is difficult.</a:t>
            </a:r>
          </a:p>
          <a:p>
            <a:r>
              <a:rPr lang="en-US" sz="2000" dirty="0"/>
              <a:t>Unless the participant is sitting near the camera/mic, the participant will not be clearly heard</a:t>
            </a:r>
            <a:r>
              <a:rPr lang="en-US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6458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Interactive Video Distance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2367" y="1706909"/>
            <a:ext cx="10723035" cy="3948545"/>
          </a:xfrm>
        </p:spPr>
        <p:txBody>
          <a:bodyPr/>
          <a:lstStyle/>
          <a:p>
            <a:r>
              <a:rPr lang="en-US" dirty="0"/>
              <a:t>Creates interactivity through tested equipment</a:t>
            </a:r>
          </a:p>
          <a:p>
            <a:pPr lvl="1"/>
            <a:r>
              <a:rPr lang="en-US" dirty="0"/>
              <a:t>Standards-based conferencing</a:t>
            </a:r>
          </a:p>
          <a:p>
            <a:pPr lvl="1"/>
            <a:r>
              <a:rPr lang="en-US" dirty="0"/>
              <a:t>Push-to-talk microphones</a:t>
            </a:r>
          </a:p>
        </p:txBody>
      </p:sp>
      <p:pic>
        <p:nvPicPr>
          <p:cNvPr id="4" name="Picture 3" descr="IMG_61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610" y="3170695"/>
            <a:ext cx="3682734" cy="2762051"/>
          </a:xfrm>
          <a:prstGeom prst="rect">
            <a:avLst/>
          </a:prstGeom>
        </p:spPr>
      </p:pic>
      <p:pic>
        <p:nvPicPr>
          <p:cNvPr id="5" name="Picture 4" descr="pic1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9293" y="3141242"/>
            <a:ext cx="3795195" cy="2846396"/>
          </a:xfrm>
          <a:prstGeom prst="rect">
            <a:avLst/>
          </a:prstGeom>
        </p:spPr>
      </p:pic>
      <p:pic>
        <p:nvPicPr>
          <p:cNvPr id="6" name="Picture 5" descr="image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6419" y="3504129"/>
            <a:ext cx="2117491" cy="2117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635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Interactive Video Distance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2367" y="1808969"/>
            <a:ext cx="10723035" cy="3948545"/>
          </a:xfrm>
        </p:spPr>
        <p:txBody>
          <a:bodyPr/>
          <a:lstStyle/>
          <a:p>
            <a:r>
              <a:rPr lang="en-US" dirty="0"/>
              <a:t>Reliability of the conference </a:t>
            </a:r>
          </a:p>
          <a:p>
            <a:pPr lvl="1"/>
            <a:r>
              <a:rPr lang="en-US" dirty="0"/>
              <a:t>Hands-on </a:t>
            </a:r>
            <a:r>
              <a:rPr lang="en-US"/>
              <a:t>staff </a:t>
            </a:r>
          </a:p>
          <a:p>
            <a:pPr lvl="1"/>
            <a:r>
              <a:rPr lang="en-US"/>
              <a:t>Conferences </a:t>
            </a:r>
            <a:r>
              <a:rPr lang="en-US" dirty="0"/>
              <a:t>are monitored </a:t>
            </a:r>
            <a:br>
              <a:rPr lang="en-US" dirty="0"/>
            </a:br>
            <a:r>
              <a:rPr lang="en-US" dirty="0"/>
              <a:t>     at the Head End</a:t>
            </a:r>
          </a:p>
          <a:p>
            <a:pPr lvl="1"/>
            <a:r>
              <a:rPr lang="en-US" dirty="0"/>
              <a:t>We can record it</a:t>
            </a:r>
          </a:p>
        </p:txBody>
      </p:sp>
      <p:pic>
        <p:nvPicPr>
          <p:cNvPr id="4" name="Picture 3" descr="IMG_608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1893" y="1843889"/>
            <a:ext cx="5032047" cy="3774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164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IVDL Room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2367" y="1939177"/>
            <a:ext cx="10723035" cy="4004423"/>
          </a:xfrm>
        </p:spPr>
        <p:txBody>
          <a:bodyPr/>
          <a:lstStyle/>
          <a:p>
            <a:r>
              <a:rPr lang="en-US" dirty="0">
                <a:hlinkClick r:id="rId2"/>
              </a:rPr>
              <a:t>Psychology of Language</a:t>
            </a:r>
            <a:endParaRPr lang="en-US" dirty="0"/>
          </a:p>
          <a:p>
            <a:r>
              <a:rPr lang="en-US" dirty="0"/>
              <a:t>Search Committees</a:t>
            </a:r>
          </a:p>
          <a:p>
            <a:r>
              <a:rPr lang="en-US" dirty="0"/>
              <a:t>Dissertations</a:t>
            </a:r>
          </a:p>
          <a:p>
            <a:r>
              <a:rPr lang="en-US" dirty="0"/>
              <a:t>Brown Bags between Cleveland State and the University of Akron</a:t>
            </a:r>
          </a:p>
        </p:txBody>
      </p:sp>
    </p:spTree>
    <p:extLst>
      <p:ext uri="{BB962C8B-B14F-4D97-AF65-F5344CB8AC3E}">
        <p14:creationId xmlns:p14="http://schemas.microsoft.com/office/powerpoint/2010/main" val="36835950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7220</TotalTime>
  <Words>206</Words>
  <Application>Microsoft Macintosh PowerPoint</Application>
  <PresentationFormat>Widescreen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News Gothic MT</vt:lpstr>
      <vt:lpstr>Wingdings</vt:lpstr>
      <vt:lpstr>Wingdings 2</vt:lpstr>
      <vt:lpstr>Breeze</vt:lpstr>
      <vt:lpstr>Bringing a Guest Speaker  to Class through Videoconferencing</vt:lpstr>
      <vt:lpstr>Why Videoconferencing?</vt:lpstr>
      <vt:lpstr>More on Videoconferencing</vt:lpstr>
      <vt:lpstr>Webcams as Advertised</vt:lpstr>
      <vt:lpstr>Webcams in Reality</vt:lpstr>
      <vt:lpstr>Using Webcams in the Classroom</vt:lpstr>
      <vt:lpstr>Interactive Video Distance Learning</vt:lpstr>
      <vt:lpstr>Interactive Video Distance Learning</vt:lpstr>
      <vt:lpstr>Recent IVDL Room Activities</vt:lpstr>
      <vt:lpstr>Where do I get started?</vt:lpstr>
    </vt:vector>
  </TitlesOfParts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Past and Future of the Videoconference Room Camera</dc:title>
  <dc:creator>Cleveland State University</dc:creator>
  <cp:lastModifiedBy>Christopher E Rennison</cp:lastModifiedBy>
  <cp:revision>42</cp:revision>
  <cp:lastPrinted>2018-10-10T21:51:17Z</cp:lastPrinted>
  <dcterms:created xsi:type="dcterms:W3CDTF">2015-11-17T20:14:56Z</dcterms:created>
  <dcterms:modified xsi:type="dcterms:W3CDTF">2018-10-11T14:10:29Z</dcterms:modified>
</cp:coreProperties>
</file>