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18"/>
  </p:notesMasterIdLst>
  <p:sldIdLst>
    <p:sldId id="256" r:id="rId2"/>
    <p:sldId id="262" r:id="rId3"/>
    <p:sldId id="263" r:id="rId4"/>
    <p:sldId id="257" r:id="rId5"/>
    <p:sldId id="264" r:id="rId6"/>
    <p:sldId id="266" r:id="rId7"/>
    <p:sldId id="265" r:id="rId8"/>
    <p:sldId id="269" r:id="rId9"/>
    <p:sldId id="259" r:id="rId10"/>
    <p:sldId id="260" r:id="rId11"/>
    <p:sldId id="268" r:id="rId12"/>
    <p:sldId id="267" r:id="rId13"/>
    <p:sldId id="272" r:id="rId14"/>
    <p:sldId id="261" r:id="rId15"/>
    <p:sldId id="258" r:id="rId16"/>
    <p:sldId id="273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99"/>
    <p:restoredTop sz="75676"/>
  </p:normalViewPr>
  <p:slideViewPr>
    <p:cSldViewPr snapToGrid="0" snapToObjects="1">
      <p:cViewPr varScale="1">
        <p:scale>
          <a:sx n="61" d="100"/>
          <a:sy n="61" d="100"/>
        </p:scale>
        <p:origin x="240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4253B-C280-7147-9552-C5C4CE8DF77E}" type="datetimeFigureOut">
              <a:rPr lang="en-US" smtClean="0"/>
              <a:t>3/7/19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17D30-CD85-B549-AB58-4ACF44CC1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97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17D30-CD85-B549-AB58-4ACF44CC1A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45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17D30-CD85-B549-AB58-4ACF44CC1A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48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17D30-CD85-B549-AB58-4ACF44CC1A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1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17D30-CD85-B549-AB58-4ACF44CC1A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50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217D30-CD85-B549-AB58-4ACF44CC1A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5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17D30-CD85-B549-AB58-4ACF44CC1A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3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-various tutorials on YouTube </a:t>
            </a:r>
          </a:p>
          <a:p>
            <a:r>
              <a:rPr lang="en-US" dirty="0"/>
              <a:t>-directions for students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17D30-CD85-B549-AB58-4ACF44CC1A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24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Collaborative knowledge-building</a:t>
            </a:r>
          </a:p>
          <a:p>
            <a:r>
              <a:rPr lang="en-US" sz="1200" dirty="0" smtClean="0"/>
              <a:t>Content application</a:t>
            </a:r>
          </a:p>
          <a:p>
            <a:r>
              <a:rPr lang="en-US" sz="1200" dirty="0" smtClean="0"/>
              <a:t>Create community</a:t>
            </a:r>
          </a:p>
          <a:p>
            <a:r>
              <a:rPr lang="en-US" sz="1200" dirty="0" smtClean="0"/>
              <a:t>Critical thinking</a:t>
            </a:r>
          </a:p>
          <a:p>
            <a:r>
              <a:rPr lang="en-US" sz="1200" dirty="0" smtClean="0"/>
              <a:t>Constructivist learning</a:t>
            </a:r>
            <a:endParaRPr lang="en-US" dirty="0" smtClean="0"/>
          </a:p>
          <a:p>
            <a:r>
              <a:rPr lang="en-US" sz="1200" dirty="0" smtClean="0"/>
              <a:t>Allow individualization without isolation</a:t>
            </a:r>
          </a:p>
          <a:p>
            <a:r>
              <a:rPr lang="en-US" sz="1200" dirty="0" smtClean="0"/>
              <a:t>Stimulate participation</a:t>
            </a:r>
          </a:p>
          <a:p>
            <a:r>
              <a:rPr lang="en-US" sz="1200" dirty="0" smtClean="0"/>
              <a:t>Encourage reflection</a:t>
            </a:r>
          </a:p>
          <a:p>
            <a:r>
              <a:rPr lang="en-US" sz="1200" dirty="0" smtClean="0"/>
              <a:t>Summarize key ideas</a:t>
            </a:r>
          </a:p>
          <a:p>
            <a:endParaRPr lang="en-US" dirty="0" smtClean="0"/>
          </a:p>
          <a:p>
            <a:r>
              <a:rPr lang="en-US" sz="1200" dirty="0" smtClean="0"/>
              <a:t>Create an environment conducive to learning</a:t>
            </a:r>
          </a:p>
          <a:p>
            <a:r>
              <a:rPr lang="en-US" sz="1200" dirty="0" smtClean="0"/>
              <a:t>Pose meaningful questions and problems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17D30-CD85-B549-AB58-4ACF44CC1A3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22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17D30-CD85-B549-AB58-4ACF44CC1A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85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17D30-CD85-B549-AB58-4ACF44CC1A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08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-Allows you</a:t>
            </a:r>
            <a:r>
              <a:rPr lang="en-US" baseline="0" dirty="0"/>
              <a:t> to set up a site (a GRID) around a focal topic and pose a question or charge to students. Students respond, via video. You can set the maximum length for the video. All responses become part of a threaded video conversation. </a:t>
            </a:r>
          </a:p>
          <a:p>
            <a:r>
              <a:rPr lang="en-US" baseline="0" dirty="0"/>
              <a:t>-Participants can respond with text or video to their peers. </a:t>
            </a:r>
          </a:p>
          <a:p>
            <a:r>
              <a:rPr lang="en-US" baseline="0" dirty="0"/>
              <a:t>-Students can add sticky notes, have fun personalizing their image</a:t>
            </a:r>
          </a:p>
          <a:p>
            <a:r>
              <a:rPr lang="en-US" baseline="0" dirty="0"/>
              <a:t>-There are built in tools for teacher feedback, rubrics. </a:t>
            </a:r>
          </a:p>
          <a:p>
            <a:r>
              <a:rPr lang="en-US" baseline="0" dirty="0"/>
              <a:t>-There are many ready to go topics</a:t>
            </a:r>
          </a:p>
          <a:p>
            <a:r>
              <a:rPr lang="en-US" baseline="0" dirty="0"/>
              <a:t>-There are ideas for flip grid pals (connect with others around a topic). 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admin.flipgrid.com</a:t>
            </a:r>
            <a:r>
              <a:rPr lang="en-US" dirty="0"/>
              <a:t>/manage/grids/720411/topics/2059119?ns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17D30-CD85-B549-AB58-4ACF44CC1A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62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-Allows you</a:t>
            </a:r>
            <a:r>
              <a:rPr lang="en-US" baseline="0" dirty="0"/>
              <a:t> to set up a site (a GRID) around a focal topic and pose a question or charge to students. Students respond, via video. You can set the maximum length for the video. All responses become part of a threaded video conversation. </a:t>
            </a:r>
          </a:p>
          <a:p>
            <a:r>
              <a:rPr lang="en-US" baseline="0" dirty="0"/>
              <a:t>-Participants can respond with text or video to their peers. </a:t>
            </a:r>
          </a:p>
          <a:p>
            <a:r>
              <a:rPr lang="en-US" baseline="0" dirty="0"/>
              <a:t>-Students can add sticky notes, have fun personalizing their image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17D30-CD85-B549-AB58-4ACF44CC1A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35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-Allows you</a:t>
            </a:r>
            <a:r>
              <a:rPr lang="en-US" baseline="0" dirty="0"/>
              <a:t> to set up a site (a GRID) around a focal topic and pose a question or charge to students. Students respond, via video. You can set the maximum length for the video. All responses become part of a threaded video conversation. </a:t>
            </a:r>
          </a:p>
          <a:p>
            <a:r>
              <a:rPr lang="en-US" baseline="0" dirty="0"/>
              <a:t>-Participants can respond with text or video to their peers. </a:t>
            </a:r>
          </a:p>
          <a:p>
            <a:r>
              <a:rPr lang="en-US" baseline="0" dirty="0" smtClean="0"/>
              <a:t>-</a:t>
            </a:r>
            <a:r>
              <a:rPr lang="en-US" baseline="0" dirty="0"/>
              <a:t>There are built in tools for teacher feedback, rubrics. </a:t>
            </a:r>
          </a:p>
          <a:p>
            <a:r>
              <a:rPr lang="en-US" baseline="0" dirty="0"/>
              <a:t>-There are many ready to go topics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17D30-CD85-B549-AB58-4ACF44CC1A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5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</a:t>
            </a:r>
            <a:r>
              <a:rPr lang="en-US" baseline="0" dirty="0"/>
              <a:t>There are built in tools for teacher feedback, rubrics. </a:t>
            </a:r>
          </a:p>
          <a:p>
            <a:r>
              <a:rPr lang="en-US" baseline="0" dirty="0"/>
              <a:t>-There are many ready to go topics</a:t>
            </a:r>
          </a:p>
          <a:p>
            <a:r>
              <a:rPr lang="en-US" baseline="0" dirty="0"/>
              <a:t>-There are ideas for flip grid pals (connect with others around a topic). 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admin.flipgrid.com</a:t>
            </a:r>
            <a:r>
              <a:rPr lang="en-US" dirty="0"/>
              <a:t>/manage/grids/720411/topics/2059119?ns</a:t>
            </a:r>
          </a:p>
          <a:p>
            <a:r>
              <a:rPr lang="en-US" sz="1200" dirty="0" smtClean="0"/>
              <a:t>Collaborative knowledge-building</a:t>
            </a:r>
          </a:p>
          <a:p>
            <a:r>
              <a:rPr lang="en-US" sz="1200" dirty="0" smtClean="0"/>
              <a:t>Content application</a:t>
            </a:r>
          </a:p>
          <a:p>
            <a:r>
              <a:rPr lang="en-US" sz="1200" dirty="0" smtClean="0"/>
              <a:t>Create community</a:t>
            </a:r>
          </a:p>
          <a:p>
            <a:r>
              <a:rPr lang="en-US" sz="1200" dirty="0" smtClean="0"/>
              <a:t>Critical thinking</a:t>
            </a:r>
          </a:p>
          <a:p>
            <a:r>
              <a:rPr lang="en-US" sz="1200" dirty="0" smtClean="0"/>
              <a:t>Constructivist learning</a:t>
            </a:r>
            <a:endParaRPr lang="en-US" dirty="0" smtClean="0"/>
          </a:p>
          <a:p>
            <a:r>
              <a:rPr lang="en-US" sz="1200" dirty="0" smtClean="0"/>
              <a:t>Allow individualization without isolation</a:t>
            </a:r>
          </a:p>
          <a:p>
            <a:r>
              <a:rPr lang="en-US" sz="1200" dirty="0" smtClean="0"/>
              <a:t>Stimulate participation</a:t>
            </a:r>
          </a:p>
          <a:p>
            <a:r>
              <a:rPr lang="en-US" sz="1200" dirty="0" smtClean="0"/>
              <a:t>Encourage reflection</a:t>
            </a:r>
          </a:p>
          <a:p>
            <a:r>
              <a:rPr lang="en-US" sz="1200" dirty="0" smtClean="0"/>
              <a:t>Summarize key ideas</a:t>
            </a:r>
            <a:endParaRPr lang="en-US" dirty="0" smtClean="0"/>
          </a:p>
          <a:p>
            <a:r>
              <a:rPr lang="en-US" sz="1200" dirty="0" smtClean="0"/>
              <a:t>Create an environment conducive to learning</a:t>
            </a:r>
          </a:p>
          <a:p>
            <a:r>
              <a:rPr lang="en-US" sz="1200" dirty="0" smtClean="0"/>
              <a:t>Pose meaningful questions and problems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17D30-CD85-B549-AB58-4ACF44CC1A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88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17D30-CD85-B549-AB58-4ACF44CC1A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284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of</a:t>
            </a:r>
            <a:r>
              <a:rPr lang="en-US" baseline="0" dirty="0"/>
              <a:t> Summer 2018, platform is f</a:t>
            </a:r>
            <a:r>
              <a:rPr lang="en-US" dirty="0"/>
              <a:t>ree</a:t>
            </a:r>
            <a:r>
              <a:rPr lang="en-US" baseline="0" dirty="0"/>
              <a:t> for educators </a:t>
            </a:r>
          </a:p>
          <a:p>
            <a:r>
              <a:rPr lang="en-US" baseline="0" dirty="0"/>
              <a:t>Spend some time setting it up and familiarizing yourself with the various settings (private, public, school) </a:t>
            </a:r>
          </a:p>
          <a:p>
            <a:r>
              <a:rPr lang="en-US" baseline="0" dirty="0"/>
              <a:t>Some things to point out: see your students. Let students interact with one another. Practice with video recordings. Increase comfort with various digital literacies </a:t>
            </a:r>
          </a:p>
          <a:p>
            <a:r>
              <a:rPr lang="en-US" baseline="0" dirty="0"/>
              <a:t>Quick “in the moment” responses or longer responses </a:t>
            </a:r>
          </a:p>
          <a:p>
            <a:r>
              <a:rPr lang="en-US" dirty="0"/>
              <a:t>Builds on and leverages</a:t>
            </a:r>
            <a:r>
              <a:rPr lang="en-US" baseline="0" dirty="0"/>
              <a:t> attributes of </a:t>
            </a:r>
            <a:r>
              <a:rPr lang="en-US" dirty="0"/>
              <a:t>Connected learning framework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17D30-CD85-B549-AB58-4ACF44CC1A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71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3/7/19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71745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051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286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13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3/7/19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34457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9234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3/7/19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14702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3/7/19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3/7/19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399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3/7/19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0025422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3/7/19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703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3/7/19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7615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flipgrid.com/7c24f6b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llyclark.org/2017/05/28/10-reasons-i-have-flipgridfever/" TargetMode="External"/><Relationship Id="rId4" Type="http://schemas.openxmlformats.org/officeDocument/2006/relationships/hyperlink" Target="https://ww2.kqed.org/education/2017/06/15/flipgrid-the-global-classroom-connections-maker/" TargetMode="External"/><Relationship Id="rId5" Type="http://schemas.openxmlformats.org/officeDocument/2006/relationships/hyperlink" Target="https://flipgrid.com/30e2b097" TargetMode="External"/><Relationship Id="rId6" Type="http://schemas.openxmlformats.org/officeDocument/2006/relationships/hyperlink" Target="https://twitter.com/nathangildart" TargetMode="External"/><Relationship Id="rId7" Type="http://schemas.openxmlformats.org/officeDocument/2006/relationships/hyperlink" Target="https://twitter.com/Flipgrid" TargetMode="External"/><Relationship Id="rId8" Type="http://schemas.openxmlformats.org/officeDocument/2006/relationships/hyperlink" Target="https://t.co/G4MjVclKMb" TargetMode="External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pgrid.com/" TargetMode="External"/><Relationship Id="rId4" Type="http://schemas.openxmlformats.org/officeDocument/2006/relationships/hyperlink" Target="https://twitter.com/Flipgrid" TargetMode="External"/><Relationship Id="rId5" Type="http://schemas.openxmlformats.org/officeDocument/2006/relationships/hyperlink" Target="https://twitter.com/hashtag/FlipgridFever?src=hash" TargetMode="External"/><Relationship Id="rId6" Type="http://schemas.openxmlformats.org/officeDocument/2006/relationships/hyperlink" Target="https://ww2.kqed.org/education/2017/06/15/flipgrid-the-global-classroom-connections-maker/" TargetMode="External"/><Relationship Id="rId7" Type="http://schemas.openxmlformats.org/officeDocument/2006/relationships/hyperlink" Target="http://www.hollyclark.org/2017/05/28/15-ways-to-incorporate-flipgridfever/" TargetMode="External"/><Relationship Id="rId8" Type="http://schemas.openxmlformats.org/officeDocument/2006/relationships/hyperlink" Target="mailto:m.buckley67@csuohio.edu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pgrid.com/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pgrid.com/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pgrid.com/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pgrid.com/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dmin.flipgrid.com/manage/grids/490877/topics/1414122/videos/13295434?ns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5832" y="1146874"/>
            <a:ext cx="9723797" cy="3587085"/>
          </a:xfrm>
        </p:spPr>
        <p:txBody>
          <a:bodyPr/>
          <a:lstStyle/>
          <a:p>
            <a:r>
              <a:rPr lang="en-US" sz="6500" dirty="0"/>
              <a:t>FLIPGRID</a:t>
            </a:r>
            <a:br>
              <a:rPr lang="en-US" sz="6500" dirty="0"/>
            </a:br>
            <a:r>
              <a:rPr lang="en-US" sz="4000" dirty="0"/>
              <a:t>for</a:t>
            </a:r>
            <a:r>
              <a:rPr lang="en-US" sz="4000" cap="none" dirty="0"/>
              <a:t> </a:t>
            </a:r>
            <a:r>
              <a:rPr lang="en-US" sz="6000" dirty="0"/>
              <a:t/>
            </a:r>
            <a:br>
              <a:rPr lang="en-US" sz="6000" dirty="0"/>
            </a:br>
            <a:r>
              <a:rPr lang="en-US" sz="5000" dirty="0"/>
              <a:t>Flipped </a:t>
            </a:r>
            <a:br>
              <a:rPr lang="en-US" sz="5000" dirty="0"/>
            </a:br>
            <a:r>
              <a:rPr lang="en-US" sz="5000" dirty="0"/>
              <a:t>Instruction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3512" y="4649358"/>
            <a:ext cx="3708435" cy="614981"/>
          </a:xfrm>
        </p:spPr>
        <p:txBody>
          <a:bodyPr>
            <a:normAutofit fontScale="47500" lnSpcReduction="20000"/>
          </a:bodyPr>
          <a:lstStyle/>
          <a:p>
            <a:r>
              <a:rPr lang="en-US" sz="4000" dirty="0" err="1"/>
              <a:t>www.flipgrid.com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2834390" y="5798003"/>
            <a:ext cx="68066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Molly Buckley-Marudas, Ph.D.</a:t>
            </a:r>
          </a:p>
          <a:p>
            <a:pPr algn="ctr"/>
            <a:r>
              <a:rPr lang="en-US" dirty="0"/>
              <a:t>Assistant Professor, Teacher Education</a:t>
            </a:r>
          </a:p>
          <a:p>
            <a:pPr algn="ctr"/>
            <a:r>
              <a:rPr lang="en-US" dirty="0"/>
              <a:t>m.buckley67@csuohio.edu</a:t>
            </a:r>
          </a:p>
        </p:txBody>
      </p:sp>
    </p:spTree>
    <p:extLst>
      <p:ext uri="{BB962C8B-B14F-4D97-AF65-F5344CB8AC3E}">
        <p14:creationId xmlns:p14="http://schemas.microsoft.com/office/powerpoint/2010/main" val="95220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8E7A7F-25BF-B544-AADD-11DA875AE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930" y="451035"/>
            <a:ext cx="8187071" cy="4064627"/>
          </a:xfrm>
        </p:spPr>
        <p:txBody>
          <a:bodyPr/>
          <a:lstStyle/>
          <a:p>
            <a:r>
              <a:rPr lang="en-US" dirty="0"/>
              <a:t>Let’s Try It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09DF0C-2C35-8D41-BA02-EA75B2BDC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8948" y="4546852"/>
            <a:ext cx="7017488" cy="951135"/>
          </a:xfrm>
        </p:spPr>
        <p:txBody>
          <a:bodyPr/>
          <a:lstStyle/>
          <a:p>
            <a:r>
              <a:rPr lang="en-US" dirty="0" smtClean="0"/>
              <a:t>PRACTICING WITH FLIPGRID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03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B5859B-23E8-D747-9761-59F5287C2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FLIPGRID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099379-0D90-0744-9818-16313D162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709530"/>
            <a:ext cx="10178322" cy="4691269"/>
          </a:xfrm>
        </p:spPr>
        <p:txBody>
          <a:bodyPr>
            <a:noAutofit/>
          </a:bodyPr>
          <a:lstStyle/>
          <a:p>
            <a:r>
              <a:rPr lang="en-US" sz="2800" dirty="0"/>
              <a:t>Go to </a:t>
            </a:r>
            <a:r>
              <a:rPr lang="en-US" sz="2800" dirty="0" err="1" smtClean="0"/>
              <a:t>Flipgrid</a:t>
            </a:r>
            <a:r>
              <a:rPr lang="en-US" sz="2800" dirty="0" smtClean="0"/>
              <a:t>:  </a:t>
            </a:r>
            <a:r>
              <a:rPr lang="en-US" sz="2800" dirty="0">
                <a:hlinkClick r:id="rId3"/>
              </a:rPr>
              <a:t>https://</a:t>
            </a:r>
            <a:r>
              <a:rPr lang="en-US" sz="2800" dirty="0" smtClean="0">
                <a:hlinkClick r:id="rId3"/>
              </a:rPr>
              <a:t>flipgrid.com/7c24f6b3</a:t>
            </a:r>
            <a:endParaRPr lang="en-US" sz="2800" dirty="0" smtClean="0"/>
          </a:p>
          <a:p>
            <a:r>
              <a:rPr lang="en-US" sz="2800" dirty="0" smtClean="0"/>
              <a:t>Password: Viking2019!</a:t>
            </a:r>
            <a:endParaRPr lang="en-US" sz="2800" dirty="0"/>
          </a:p>
          <a:p>
            <a:r>
              <a:rPr lang="en-US" sz="2800" dirty="0" smtClean="0"/>
              <a:t>[If needed: Code</a:t>
            </a:r>
            <a:r>
              <a:rPr lang="en-US" sz="2800" dirty="0"/>
              <a:t>: </a:t>
            </a:r>
            <a:r>
              <a:rPr lang="en-US" sz="2800" dirty="0" smtClean="0"/>
              <a:t>7c24f6b3]</a:t>
            </a:r>
            <a:endParaRPr lang="en-US" sz="2800" dirty="0"/>
          </a:p>
          <a:p>
            <a:r>
              <a:rPr lang="en-US" sz="2800" dirty="0"/>
              <a:t>Introduce yourself 	</a:t>
            </a:r>
          </a:p>
          <a:p>
            <a:pPr lvl="1"/>
            <a:r>
              <a:rPr lang="en-US" sz="2800" dirty="0"/>
              <a:t>Name</a:t>
            </a:r>
          </a:p>
          <a:p>
            <a:pPr lvl="1"/>
            <a:r>
              <a:rPr lang="en-US" sz="2800" dirty="0"/>
              <a:t>Department, Office, and/or Center </a:t>
            </a:r>
          </a:p>
          <a:p>
            <a:pPr lvl="1"/>
            <a:r>
              <a:rPr lang="en-US" sz="2800" dirty="0"/>
              <a:t>Why did you come to this session? </a:t>
            </a:r>
          </a:p>
          <a:p>
            <a:pPr lvl="1"/>
            <a:r>
              <a:rPr lang="en-US" sz="2800" dirty="0"/>
              <a:t>What’s </a:t>
            </a:r>
            <a:r>
              <a:rPr lang="en-US" sz="2800" dirty="0" smtClean="0"/>
              <a:t>your </a:t>
            </a:r>
            <a:r>
              <a:rPr lang="en-US" sz="2800" dirty="0" smtClean="0"/>
              <a:t>“top” </a:t>
            </a:r>
            <a:r>
              <a:rPr lang="en-US" sz="2800" dirty="0" smtClean="0"/>
              <a:t>tech tool </a:t>
            </a:r>
            <a:r>
              <a:rPr lang="en-US" sz="2800" dirty="0"/>
              <a:t>or </a:t>
            </a:r>
            <a:r>
              <a:rPr lang="en-US" sz="2800" dirty="0" smtClean="0"/>
              <a:t>tip?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051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78F3-D592-5448-BE65-E4457FA0A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864" y="205706"/>
            <a:ext cx="10178322" cy="1492132"/>
          </a:xfrm>
        </p:spPr>
        <p:txBody>
          <a:bodyPr/>
          <a:lstStyle/>
          <a:p>
            <a:r>
              <a:rPr lang="en-US" dirty="0"/>
              <a:t>JOIN a GRID &amp; RESPOND TO a TOPIC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99920C-911F-4049-8297-298370403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9187" y="2267224"/>
            <a:ext cx="5157838" cy="4590776"/>
          </a:xfrm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u="sng" dirty="0"/>
              <a:t>Choose and Skim ONE Resource:</a:t>
            </a:r>
            <a:endParaRPr lang="en-US" sz="2200" dirty="0"/>
          </a:p>
          <a:p>
            <a:r>
              <a:rPr lang="en-US" sz="2200" dirty="0"/>
              <a:t>10 Reasons Why I Have </a:t>
            </a:r>
            <a:r>
              <a:rPr lang="en-US" sz="2200" dirty="0" err="1"/>
              <a:t>Flipgrid</a:t>
            </a:r>
            <a:r>
              <a:rPr lang="en-US" sz="2200" dirty="0"/>
              <a:t> Fever: </a:t>
            </a:r>
            <a:r>
              <a:rPr lang="en-US" sz="2200" dirty="0">
                <a:hlinkClick r:id="rId3"/>
              </a:rPr>
              <a:t>http://www.hollyclark.org/2017/05/28/10-reasons-i-have-flipgridfever/</a:t>
            </a:r>
            <a:endParaRPr lang="en-US" sz="2200" dirty="0"/>
          </a:p>
          <a:p>
            <a:r>
              <a:rPr lang="en-US" sz="2200" dirty="0">
                <a:hlinkClick r:id="rId4"/>
              </a:rPr>
              <a:t>https://ww2.kqed.org/education/2017/06/15/flipgrid-the-global-classroom-connections-maker/</a:t>
            </a:r>
            <a:endParaRPr lang="en-US" sz="2200" dirty="0"/>
          </a:p>
          <a:p>
            <a:r>
              <a:rPr lang="en-US" sz="2200" dirty="0"/>
              <a:t>Respond: What stood out to you from what you read? What is one way you are thinking about using </a:t>
            </a:r>
            <a:r>
              <a:rPr lang="en-US" sz="2200" dirty="0" err="1"/>
              <a:t>Flipgrid</a:t>
            </a:r>
            <a:r>
              <a:rPr lang="en-US" sz="2200" dirty="0"/>
              <a:t> in your teaching? </a:t>
            </a:r>
            <a:endParaRPr lang="en-US" sz="2200" dirty="0" smtClean="0"/>
          </a:p>
          <a:p>
            <a:endParaRPr lang="en-US" sz="2200" dirty="0" smtClean="0"/>
          </a:p>
          <a:p>
            <a:endParaRPr lang="en-US" sz="2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44C6D1F-A992-B448-A30D-031237E3EC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29399" y="1128451"/>
            <a:ext cx="5045149" cy="5729549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OR: Join a “Live” Grid: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149188" y="1128451"/>
            <a:ext cx="5157838" cy="11387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500" dirty="0" smtClean="0">
                <a:hlinkClick r:id="rId5"/>
              </a:rPr>
              <a:t>https</a:t>
            </a:r>
            <a:r>
              <a:rPr lang="en-US" sz="2500" dirty="0">
                <a:hlinkClick r:id="rId5"/>
              </a:rPr>
              <a:t>://flipgrid.com/30e2b097</a:t>
            </a:r>
            <a:endParaRPr lang="en-US" sz="2500" dirty="0"/>
          </a:p>
          <a:p>
            <a:r>
              <a:rPr lang="en-US" sz="2500" dirty="0"/>
              <a:t>Password: Viking2019!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25230" y="4562612"/>
            <a:ext cx="47493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Just had an amazing conversation with </a:t>
            </a:r>
            <a:r>
              <a:rPr lang="en-US" dirty="0">
                <a:hlinkClick r:id="rId6"/>
              </a:rPr>
              <a:t>‪@nathangildart about </a:t>
            </a:r>
            <a:r>
              <a:rPr lang="en-US" dirty="0">
                <a:hlinkClick r:id="rId7"/>
              </a:rPr>
              <a:t>‪@FlipGrid &amp; have a big ask for my PLN.  He is looking for people who lived during the 20th Century to talk @ any of your experiences. Click here </a:t>
            </a:r>
            <a:r>
              <a:rPr lang="en-US" dirty="0">
                <a:hlinkClick r:id="rId8"/>
              </a:rPr>
              <a:t>‪https://flipgrid.com/38168c  to record your video.</a:t>
            </a:r>
            <a:endParaRPr lang="en-US" dirty="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2" y="1697838"/>
            <a:ext cx="2636876" cy="264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3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8E7A7F-25BF-B544-AADD-11DA875AE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930" y="451035"/>
            <a:ext cx="8187071" cy="4064627"/>
          </a:xfrm>
        </p:spPr>
        <p:txBody>
          <a:bodyPr/>
          <a:lstStyle/>
          <a:p>
            <a:r>
              <a:rPr lang="en-US" dirty="0" smtClean="0"/>
              <a:t>SETTING UP EDUCATOR ACCOUNT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09DF0C-2C35-8D41-BA02-EA75B2BDC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8948" y="4546852"/>
            <a:ext cx="7017488" cy="951135"/>
          </a:xfrm>
        </p:spPr>
        <p:txBody>
          <a:bodyPr/>
          <a:lstStyle/>
          <a:p>
            <a:r>
              <a:rPr lang="en-US" dirty="0" smtClean="0"/>
              <a:t>PRACTICING WITH FLIPGRID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43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4E586F-E98A-1546-88A2-C08085CB8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UP Educator ACCOUNT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B3D4E3-2644-374D-BC3E-12CA0FC50A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2500" dirty="0" smtClean="0"/>
              <a:t>Go to </a:t>
            </a:r>
            <a:r>
              <a:rPr lang="en-US" sz="2500" dirty="0" err="1" smtClean="0"/>
              <a:t>Flipgrid.com</a:t>
            </a:r>
            <a:r>
              <a:rPr lang="en-US" sz="2500" dirty="0" smtClean="0"/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 smtClean="0"/>
              <a:t>Click: </a:t>
            </a:r>
            <a:r>
              <a:rPr lang="en-US" sz="2500" dirty="0" smtClean="0"/>
              <a:t>Create account (Educator) </a:t>
            </a:r>
            <a:endParaRPr lang="en-US" sz="2300" dirty="0"/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Set up “</a:t>
            </a:r>
            <a:r>
              <a:rPr lang="en-US" sz="2500" dirty="0" smtClean="0"/>
              <a:t>grid”: </a:t>
            </a:r>
            <a:r>
              <a:rPr lang="en-US" sz="2500" dirty="0" err="1" smtClean="0"/>
              <a:t>thic</a:t>
            </a:r>
            <a:r>
              <a:rPr lang="en-US" sz="2500" dirty="0" smtClean="0"/>
              <a:t> could be a course, a workshop </a:t>
            </a:r>
            <a:endParaRPr lang="en-US" sz="2500" dirty="0"/>
          </a:p>
          <a:p>
            <a:pPr marL="914400" lvl="1" indent="-457200">
              <a:buFont typeface="+mj-lt"/>
              <a:buAutoNum type="arabicPeriod"/>
            </a:pPr>
            <a:r>
              <a:rPr lang="en-US" sz="2500" dirty="0" smtClean="0"/>
              <a:t>Make a topic: “Add topic”: Pose </a:t>
            </a:r>
            <a:r>
              <a:rPr lang="en-US" sz="2500" dirty="0"/>
              <a:t>a question, task, or </a:t>
            </a:r>
            <a:r>
              <a:rPr lang="en-US" sz="2500" dirty="0" smtClean="0"/>
              <a:t>prompt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 smtClean="0"/>
              <a:t>Enter preferred settings: moderation, length of video, approval, password</a:t>
            </a:r>
            <a:endParaRPr lang="en-US" sz="2500" dirty="0"/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Participants record and share video response (15 seconds – 5 minutes)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500" dirty="0"/>
              <a:t>Participants watch videos and reply (in symbols, words, and/or videos)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76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678" y="155371"/>
            <a:ext cx="10178322" cy="1549053"/>
          </a:xfrm>
        </p:spPr>
        <p:txBody>
          <a:bodyPr>
            <a:noAutofit/>
          </a:bodyPr>
          <a:lstStyle/>
          <a:p>
            <a:r>
              <a:rPr lang="en-US" sz="2800" dirty="0"/>
              <a:t>If you want to LEARN more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1251678" y="929898"/>
            <a:ext cx="10635522" cy="5331417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 err="1">
                <a:solidFill>
                  <a:schemeClr val="tx1"/>
                </a:solidFill>
              </a:rPr>
              <a:t>Flipgrid</a:t>
            </a:r>
            <a:r>
              <a:rPr lang="en-US" sz="3200" dirty="0">
                <a:solidFill>
                  <a:schemeClr val="tx1"/>
                </a:solidFill>
              </a:rPr>
              <a:t> Website: </a:t>
            </a:r>
            <a:r>
              <a:rPr lang="en-US" sz="3200" dirty="0">
                <a:solidFill>
                  <a:schemeClr val="tx1"/>
                </a:solidFill>
                <a:hlinkClick r:id="rId3"/>
              </a:rPr>
              <a:t>www.flipgrid.com</a:t>
            </a:r>
            <a:endParaRPr lang="en-US" sz="32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err="1">
                <a:solidFill>
                  <a:schemeClr val="tx1"/>
                </a:solidFill>
              </a:rPr>
              <a:t>Flipgrid</a:t>
            </a:r>
            <a:r>
              <a:rPr lang="en-US" sz="3200" dirty="0">
                <a:solidFill>
                  <a:schemeClr val="tx1"/>
                </a:solidFill>
              </a:rPr>
              <a:t> on Twitter: @</a:t>
            </a:r>
            <a:r>
              <a:rPr lang="en-US" sz="3200" dirty="0" err="1">
                <a:solidFill>
                  <a:schemeClr val="tx1"/>
                </a:solidFill>
              </a:rPr>
              <a:t>flipgrid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  <a:hlinkClick r:id="rId4"/>
              </a:rPr>
              <a:t>https://twitter.com/Flipgrid</a:t>
            </a:r>
            <a:endParaRPr lang="en-US" sz="32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 err="1">
                <a:solidFill>
                  <a:schemeClr val="tx1"/>
                </a:solidFill>
              </a:rPr>
              <a:t>Flipgrid</a:t>
            </a:r>
            <a:r>
              <a:rPr lang="en-US" sz="3200" dirty="0">
                <a:solidFill>
                  <a:schemeClr val="tx1"/>
                </a:solidFill>
              </a:rPr>
              <a:t> Hashtag: #</a:t>
            </a:r>
            <a:r>
              <a:rPr lang="en-US" sz="3200" dirty="0" err="1">
                <a:solidFill>
                  <a:schemeClr val="tx1"/>
                </a:solidFill>
              </a:rPr>
              <a:t>flipgridfever</a:t>
            </a:r>
            <a:r>
              <a:rPr lang="en-US" sz="3200" dirty="0">
                <a:solidFill>
                  <a:schemeClr val="tx1"/>
                </a:solidFill>
              </a:rPr>
              <a:t>: </a:t>
            </a:r>
            <a:r>
              <a:rPr lang="en-US" sz="3200" dirty="0">
                <a:solidFill>
                  <a:schemeClr val="tx1"/>
                </a:solidFill>
                <a:hlinkClick r:id="rId5"/>
              </a:rPr>
              <a:t>https://twitter.com/hashtag/FlipgridFever?src=hash</a:t>
            </a:r>
            <a:endParaRPr lang="en-US" sz="32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A Teacher’s Reflection: </a:t>
            </a:r>
            <a:r>
              <a:rPr lang="en-US" sz="3200" dirty="0">
                <a:solidFill>
                  <a:schemeClr val="tx1"/>
                </a:solidFill>
                <a:hlinkClick r:id="rId6"/>
              </a:rPr>
              <a:t>Flipgrid: The Global Classroom Connections Maker</a:t>
            </a:r>
            <a:endParaRPr lang="en-US" sz="32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A Teacher’s Collection of Ideas: </a:t>
            </a:r>
            <a:r>
              <a:rPr lang="en-US" sz="3200" dirty="0">
                <a:solidFill>
                  <a:schemeClr val="tx1"/>
                </a:solidFill>
                <a:hlinkClick r:id="rId7"/>
              </a:rPr>
              <a:t>17 Ways to Infuse #Flipgridfever into your Classroom</a:t>
            </a:r>
            <a:endParaRPr lang="en-US" sz="32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chemeClr val="tx1"/>
                </a:solidFill>
              </a:rPr>
              <a:t>Contact me</a:t>
            </a:r>
            <a:r>
              <a:rPr lang="en-US" sz="3200" dirty="0">
                <a:solidFill>
                  <a:schemeClr val="bg1"/>
                </a:solidFill>
              </a:rPr>
              <a:t>: </a:t>
            </a:r>
            <a:r>
              <a:rPr lang="en-US" sz="3200" dirty="0">
                <a:solidFill>
                  <a:schemeClr val="bg1"/>
                </a:solidFill>
                <a:hlinkClick r:id="rId8"/>
              </a:rPr>
              <a:t>m.buckley67@csuohio.edu</a:t>
            </a:r>
            <a:r>
              <a:rPr lang="en-US" sz="3200" dirty="0">
                <a:solidFill>
                  <a:schemeClr val="bg1"/>
                </a:solidFill>
              </a:rPr>
              <a:t>	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36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BRAINSTORMING: Ideas for USING in the Classroom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552" y="2359512"/>
            <a:ext cx="3790399" cy="3949314"/>
          </a:xfrm>
        </p:spPr>
      </p:pic>
    </p:spTree>
    <p:extLst>
      <p:ext uri="{BB962C8B-B14F-4D97-AF65-F5344CB8AC3E}">
        <p14:creationId xmlns:p14="http://schemas.microsoft.com/office/powerpoint/2010/main" val="102118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85B6FF-8E04-D545-B110-00274CF3E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456618" cy="1492132"/>
          </a:xfrm>
        </p:spPr>
        <p:txBody>
          <a:bodyPr/>
          <a:lstStyle/>
          <a:p>
            <a:r>
              <a:rPr lang="en-US" dirty="0" smtClean="0"/>
              <a:t>FLIPGRID EXPERIENCES: A QUICK POLL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A9A6A5-03C3-924A-AE93-8899C51B6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431235"/>
            <a:ext cx="10178322" cy="4448357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 smtClean="0"/>
              <a:t>I HAVE</a:t>
            </a:r>
            <a:r>
              <a:rPr lang="en-US" sz="2800" dirty="0" smtClean="0"/>
              <a:t>: </a:t>
            </a:r>
            <a:endParaRPr lang="en-US" sz="2800" dirty="0"/>
          </a:p>
          <a:p>
            <a:pPr marL="457200" indent="-457200">
              <a:buFont typeface="+mj-lt"/>
              <a:buAutoNum type="alphaLcParenR"/>
            </a:pPr>
            <a:r>
              <a:rPr lang="en-US" sz="2800" dirty="0"/>
              <a:t>Never heard of </a:t>
            </a:r>
            <a:r>
              <a:rPr lang="en-US" sz="2800" dirty="0" err="1"/>
              <a:t>Flipgrid</a:t>
            </a:r>
            <a:r>
              <a:rPr lang="en-US" sz="2800" dirty="0"/>
              <a:t> (except for this presentation title)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800" dirty="0"/>
              <a:t>Heard of </a:t>
            </a:r>
            <a:r>
              <a:rPr lang="en-US" sz="2800" dirty="0" err="1"/>
              <a:t>Flipgrid</a:t>
            </a:r>
            <a:r>
              <a:rPr lang="en-US" sz="2800" dirty="0"/>
              <a:t>, but never tried it (as instructor or participant)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800" dirty="0"/>
              <a:t>Used it once or twice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800" dirty="0" smtClean="0"/>
              <a:t>Used it. Love </a:t>
            </a:r>
            <a:r>
              <a:rPr lang="en-US" sz="2800" dirty="0"/>
              <a:t>it </a:t>
            </a:r>
          </a:p>
        </p:txBody>
      </p:sp>
    </p:spTree>
    <p:extLst>
      <p:ext uri="{BB962C8B-B14F-4D97-AF65-F5344CB8AC3E}">
        <p14:creationId xmlns:p14="http://schemas.microsoft.com/office/powerpoint/2010/main" val="330803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64CA9-5D1B-834F-8F93-4128EBA2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FLIPGRID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684C99-B89D-BB49-BC4E-EFAE27668A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BASICS</a:t>
            </a:r>
          </a:p>
        </p:txBody>
      </p:sp>
    </p:spTree>
    <p:extLst>
      <p:ext uri="{BB962C8B-B14F-4D97-AF65-F5344CB8AC3E}">
        <p14:creationId xmlns:p14="http://schemas.microsoft.com/office/powerpoint/2010/main" val="258175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386" y="130207"/>
            <a:ext cx="6168326" cy="1492132"/>
          </a:xfrm>
        </p:spPr>
        <p:txBody>
          <a:bodyPr/>
          <a:lstStyle/>
          <a:p>
            <a:r>
              <a:rPr lang="en-US" dirty="0" smtClean="0"/>
              <a:t>WHAT IS </a:t>
            </a:r>
            <a:r>
              <a:rPr lang="en-US" dirty="0" smtClean="0">
                <a:hlinkClick r:id="rId3"/>
              </a:rPr>
              <a:t>FLIPGRID</a:t>
            </a:r>
            <a:r>
              <a:rPr lang="en-US" dirty="0" smtClean="0"/>
              <a:t>?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62" y="2961899"/>
            <a:ext cx="4345799" cy="2252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314" y="968132"/>
            <a:ext cx="4360547" cy="2053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8386" y="1695949"/>
            <a:ext cx="635430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AutoNum type="arabicPeriod"/>
            </a:pPr>
            <a:r>
              <a:rPr lang="en-US" sz="2500" b="1" i="1" dirty="0" smtClean="0"/>
              <a:t>What </a:t>
            </a:r>
            <a:r>
              <a:rPr lang="en-US" sz="2500" b="1" i="1" dirty="0"/>
              <a:t>it </a:t>
            </a:r>
            <a:r>
              <a:rPr lang="en-US" sz="2500" b="1" i="1" dirty="0" smtClean="0"/>
              <a:t>is</a:t>
            </a:r>
            <a:endParaRPr lang="en-US" sz="2500" dirty="0"/>
          </a:p>
          <a:p>
            <a:pPr>
              <a:lnSpc>
                <a:spcPct val="200000"/>
              </a:lnSpc>
            </a:pPr>
            <a:r>
              <a:rPr lang="en-US" sz="2500" b="1" i="1" dirty="0"/>
              <a:t>2. </a:t>
            </a:r>
            <a:r>
              <a:rPr lang="en-US" sz="2500" b="1" i="1" dirty="0" smtClean="0"/>
              <a:t> How </a:t>
            </a:r>
            <a:r>
              <a:rPr lang="en-US" sz="2500" b="1" i="1" dirty="0"/>
              <a:t>it </a:t>
            </a:r>
            <a:r>
              <a:rPr lang="en-US" sz="2500" b="1" i="1" dirty="0" smtClean="0"/>
              <a:t>works</a:t>
            </a:r>
            <a:endParaRPr lang="en-US" sz="2500" dirty="0"/>
          </a:p>
          <a:p>
            <a:pPr>
              <a:lnSpc>
                <a:spcPct val="200000"/>
              </a:lnSpc>
            </a:pPr>
            <a:r>
              <a:rPr lang="en-US" sz="2500" b="1" i="1" dirty="0"/>
              <a:t>3. </a:t>
            </a:r>
            <a:r>
              <a:rPr lang="en-US" sz="2500" b="1" i="1" dirty="0" smtClean="0"/>
              <a:t> What </a:t>
            </a:r>
            <a:r>
              <a:rPr lang="en-US" sz="2500" b="1" i="1" dirty="0"/>
              <a:t>it’s great </a:t>
            </a:r>
            <a:r>
              <a:rPr lang="en-US" sz="2500" b="1" i="1" dirty="0" smtClean="0"/>
              <a:t>for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59732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386" y="130207"/>
            <a:ext cx="6168326" cy="1492132"/>
          </a:xfrm>
        </p:spPr>
        <p:txBody>
          <a:bodyPr/>
          <a:lstStyle/>
          <a:p>
            <a:r>
              <a:rPr lang="en-US" dirty="0"/>
              <a:t>WHAT IS </a:t>
            </a:r>
            <a:r>
              <a:rPr lang="en-US" dirty="0">
                <a:hlinkClick r:id="rId3"/>
              </a:rPr>
              <a:t>FLIPGRID</a:t>
            </a:r>
            <a:r>
              <a:rPr lang="en-US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62" y="2961899"/>
            <a:ext cx="4345799" cy="2252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314" y="968132"/>
            <a:ext cx="4360547" cy="2053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5416" y="1761570"/>
            <a:ext cx="644954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800" b="1" i="1" u="sng" dirty="0"/>
              <a:t>What it is</a:t>
            </a:r>
            <a:r>
              <a:rPr lang="en-US" sz="2800" dirty="0"/>
              <a:t>: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An online platform with easy-to-use video recording tools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A video discussion board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Supports student interactions and social learning.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i="1" dirty="0"/>
              <a:t>Basic model</a:t>
            </a:r>
            <a:r>
              <a:rPr lang="en-US" sz="2800" dirty="0"/>
              <a:t>: Record &gt; Share&gt; Discuss </a:t>
            </a:r>
          </a:p>
          <a:p>
            <a:endParaRPr lang="en-US" sz="2500" dirty="0"/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405117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386" y="130207"/>
            <a:ext cx="6168326" cy="1492132"/>
          </a:xfrm>
        </p:spPr>
        <p:txBody>
          <a:bodyPr/>
          <a:lstStyle/>
          <a:p>
            <a:r>
              <a:rPr lang="en-US" dirty="0"/>
              <a:t>WHAT IS </a:t>
            </a:r>
            <a:r>
              <a:rPr lang="en-US" dirty="0">
                <a:hlinkClick r:id="rId3"/>
              </a:rPr>
              <a:t>FLIPGRID</a:t>
            </a:r>
            <a:r>
              <a:rPr lang="en-US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62" y="2961899"/>
            <a:ext cx="4345799" cy="2252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314" y="968132"/>
            <a:ext cx="4360547" cy="2053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8386" y="1274731"/>
            <a:ext cx="635430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500" dirty="0"/>
          </a:p>
          <a:p>
            <a:r>
              <a:rPr lang="en-US" sz="2500" b="1" i="1" u="sng" dirty="0"/>
              <a:t>2</a:t>
            </a:r>
            <a:r>
              <a:rPr lang="en-US" sz="2800" b="1" i="1" u="sng" dirty="0"/>
              <a:t>. How it works</a:t>
            </a:r>
            <a:r>
              <a:rPr lang="en-US" sz="2800" dirty="0"/>
              <a:t>: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Create account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Set up “grid” around topic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Pose a question, task, or prompt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Participants record and share video response (15 seconds – 5 minutes)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800" dirty="0"/>
              <a:t>Participants watch videos and reply (in symbols, words, and/or videos)</a:t>
            </a:r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90156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386" y="130207"/>
            <a:ext cx="6168326" cy="1492132"/>
          </a:xfrm>
        </p:spPr>
        <p:txBody>
          <a:bodyPr/>
          <a:lstStyle/>
          <a:p>
            <a:r>
              <a:rPr lang="en-US" dirty="0"/>
              <a:t>WHAT IS </a:t>
            </a:r>
            <a:r>
              <a:rPr lang="en-US" dirty="0">
                <a:hlinkClick r:id="rId3"/>
              </a:rPr>
              <a:t>FLIPGRID</a:t>
            </a:r>
            <a:r>
              <a:rPr lang="en-US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62" y="2961899"/>
            <a:ext cx="4345799" cy="2252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314" y="968132"/>
            <a:ext cx="4360547" cy="20538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2407" y="1272209"/>
            <a:ext cx="6354305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500" dirty="0"/>
          </a:p>
          <a:p>
            <a:r>
              <a:rPr lang="en-US" sz="2500" b="1" i="1" u="sng" dirty="0"/>
              <a:t>3. What it’s great for</a:t>
            </a:r>
            <a:r>
              <a:rPr lang="en-US" sz="2500" dirty="0"/>
              <a:t>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/>
              <a:t>Introductions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/>
              <a:t>Community Building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/>
              <a:t>Presentations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/>
              <a:t>Practicing or rehearsing a presentation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/>
              <a:t>Check-Ins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/>
              <a:t>Discussion &amp; Cross-talk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/>
              <a:t>Feedback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500" dirty="0"/>
              <a:t>Sharing Ideas &amp; Resources </a:t>
            </a:r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2272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C5AD81-83F8-9343-8557-C9B583378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GRIDS VS TOPICS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3A1B47-5E17-7848-82B9-A16ABC81F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1678" y="1258956"/>
            <a:ext cx="4049192" cy="6155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400" dirty="0"/>
              <a:t>GRIDS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6185B6-73B8-2344-97F2-E501F4F6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28452" y="1258956"/>
            <a:ext cx="3949148" cy="18930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400" dirty="0"/>
              <a:t>TOPICS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DC68EB-7EFB-3A47-8AE6-1681C6A24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799" y="2002063"/>
            <a:ext cx="5242856" cy="3384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800B1BF-6B5C-9A40-A576-2330061A1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5687" y="2727716"/>
            <a:ext cx="4335227" cy="1712753"/>
          </a:xfrm>
          <a:prstGeom prst="rect">
            <a:avLst/>
          </a:prstGeom>
        </p:spPr>
      </p:pic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xmlns="" id="{F2C26B41-98CE-1842-85F5-FE7CFCF2E09A}"/>
              </a:ext>
            </a:extLst>
          </p:cNvPr>
          <p:cNvCxnSpPr>
            <a:cxnSpLocks/>
          </p:cNvCxnSpPr>
          <p:nvPr/>
        </p:nvCxnSpPr>
        <p:spPr>
          <a:xfrm>
            <a:off x="2836291" y="2770097"/>
            <a:ext cx="4339761" cy="924305"/>
          </a:xfrm>
          <a:prstGeom prst="bentConnector3">
            <a:avLst>
              <a:gd name="adj1" fmla="val 84201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36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</a:t>
            </a:r>
            <a:r>
              <a:rPr lang="en-US" dirty="0" err="1"/>
              <a:t>CloseR</a:t>
            </a:r>
            <a:r>
              <a:rPr lang="en-US" dirty="0"/>
              <a:t> LOOK: </a:t>
            </a:r>
            <a:r>
              <a:rPr lang="en-US" dirty="0">
                <a:hlinkClick r:id="rId3"/>
              </a:rPr>
              <a:t>Sample Flipgrid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8" y="1775592"/>
            <a:ext cx="7726964" cy="4796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0340">
            <a:off x="8903429" y="1630956"/>
            <a:ext cx="2601784" cy="327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1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dg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Badge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530</TotalTime>
  <Words>988</Words>
  <Application>Microsoft Macintosh PowerPoint</Application>
  <PresentationFormat>Widescreen</PresentationFormat>
  <Paragraphs>152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Gill Sans MT</vt:lpstr>
      <vt:lpstr>Impact</vt:lpstr>
      <vt:lpstr>Arial</vt:lpstr>
      <vt:lpstr>Badge</vt:lpstr>
      <vt:lpstr>FLIPGRID for  Flipped  Instruction</vt:lpstr>
      <vt:lpstr>FLIPGRID EXPERIENCES: A QUICK POLL</vt:lpstr>
      <vt:lpstr>FLIPGRID</vt:lpstr>
      <vt:lpstr>WHAT IS FLIPGRID? </vt:lpstr>
      <vt:lpstr>WHAT IS FLIPGRID?</vt:lpstr>
      <vt:lpstr>WHAT IS FLIPGRID?</vt:lpstr>
      <vt:lpstr>WHAT IS FLIPGRID?</vt:lpstr>
      <vt:lpstr>GRIDS VS TOPICS </vt:lpstr>
      <vt:lpstr>A CloseR LOOK: Sample Flipgrid </vt:lpstr>
      <vt:lpstr>Let’s Try It </vt:lpstr>
      <vt:lpstr>Using FLIPGRID</vt:lpstr>
      <vt:lpstr>JOIN a GRID &amp; RESPOND TO a TOPIC </vt:lpstr>
      <vt:lpstr>SETTING UP EDUCATOR ACCOUNT</vt:lpstr>
      <vt:lpstr>SET UP Educator ACCOUNT </vt:lpstr>
      <vt:lpstr>If you want to LEARN more </vt:lpstr>
      <vt:lpstr>BRAINSTORMING: Ideas for USING in the Classroom 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FLIPGRID for  Flipped  Instruction</dc:title>
  <dc:creator>Molly Buckley Marudas</dc:creator>
  <cp:lastModifiedBy>Molly Buckley Marudas</cp:lastModifiedBy>
  <cp:revision>26</cp:revision>
  <cp:lastPrinted>2019-03-07T15:28:30Z</cp:lastPrinted>
  <dcterms:created xsi:type="dcterms:W3CDTF">2018-11-12T17:30:41Z</dcterms:created>
  <dcterms:modified xsi:type="dcterms:W3CDTF">2019-03-07T16:12:10Z</dcterms:modified>
</cp:coreProperties>
</file>