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305" r:id="rId3"/>
    <p:sldId id="308" r:id="rId4"/>
    <p:sldId id="315" r:id="rId5"/>
    <p:sldId id="316" r:id="rId6"/>
    <p:sldId id="310" r:id="rId7"/>
    <p:sldId id="313" r:id="rId8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1304" autoAdjust="0"/>
  </p:normalViewPr>
  <p:slideViewPr>
    <p:cSldViewPr snapToGrid="0">
      <p:cViewPr varScale="1">
        <p:scale>
          <a:sx n="80" d="100"/>
          <a:sy n="80" d="100"/>
        </p:scale>
        <p:origin x="58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79CC015-2F7F-4D0C-BACD-778B89DEFBD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73754"/>
            <a:ext cx="5608954" cy="3660200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687EA308-1936-47AD-BB0E-E1331C87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8863" y="1162050"/>
            <a:ext cx="2352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A308-1936-47AD-BB0E-E1331C875C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6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6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20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6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609120A9-255D-4DDB-80C4-8B36A110E32E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179A2638-8B50-41B2-8875-9834CD69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FAST Customer </a:t>
            </a:r>
            <a:r>
              <a:rPr lang="en-US" dirty="0" smtClean="0"/>
              <a:t>SATISFACTION</a:t>
            </a:r>
            <a:br>
              <a:rPr lang="en-US" dirty="0" smtClean="0"/>
            </a:br>
            <a:r>
              <a:rPr lang="en-US" dirty="0" smtClean="0"/>
              <a:t>Survey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75" dirty="0" smtClean="0"/>
              <a:t>2013 - 2015</a:t>
            </a:r>
            <a:endParaRPr lang="en-US" sz="3375" b="1" dirty="0"/>
          </a:p>
        </p:txBody>
      </p:sp>
    </p:spTree>
    <p:extLst>
      <p:ext uri="{BB962C8B-B14F-4D97-AF65-F5344CB8AC3E}">
        <p14:creationId xmlns:p14="http://schemas.microsoft.com/office/powerpoint/2010/main" val="26188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576298"/>
              </p:ext>
            </p:extLst>
          </p:nvPr>
        </p:nvGraphicFramePr>
        <p:xfrm>
          <a:off x="656271" y="3722573"/>
          <a:ext cx="5344097" cy="225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2914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Respondents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 count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2,145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2,079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4,217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Students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77&amp;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84%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31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Other: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(</a:t>
                      </a:r>
                      <a:r>
                        <a:rPr lang="en-US" sz="1600" dirty="0" smtClean="0"/>
                        <a:t>Deans/Department</a:t>
                      </a:r>
                      <a:r>
                        <a:rPr lang="en-US" sz="1600" baseline="0" dirty="0" smtClean="0"/>
                        <a:t> Heads &amp; Others)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86947"/>
              </p:ext>
            </p:extLst>
          </p:nvPr>
        </p:nvGraphicFramePr>
        <p:xfrm>
          <a:off x="632658" y="6565278"/>
          <a:ext cx="5344097" cy="1129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2914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Overall Satisfaction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Overall Facilities and Safety :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94%</a:t>
                      </a:r>
                    </a:p>
                  </a:txBody>
                  <a:tcPr marL="51435" marR="51435" marT="25718" marB="25718"/>
                </a:tc>
              </a:tr>
              <a:tr h="2914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Process for Requesting Service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733068"/>
              </p:ext>
            </p:extLst>
          </p:nvPr>
        </p:nvGraphicFramePr>
        <p:xfrm>
          <a:off x="647306" y="1479413"/>
          <a:ext cx="5344097" cy="172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5414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Recipients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6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Staff</a:t>
                      </a:r>
                      <a:r>
                        <a:rPr lang="en-US" sz="1600" baseline="0" dirty="0" smtClean="0"/>
                        <a:t> &amp; Faculty</a:t>
                      </a:r>
                      <a:endParaRPr lang="en-US" sz="16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2,842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6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Students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15,890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6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Total</a:t>
                      </a:r>
                      <a:endParaRPr lang="en-US" sz="16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18,732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296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Percentage of Respondents</a:t>
                      </a:r>
                      <a:endParaRPr lang="en-US" sz="16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4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748014"/>
              </p:ext>
            </p:extLst>
          </p:nvPr>
        </p:nvGraphicFramePr>
        <p:xfrm>
          <a:off x="615222" y="529391"/>
          <a:ext cx="5344097" cy="451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836186"/>
                <a:gridCol w="963897"/>
                <a:gridCol w="1018555"/>
              </a:tblGrid>
              <a:tr h="9280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Office of the University Architect (% Satisfied)</a:t>
                      </a:r>
                    </a:p>
                    <a:p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Campus Look and Feel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Landscaping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Number/Quality of Student Lounges/Areas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83%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Way Finding Signage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85%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87%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Exterior Seating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79%</a:t>
                      </a:r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Campus Layout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08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Buildings &amp; Grounds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71667"/>
              </p:ext>
            </p:extLst>
          </p:nvPr>
        </p:nvGraphicFramePr>
        <p:xfrm>
          <a:off x="625643" y="5221702"/>
          <a:ext cx="5378115" cy="2694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535"/>
                <a:gridCol w="911019"/>
                <a:gridCol w="900523"/>
                <a:gridCol w="1025038"/>
              </a:tblGrid>
              <a:tr h="7234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 Control &amp; Security Systems (% Satisfied)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455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Building Access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91%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723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Interaction with Access Control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396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Electronic</a:t>
                      </a:r>
                      <a:r>
                        <a:rPr lang="en-US" sz="1600" baseline="0" dirty="0" smtClean="0"/>
                        <a:t> Access using ID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86%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396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Interaction with Lock Shop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030971"/>
              </p:ext>
            </p:extLst>
          </p:nvPr>
        </p:nvGraphicFramePr>
        <p:xfrm>
          <a:off x="723506" y="1491914"/>
          <a:ext cx="5183998" cy="538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801"/>
                <a:gridCol w="878136"/>
                <a:gridCol w="868020"/>
                <a:gridCol w="988041"/>
              </a:tblGrid>
              <a:tr h="7234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Campus Safety  (% Satisfied)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7234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Overall Performance of Police Department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67069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Overall Competence of </a:t>
                      </a:r>
                      <a:r>
                        <a:rPr lang="en-US" sz="1600" dirty="0" smtClean="0"/>
                        <a:t>Police/Security/Dispatch</a:t>
                      </a:r>
                      <a:r>
                        <a:rPr lang="en-US" sz="1600" baseline="0" dirty="0" smtClean="0"/>
                        <a:t> </a:t>
                      </a:r>
                      <a:endParaRPr lang="en-US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684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Attitude</a:t>
                      </a:r>
                      <a:r>
                        <a:rPr lang="en-US" sz="1600" baseline="0" dirty="0" smtClean="0"/>
                        <a:t> &amp; Behavior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600" dirty="0" smtClean="0"/>
                        <a:t>Police/Security/Dispatch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4044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Feel Safe</a:t>
                      </a:r>
                      <a:r>
                        <a:rPr lang="en-US" sz="1600" baseline="0" dirty="0" smtClean="0"/>
                        <a:t> on Campus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5895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Feel Safe</a:t>
                      </a:r>
                      <a:r>
                        <a:rPr lang="en-US" sz="1600" baseline="0" dirty="0" smtClean="0"/>
                        <a:t> in Area Surrounding Campus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52%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679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Police/Security Presence on Campus: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85%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  <a:tr h="906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Safety related system (Lighting, blue light phones, etc.):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89%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89%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196629"/>
              </p:ext>
            </p:extLst>
          </p:nvPr>
        </p:nvGraphicFramePr>
        <p:xfrm>
          <a:off x="589548" y="764221"/>
          <a:ext cx="5369770" cy="207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907"/>
                <a:gridCol w="928131"/>
                <a:gridCol w="917439"/>
                <a:gridCol w="1044293"/>
              </a:tblGrid>
              <a:tr h="46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Grounds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 (% Satisfied)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6686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Grounds Maintained during Inclement</a:t>
                      </a:r>
                      <a:r>
                        <a:rPr lang="en-US" sz="1400" baseline="0" dirty="0" smtClean="0"/>
                        <a:t> Weather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Green Spaces Maintained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Cleanliness of Grounds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297685"/>
              </p:ext>
            </p:extLst>
          </p:nvPr>
        </p:nvGraphicFramePr>
        <p:xfrm>
          <a:off x="597569" y="3010918"/>
          <a:ext cx="5369770" cy="352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907"/>
                <a:gridCol w="928131"/>
                <a:gridCol w="917439"/>
                <a:gridCol w="104429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Custodial Services</a:t>
                      </a:r>
                    </a:p>
                    <a:p>
                      <a:r>
                        <a:rPr lang="en-US" sz="1400" dirty="0" smtClean="0"/>
                        <a:t> (% Satisfied)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668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Cleanliness of Restrooms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Availability of Supplies</a:t>
                      </a:r>
                      <a:r>
                        <a:rPr lang="en-US" sz="1400" baseline="0" dirty="0" smtClean="0"/>
                        <a:t> in Restrooms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Cleanliness of Hallways and Stairwells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89%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Timely Responses to Cleanliness Concerns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89%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Trash Removal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Custodial Services- Overall Satisfaction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91%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48256"/>
              </p:ext>
            </p:extLst>
          </p:nvPr>
        </p:nvGraphicFramePr>
        <p:xfrm>
          <a:off x="603190" y="1016884"/>
          <a:ext cx="5344097" cy="255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46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Movers</a:t>
                      </a:r>
                      <a:r>
                        <a:rPr lang="en-US" sz="1400" baseline="0" dirty="0" smtClean="0"/>
                        <a:t> and Recycling</a:t>
                      </a:r>
                    </a:p>
                    <a:p>
                      <a:r>
                        <a:rPr lang="en-US" sz="1400" dirty="0" smtClean="0"/>
                        <a:t> (% Satisfied)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6686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Timeliness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Professionalism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Attentiveness and Carefulness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Moving Services Department?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544971"/>
              </p:ext>
            </p:extLst>
          </p:nvPr>
        </p:nvGraphicFramePr>
        <p:xfrm>
          <a:off x="587147" y="3744043"/>
          <a:ext cx="5344097" cy="1624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46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Building Maintenance  (% Satisfied)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668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Timeliness of Services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91%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84%</a:t>
                      </a:r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Professionalism and Expertise of the Staff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234763"/>
              </p:ext>
            </p:extLst>
          </p:nvPr>
        </p:nvGraphicFramePr>
        <p:xfrm>
          <a:off x="615222" y="5737540"/>
          <a:ext cx="5344097" cy="235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FAST Coordination Center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 (% Satisfied)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6686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Courteous and Professional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Accepted</a:t>
                      </a:r>
                      <a:r>
                        <a:rPr lang="en-US" sz="1400" baseline="0" dirty="0" smtClean="0"/>
                        <a:t> Promptly and Routed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91%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Level of Knowledge</a:t>
                      </a:r>
                      <a:r>
                        <a:rPr lang="en-US" sz="1400" baseline="0" dirty="0" smtClean="0"/>
                        <a:t> to Questions Asked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Availability of Staff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81838"/>
              </p:ext>
            </p:extLst>
          </p:nvPr>
        </p:nvGraphicFramePr>
        <p:xfrm>
          <a:off x="639071" y="861118"/>
          <a:ext cx="5344097" cy="308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458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Environmental Health &amp; Safety (EHS)   (% Satisfaction)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Staff was Courteous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Staff was Helpful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58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 and Accurate Information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37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Timely Responses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4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</a:t>
                      </a:r>
                      <a:r>
                        <a:rPr lang="en-US" sz="1400" baseline="0" dirty="0" smtClean="0"/>
                        <a:t> EHS Experience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4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Overall</a:t>
                      </a:r>
                      <a:r>
                        <a:rPr lang="en-US" sz="1400" baseline="0" dirty="0" smtClean="0"/>
                        <a:t> EHS Expectations Met</a:t>
                      </a:r>
                      <a:endParaRPr lang="en-US" sz="14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4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EHS Lab Inspections/Programs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147878"/>
              </p:ext>
            </p:extLst>
          </p:nvPr>
        </p:nvGraphicFramePr>
        <p:xfrm>
          <a:off x="651102" y="4463715"/>
          <a:ext cx="5344097" cy="196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59"/>
                <a:gridCol w="905256"/>
                <a:gridCol w="894827"/>
                <a:gridCol w="1018555"/>
              </a:tblGrid>
              <a:tr h="4369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Mail Room/Shipping/Receiving</a:t>
                      </a:r>
                    </a:p>
                    <a:p>
                      <a:r>
                        <a:rPr lang="en-US" sz="1400" dirty="0" smtClean="0"/>
                        <a:t>(% Satisfaction)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Mail Room Personnel Courteous Responding to Inquiries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Accuracy of Distribution and Delivery Notices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93%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90%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Mail Room's Customer Service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93%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Shipping/Receiving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92%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2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821</TotalTime>
  <Words>614</Words>
  <Application>Microsoft Office PowerPoint</Application>
  <PresentationFormat>Letter Paper (8.5x11 in)</PresentationFormat>
  <Paragraphs>291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 FAST Customer SATISFACTION Survey 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Jejuana C Brown</dc:creator>
  <cp:lastModifiedBy>Jeremy P Johnston</cp:lastModifiedBy>
  <cp:revision>61</cp:revision>
  <cp:lastPrinted>2015-02-20T17:12:48Z</cp:lastPrinted>
  <dcterms:created xsi:type="dcterms:W3CDTF">2013-06-17T13:22:46Z</dcterms:created>
  <dcterms:modified xsi:type="dcterms:W3CDTF">2015-02-20T22:09:54Z</dcterms:modified>
</cp:coreProperties>
</file>