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4862" r:id="rId1"/>
  </p:sldMasterIdLst>
  <p:notesMasterIdLst>
    <p:notesMasterId r:id="rId7"/>
  </p:notesMasterIdLst>
  <p:handoutMasterIdLst>
    <p:handoutMasterId r:id="rId8"/>
  </p:handoutMasterIdLst>
  <p:sldIdLst>
    <p:sldId id="404" r:id="rId2"/>
    <p:sldId id="405" r:id="rId3"/>
    <p:sldId id="406" r:id="rId4"/>
    <p:sldId id="407" r:id="rId5"/>
    <p:sldId id="408" r:id="rId6"/>
  </p:sldIdLst>
  <p:sldSz cx="9144000" cy="6858000" type="screen4x3"/>
  <p:notesSz cx="7023100" cy="93091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A1E2CDD9-5C91-4C63-BC8D-E7251AD80D4C}">
  <a:tblStyle styleId="{A1E2CDD9-5C91-4C63-BC8D-E7251AD80D4C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1" autoAdjust="0"/>
    <p:restoredTop sz="83115" autoAdjust="0"/>
  </p:normalViewPr>
  <p:slideViewPr>
    <p:cSldViewPr>
      <p:cViewPr varScale="1">
        <p:scale>
          <a:sx n="75" d="100"/>
          <a:sy n="75" d="100"/>
        </p:scale>
        <p:origin x="-12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6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645" y="-8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63C7A-2A6B-46BE-AE98-1694CA37497C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00AA3-7FEC-4911-B106-C5A8E2B7D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50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79" cy="4189095"/>
          </a:xfrm>
          <a:prstGeom prst="rect">
            <a:avLst/>
          </a:prstGeom>
        </p:spPr>
        <p:txBody>
          <a:bodyPr lIns="93308" tIns="93308" rIns="93308" bIns="93308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35267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4275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74048" y="9002029"/>
            <a:ext cx="3116501" cy="47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24" tIns="46662" rIns="93324" bIns="46662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58255" indent="-291636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66546" indent="-23330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33164" indent="-23330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99782" indent="-23330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66401" indent="-2333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3033019" indent="-2333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99637" indent="-2333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966256" indent="-23330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D6EA5CE-BE39-4BBE-87D8-585DE24B1237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947250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4275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74048" y="9002029"/>
            <a:ext cx="3116501" cy="47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24" tIns="46662" rIns="93324" bIns="46662"/>
          <a:lstStyle>
            <a:lvl1pPr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58255" indent="-291636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66546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33164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99782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66401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3033019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99637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966256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29FAD90-D133-4CD8-9D33-D63910EC6D0D}" type="slidenum">
              <a:rPr lang="en-US" altLang="en-US" sz="1200">
                <a:latin typeface="Arial" panose="020B0604020202020204" pitchFamily="34" charset="0"/>
              </a:rPr>
              <a:pPr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15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4275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74048" y="9002029"/>
            <a:ext cx="3116501" cy="47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24" tIns="46662" rIns="93324" bIns="46662"/>
          <a:lstStyle>
            <a:lvl1pPr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58255" indent="-291636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66546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33164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99782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66401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3033019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99637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966256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29FAD90-D133-4CD8-9D33-D63910EC6D0D}" type="slidenum">
              <a:rPr lang="en-US" altLang="en-US" sz="1200">
                <a:latin typeface="Arial" panose="020B0604020202020204" pitchFamily="34" charset="0"/>
              </a:rPr>
              <a:pPr/>
              <a:t>3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15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4275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74048" y="9002029"/>
            <a:ext cx="3116501" cy="47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24" tIns="46662" rIns="93324" bIns="46662"/>
          <a:lstStyle>
            <a:lvl1pPr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58255" indent="-291636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66546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33164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99782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66401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3033019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99637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966256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29FAD90-D133-4CD8-9D33-D63910EC6D0D}" type="slidenum">
              <a:rPr lang="en-US" altLang="en-US" sz="1200">
                <a:latin typeface="Arial" panose="020B0604020202020204" pitchFamily="34" charset="0"/>
              </a:rPr>
              <a:pPr/>
              <a:t>4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15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4275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74048" y="9002029"/>
            <a:ext cx="3116501" cy="47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24" tIns="46662" rIns="93324" bIns="46662"/>
          <a:lstStyle>
            <a:lvl1pPr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58255" indent="-291636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66546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33164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99782" indent="-233309" defTabSz="949439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66401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3033019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99637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966256" indent="-233309" defTabSz="94943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29FAD90-D133-4CD8-9D33-D63910EC6D0D}" type="slidenum">
              <a:rPr lang="en-US" altLang="en-US" sz="1200">
                <a:latin typeface="Arial" panose="020B0604020202020204" pitchFamily="34" charset="0"/>
              </a:rPr>
              <a:pPr/>
              <a:t>5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15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9C6B-972C-40BA-9D54-60B8BA673BC6}" type="datetimeFigureOut">
              <a:rPr lang="en-CA" smtClean="0"/>
              <a:pPr/>
              <a:t>19/09/2016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DBD7-53F6-4455-BB66-D72C6666CDF2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91006C3-51DB-4FAF-BB97-314E42D359D1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723C14E-C5C4-4D79-A8C2-4CB01C30E1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63" r:id="rId1"/>
    <p:sldLayoutId id="2147484864" r:id="rId2"/>
    <p:sldLayoutId id="2147484865" r:id="rId3"/>
    <p:sldLayoutId id="2147484866" r:id="rId4"/>
    <p:sldLayoutId id="2147484867" r:id="rId5"/>
    <p:sldLayoutId id="2147484868" r:id="rId6"/>
    <p:sldLayoutId id="2147484869" r:id="rId7"/>
    <p:sldLayoutId id="2147484870" r:id="rId8"/>
    <p:sldLayoutId id="2147484871" r:id="rId9"/>
    <p:sldLayoutId id="2147484872" r:id="rId10"/>
    <p:sldLayoutId id="21474848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ohio.edu/center-for-elearning/test-proctoring-and-securit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uides.turnitin.com/03_Integrations/Turnitin_Partner_Integrations/Blackboard/Blackboard_Learn/Blackboard_Basic/Instructor_User_Manual/01_Creating_a_Turnitin_Assignmen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7172" name="Subtitle 5"/>
          <p:cNvSpPr>
            <a:spLocks noGrp="1"/>
          </p:cNvSpPr>
          <p:nvPr>
            <p:ph type="subTitle" idx="1"/>
          </p:nvPr>
        </p:nvSpPr>
        <p:spPr>
          <a:xfrm>
            <a:off x="1295400" y="1828800"/>
            <a:ext cx="6781800" cy="3200400"/>
          </a:xfrm>
        </p:spPr>
        <p:txBody>
          <a:bodyPr/>
          <a:lstStyle/>
          <a:p>
            <a:r>
              <a:rPr lang="en-US" altLang="en-US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altLang="en-US" sz="3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altLang="en-US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September 20, 2016</a:t>
            </a:r>
            <a:endParaRPr lang="en-US" altLang="en-US" sz="3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762000" y="1056382"/>
            <a:ext cx="769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cap="all" dirty="0" smtClean="0">
                <a:latin typeface="Calibri" pitchFamily="34" charset="0"/>
              </a:rPr>
              <a:t>Best practices for promoting academic honesty in online courses</a:t>
            </a:r>
            <a:endParaRPr lang="en-US" sz="3200" b="1" cap="all" dirty="0">
              <a:latin typeface="Calibri" pitchFamily="34" charset="0"/>
            </a:endParaRPr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2590800" y="4010758"/>
            <a:ext cx="424815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000" b="1" dirty="0" smtClean="0">
                <a:latin typeface="Calibri" panose="020F0502020204030204" pitchFamily="34" charset="0"/>
              </a:rPr>
              <a:t>Center for Faculty </a:t>
            </a:r>
            <a:r>
              <a:rPr lang="en-US" altLang="en-US" sz="2000" b="1" dirty="0" smtClean="0">
                <a:latin typeface="Calibri" panose="020F0502020204030204" pitchFamily="34" charset="0"/>
              </a:rPr>
              <a:t>Excellence</a:t>
            </a:r>
          </a:p>
          <a:p>
            <a:pPr algn="ctr"/>
            <a:r>
              <a:rPr lang="en-US" altLang="en-US" sz="2000" b="1" dirty="0" smtClean="0">
                <a:latin typeface="Calibri" panose="020F0502020204030204" pitchFamily="34" charset="0"/>
              </a:rPr>
              <a:t>Brownbag Presentation</a:t>
            </a:r>
          </a:p>
          <a:p>
            <a:pPr algn="ctr"/>
            <a:endParaRPr lang="en-US" altLang="en-US" sz="2000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altLang="en-US" sz="2000" b="1" dirty="0" smtClean="0">
                <a:latin typeface="Calibri" panose="020F0502020204030204" pitchFamily="34" charset="0"/>
              </a:rPr>
              <a:t>Caryn Lanzo</a:t>
            </a:r>
            <a:endParaRPr lang="en-US" altLang="en-US" sz="2000" b="1" dirty="0">
              <a:latin typeface="Calibri" panose="020F0502020204030204" pitchFamily="34" charset="0"/>
            </a:endParaRPr>
          </a:p>
          <a:p>
            <a:pPr algn="ctr"/>
            <a:r>
              <a:rPr lang="en-US" altLang="en-US" sz="2000" b="1" dirty="0" smtClean="0">
                <a:latin typeface="Calibri" panose="020F0502020204030204" pitchFamily="34" charset="0"/>
              </a:rPr>
              <a:t>Center </a:t>
            </a:r>
            <a:r>
              <a:rPr lang="en-US" altLang="en-US" sz="2000" b="1" dirty="0" smtClean="0">
                <a:latin typeface="Calibri" panose="020F0502020204030204" pitchFamily="34" charset="0"/>
              </a:rPr>
              <a:t>for eLearning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638800"/>
            <a:ext cx="3044952" cy="107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95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>
            <a:normAutofit/>
          </a:bodyPr>
          <a:lstStyle/>
          <a:p>
            <a:r>
              <a:rPr lang="en-US" altLang="en-US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Security and Quality in Online Courses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20000" cy="464820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Admissions and Standards Committee recommended procedures and recommended practices to promote academic integrity and quality of online courses</a:t>
            </a:r>
          </a:p>
          <a:p>
            <a:r>
              <a:rPr lang="en-US" altLang="en-US" dirty="0" smtClean="0"/>
              <a:t>Admission and Standards Committee and eLearning Committee will be joint owners of the procedures and practices</a:t>
            </a:r>
          </a:p>
          <a:p>
            <a:r>
              <a:rPr lang="en-US" altLang="en-US" dirty="0" smtClean="0"/>
              <a:t>Disseminate information, get feedback, pilot courses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11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>
            <a:normAutofit/>
          </a:bodyPr>
          <a:lstStyle/>
          <a:p>
            <a:r>
              <a:rPr lang="en-US" altLang="en-US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Security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200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Required procedures</a:t>
            </a:r>
          </a:p>
          <a:p>
            <a:r>
              <a:rPr lang="en-US" altLang="en-US" dirty="0" smtClean="0"/>
              <a:t>Recommended practices for online testing</a:t>
            </a:r>
          </a:p>
          <a:p>
            <a:r>
              <a:rPr lang="en-US" altLang="en-US" dirty="0" smtClean="0"/>
              <a:t>Technologies for online testing</a:t>
            </a:r>
          </a:p>
          <a:p>
            <a:pPr lvl="1"/>
            <a:r>
              <a:rPr lang="en-US" altLang="en-US" dirty="0" smtClean="0">
                <a:hlinkClick r:id="rId3"/>
              </a:rPr>
              <a:t>https://www.csuohio.edu/center-for-elearning/test-proctoring-and-security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Tegrity</a:t>
            </a:r>
            <a:r>
              <a:rPr lang="en-US" altLang="en-US" dirty="0" smtClean="0"/>
              <a:t> Remote Proctoring</a:t>
            </a:r>
          </a:p>
          <a:p>
            <a:pPr lvl="2"/>
            <a:r>
              <a:rPr lang="en-US" altLang="en-US" dirty="0"/>
              <a:t>http://www.mhhe.com/tegrity/products/remote-proctoring.html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Proctor U</a:t>
            </a:r>
          </a:p>
          <a:p>
            <a:pPr lvl="2"/>
            <a:r>
              <a:rPr lang="en-US" altLang="en-US" dirty="0"/>
              <a:t>https://www.proctoru.com/</a:t>
            </a:r>
          </a:p>
          <a:p>
            <a:pPr lvl="1"/>
            <a:r>
              <a:rPr lang="en-US" altLang="en-US" dirty="0" err="1" smtClean="0"/>
              <a:t>Respondus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LockDown</a:t>
            </a:r>
            <a:r>
              <a:rPr lang="en-US" altLang="en-US" dirty="0" smtClean="0"/>
              <a:t> Browser</a:t>
            </a:r>
          </a:p>
          <a:p>
            <a:pPr lvl="2"/>
            <a:r>
              <a:rPr lang="en-US" altLang="en-US" dirty="0"/>
              <a:t>https://www.youtube.com/watch?v=_dCpcSQf0sA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Respondus</a:t>
            </a:r>
            <a:r>
              <a:rPr lang="en-US" altLang="en-US" dirty="0" smtClean="0"/>
              <a:t> Monitor</a:t>
            </a:r>
          </a:p>
          <a:p>
            <a:pPr lvl="2"/>
            <a:r>
              <a:rPr lang="en-US" altLang="en-US" dirty="0"/>
              <a:t>http://www.respondus.com/products/monitor/movie-monitor.shtml</a:t>
            </a:r>
            <a:endParaRPr lang="en-US" altLang="en-US" dirty="0" smtClean="0"/>
          </a:p>
          <a:p>
            <a:r>
              <a:rPr lang="en-US" altLang="en-US" dirty="0" smtClean="0"/>
              <a:t>Recommended practices for online assignments (Writing)</a:t>
            </a:r>
          </a:p>
          <a:p>
            <a:pPr lvl="1"/>
            <a:r>
              <a:rPr lang="en-US" altLang="en-US" dirty="0" err="1" smtClean="0"/>
              <a:t>Turnitin</a:t>
            </a:r>
            <a:endParaRPr lang="en-US" altLang="en-US" dirty="0" smtClean="0"/>
          </a:p>
          <a:p>
            <a:pPr lvl="1"/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guides.turnitin.com/03_Integrations/Turnitin_Partner_Integrations/Blackboard/Blackboard_Learn/Blackboard_Basic/Instructor_User_Manual/01_Creating_a_Turnitin_Assignment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Communicating policy to students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37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>
            <a:normAutofit/>
          </a:bodyPr>
          <a:lstStyle/>
          <a:p>
            <a:r>
              <a:rPr lang="en-US" altLang="en-US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Quality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20000" cy="464820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Faculty Online Teaching and Design Course (FOTD)</a:t>
            </a:r>
          </a:p>
          <a:p>
            <a:r>
              <a:rPr lang="en-US" altLang="en-US" dirty="0" smtClean="0"/>
              <a:t>CSU Template</a:t>
            </a:r>
          </a:p>
          <a:p>
            <a:r>
              <a:rPr lang="en-US" altLang="en-US" dirty="0" smtClean="0"/>
              <a:t>Faculty teaching online must participate in one educational activity per year beyond taking FOTD</a:t>
            </a:r>
          </a:p>
          <a:p>
            <a:r>
              <a:rPr lang="en-US" altLang="en-US" dirty="0" smtClean="0"/>
              <a:t>Encourage QM standards and training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472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>
            <a:normAutofit/>
          </a:bodyPr>
          <a:lstStyle/>
          <a:p>
            <a:r>
              <a:rPr lang="en-US" altLang="en-US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High Stakes Testing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20000" cy="4648200"/>
          </a:xfrm>
        </p:spPr>
        <p:txBody>
          <a:bodyPr>
            <a:normAutofit/>
          </a:bodyPr>
          <a:lstStyle/>
          <a:p>
            <a:endParaRPr lang="en-US" altLang="en-US" dirty="0" smtClean="0"/>
          </a:p>
          <a:p>
            <a:r>
              <a:rPr lang="en-US" altLang="en-US" dirty="0" smtClean="0"/>
              <a:t>Instructors should consider use of proctoring tools</a:t>
            </a:r>
          </a:p>
          <a:p>
            <a:r>
              <a:rPr lang="en-US" altLang="en-US" dirty="0" smtClean="0"/>
              <a:t>Blended courses could have f2f testing requirements</a:t>
            </a:r>
          </a:p>
          <a:p>
            <a:pPr lvl="1"/>
            <a:r>
              <a:rPr lang="en-US" altLang="en-US" dirty="0" smtClean="0"/>
              <a:t>Departmental space / registrar’s office</a:t>
            </a:r>
          </a:p>
          <a:p>
            <a:pPr lvl="1"/>
            <a:r>
              <a:rPr lang="en-US" altLang="en-US" dirty="0" smtClean="0"/>
              <a:t>Single time slot</a:t>
            </a:r>
          </a:p>
          <a:p>
            <a:pPr lvl="1"/>
            <a:r>
              <a:rPr lang="en-US" altLang="en-US" dirty="0" smtClean="0"/>
              <a:t>Center for eLearning to develop a procedure to work with students who cannot attend f2f testing – alternate proctoring site/ online live proctoring – student to absorb cost</a:t>
            </a:r>
          </a:p>
          <a:p>
            <a:pPr marL="301943" lvl="1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857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13303</TotalTime>
  <Words>214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       </vt:lpstr>
      <vt:lpstr>Security and Quality in Online Courses</vt:lpstr>
      <vt:lpstr>Security</vt:lpstr>
      <vt:lpstr>Quality</vt:lpstr>
      <vt:lpstr>High Stakes Testing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Training Experience Management (TEM)</dc:title>
  <dc:creator>Samer Saab</dc:creator>
  <cp:lastModifiedBy>Cleveland State University</cp:lastModifiedBy>
  <cp:revision>439</cp:revision>
  <cp:lastPrinted>2016-09-19T18:59:21Z</cp:lastPrinted>
  <dcterms:created xsi:type="dcterms:W3CDTF">2015-09-08T23:51:35Z</dcterms:created>
  <dcterms:modified xsi:type="dcterms:W3CDTF">2016-09-20T14:56:12Z</dcterms:modified>
</cp:coreProperties>
</file>