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7"/>
  </p:notesMasterIdLst>
  <p:sldIdLst>
    <p:sldId id="256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76280B"/>
    <a:srgbClr val="F6BF73"/>
    <a:srgbClr val="F9D4A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75" d="100"/>
          <a:sy n="75" d="100"/>
        </p:scale>
        <p:origin x="77" y="3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789D0-CA34-4934-A369-C3113E12A3EF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79418-37EB-4378-AD22-89DBB000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It’s good to take training or read references on Word and PowerPoint accessibility. Human intelligence is still much needed when it comes to making things accessible.</a:t>
            </a:r>
          </a:p>
          <a:p>
            <a:r>
              <a:rPr lang="en-US" dirty="0"/>
              <a:t> If you create editable Word documents, a person with a disability can change font size and color to make things more visible and understandable. Publisher PDFs are not tagged for accessibility and have some issues with read order.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D826893-9059-400D-A708-615823828BC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4BD7AE3B-6321-488C-8378-B441F7AC62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52566813-48BF-44A8-9FBD-C9035FDE1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9098912-FEFB-4951-B070-7ED0F1D455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7187CCFC-946C-4708-98C2-CC97857A5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 bwMode="ltGray">
          <a:xfrm>
            <a:off x="1704975" y="2598834"/>
            <a:ext cx="87820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293" y="2742465"/>
            <a:ext cx="8494463" cy="137307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4394039"/>
            <a:ext cx="8493957" cy="11176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129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42296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A59AF3-34E3-4F2D-B219-533C8164A410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98DDA9-3997-4600-985C-44C2CABD0BA3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03518" y="2750779"/>
            <a:ext cx="1171888" cy="1356442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84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0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anchor="ctr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680321" y="386862"/>
            <a:ext cx="9614617" cy="3867638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2B243BA-55F2-42F1-B294-0EB708FCD88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46408269-63CF-4017-AC0D-C35B044D30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7A3695B4-ADE3-45A9-8119-67D5F83A8C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6B8F0030-0551-4558-8533-64D2E483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9607E3E-29E0-44E4-899A-0955FA4D36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D4251FC-462A-4B83-9F84-2358E52E3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06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7FCAB52-C8F0-4659-9B95-C792632631CE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5E98770F-9E46-4F69-9A76-F671813AF57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F08BF8CF-C3C2-4767-B88B-DE07E6A628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E63AFEB7-4AAE-448E-8B0B-C2F2287771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E279C731-1AAF-453A-94B0-6CC2920395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32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CB2BD5A-C0EC-4AC1-BBF1-851D8321B964}"/>
              </a:ext>
            </a:extLst>
          </p:cNvPr>
          <p:cNvGrpSpPr/>
          <p:nvPr userDrawn="1"/>
        </p:nvGrpSpPr>
        <p:grpSpPr>
          <a:xfrm rot="5400000">
            <a:off x="188826" y="1282475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538A56DB-6938-460F-9BB3-A0A34C234B3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E2A1D679-9D00-4DC7-82EC-B6C33270E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8DFB6E86-77FA-4731-B7FA-5A63254A3E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982D40F0-DDB8-45E0-B9D1-5964842C7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D744A42C-4948-489C-8EB2-12C65C47E9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9" y="5928628"/>
            <a:ext cx="10437812" cy="32116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1754188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-4931" y="4556102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332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7333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47994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334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8697" y="469803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3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BFC60FB4-27C2-4896-9B64-2DFE33815CE2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24" name="Graphic 23" descr="Single gear">
              <a:extLst>
                <a:ext uri="{FF2B5EF4-FFF2-40B4-BE49-F238E27FC236}">
                  <a16:creationId xmlns:a16="http://schemas.microsoft.com/office/drawing/2014/main" id="{EE89D477-BED5-4149-965A-0C122D97A0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5" name="Graphic 24" descr="Single gear">
              <a:extLst>
                <a:ext uri="{FF2B5EF4-FFF2-40B4-BE49-F238E27FC236}">
                  <a16:creationId xmlns:a16="http://schemas.microsoft.com/office/drawing/2014/main" id="{5CCE09A4-D09F-43A2-8459-2E9D3E9602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6" name="Graphic 25" descr="Single gear">
              <a:extLst>
                <a:ext uri="{FF2B5EF4-FFF2-40B4-BE49-F238E27FC236}">
                  <a16:creationId xmlns:a16="http://schemas.microsoft.com/office/drawing/2014/main" id="{9A46A1B3-2A0B-4FFE-AE15-A11187E434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7" name="Graphic 26" descr="Single gear">
              <a:extLst>
                <a:ext uri="{FF2B5EF4-FFF2-40B4-BE49-F238E27FC236}">
                  <a16:creationId xmlns:a16="http://schemas.microsoft.com/office/drawing/2014/main" id="{D4F4A02A-94BC-4984-A372-3B77FC854C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37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Graphic 22" descr="Single gear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132" y="735087"/>
            <a:ext cx="3060802" cy="1080938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8" name="Content Placeholder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9" name="Content Placeholder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bg bwMode="black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2C074DF2-6D4F-4B58-A82E-6322DB69A6CC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42297"/>
            <a:chOff x="7232499" y="-159283"/>
            <a:chExt cx="4959501" cy="5242297"/>
          </a:xfrm>
          <a:solidFill>
            <a:srgbClr val="76280B">
              <a:alpha val="60000"/>
            </a:srgbClr>
          </a:solidFill>
        </p:grpSpPr>
        <p:pic>
          <p:nvPicPr>
            <p:cNvPr id="29" name="Graphic 28" descr="Single gear">
              <a:extLst>
                <a:ext uri="{FF2B5EF4-FFF2-40B4-BE49-F238E27FC236}">
                  <a16:creationId xmlns:a16="http://schemas.microsoft.com/office/drawing/2014/main" id="{B9A8CB2C-0A50-43EC-A2C7-F536FF84DE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31" name="Graphic 30" descr="Single gear">
              <a:extLst>
                <a:ext uri="{FF2B5EF4-FFF2-40B4-BE49-F238E27FC236}">
                  <a16:creationId xmlns:a16="http://schemas.microsoft.com/office/drawing/2014/main" id="{71F3D36D-2C1A-4D06-A27F-6A64AA118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32" name="Graphic 31" descr="Single gear">
              <a:extLst>
                <a:ext uri="{FF2B5EF4-FFF2-40B4-BE49-F238E27FC236}">
                  <a16:creationId xmlns:a16="http://schemas.microsoft.com/office/drawing/2014/main" id="{61F0F601-D5AC-45C0-92B6-2376085B0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203014"/>
              <a:ext cx="2880000" cy="2880000"/>
            </a:xfrm>
            <a:prstGeom prst="rect">
              <a:avLst/>
            </a:prstGeom>
          </p:spPr>
        </p:pic>
        <p:pic>
          <p:nvPicPr>
            <p:cNvPr id="33" name="Graphic 32" descr="Single gear">
              <a:extLst>
                <a:ext uri="{FF2B5EF4-FFF2-40B4-BE49-F238E27FC236}">
                  <a16:creationId xmlns:a16="http://schemas.microsoft.com/office/drawing/2014/main" id="{DE792A6A-B423-4979-BD59-4CD4A7406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6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0D0165-A38B-4CE8-AE4D-186DBC04F8D4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90C052C9-F1E0-4264-8CAC-31B0B8F76D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92FFF3D-7B2E-44EB-83BA-5453FEC489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C5A9AF4-A787-49A3-83CF-889F9AEE0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B5D192A5-6FE9-49BC-9104-102935BA0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E363D07-B7E9-4C17-BF5B-ADACCCAD7C6C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BF7F7D52-1EF2-49FA-AE87-7BE7232893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ACC0D449-4064-40FD-A10D-BE7844EB87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1FE621D1-1FD9-49E2-99C8-0CB37634C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0EA6856C-35D0-465E-B0CB-B889D4DA0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493FB47-F1DA-40B8-A1F4-115CD1F708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BF5BF6C-5F7D-464E-B42E-D194CF355A7E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F045C13-A0AE-4F21-8EE7-47DCE4B458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D5197B13-7446-4E28-A62C-4543D7BD6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4B5B975A-536D-4192-B3DE-875F5E141A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BB09BB4-511A-4714-92A7-D9CA09D1FD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2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7645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1448" y="2336873"/>
            <a:ext cx="4700058" cy="3599316"/>
          </a:xfrm>
        </p:spPr>
        <p:txBody>
          <a:bodyPr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7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90C5C8C-B074-498F-921D-CC0B5DF8FBD3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C270183A-92E0-49A5-B6BC-F193467637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6E086889-5472-4B65-A156-D0B8F369C3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4BCBF44F-62C7-4F40-99DF-85C459F43E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ABF64D53-5ED0-4A1D-A7EA-94CDB0D37E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2565C769-10BF-4E7B-B099-B4FD458436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4698358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4123" y="2336873"/>
            <a:ext cx="4700059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chemeClr val="bg2">
              <a:lumMod val="60000"/>
              <a:lumOff val="40000"/>
              <a:alpha val="30196"/>
            </a:schemeClr>
          </a:solidFill>
        </p:grpSpPr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37106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546121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176466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176466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320094"/>
            <a:ext cx="9613861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29455" y="320093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4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C2D2AED-B2EF-46D8-BC7C-81AE25C80786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8" name="Graphic 7" descr="Single gear">
              <a:extLst>
                <a:ext uri="{FF2B5EF4-FFF2-40B4-BE49-F238E27FC236}">
                  <a16:creationId xmlns:a16="http://schemas.microsoft.com/office/drawing/2014/main" id="{2F9289FC-9317-4EC5-8064-00D341850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Graphic 8" descr="Single gear">
              <a:extLst>
                <a:ext uri="{FF2B5EF4-FFF2-40B4-BE49-F238E27FC236}">
                  <a16:creationId xmlns:a16="http://schemas.microsoft.com/office/drawing/2014/main" id="{09784D29-4AB9-4581-A176-2BC2AD58F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25EF2775-3EFB-4A64-8FAF-4D8B56AE07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A34C11DA-4074-454D-800C-0FC5FBF1C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0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6166-2B42-4F11-BAA6-8ABAE1BE810C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FA76C-C565-46B6-8652-D75785E25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6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80" r:id="rId7"/>
    <p:sldLayoutId id="2147483666" r:id="rId8"/>
    <p:sldLayoutId id="2147483667" r:id="rId9"/>
    <p:sldLayoutId id="2147483668" r:id="rId10"/>
    <p:sldLayoutId id="2147483681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8" r:id="rId17"/>
    <p:sldLayoutId id="214748367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ulib.csuohio.edu/accessibilit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/>
          <a:lstStyle/>
          <a:p>
            <a:r>
              <a:rPr lang="en-US" dirty="0"/>
              <a:t>Reflection on Ally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Heather Caprette</a:t>
            </a:r>
          </a:p>
        </p:txBody>
      </p:sp>
      <p:pic>
        <p:nvPicPr>
          <p:cNvPr id="9" name="Graphic 8" descr="Book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and Take </a:t>
            </a:r>
            <a:r>
              <a:rPr lang="en-US" dirty="0" err="1"/>
              <a:t>Aways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A463AD9-859C-4E83-8305-E8CE1F145B39}"/>
              </a:ext>
            </a:extLst>
          </p:cNvPr>
          <p:cNvSpPr txBox="1">
            <a:spLocks/>
          </p:cNvSpPr>
          <p:nvPr/>
        </p:nvSpPr>
        <p:spPr>
          <a:xfrm>
            <a:off x="680321" y="1868905"/>
            <a:ext cx="10772273" cy="42190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Ally is good start, but won’t catch everything, use other accessibility checkers and training on how to make documents accessible</a:t>
            </a:r>
          </a:p>
          <a:p>
            <a:pPr lvl="1"/>
            <a:r>
              <a:rPr lang="en-US" dirty="0">
                <a:hlinkClick r:id="rId3"/>
              </a:rPr>
              <a:t>Visit </a:t>
            </a:r>
            <a:r>
              <a:rPr lang="en-US" dirty="0">
                <a:hlinkClick r:id="rId3"/>
              </a:rPr>
              <a:t>https://pressbooks.ulib.csuohio.edu/accessibility/</a:t>
            </a:r>
            <a:r>
              <a:rPr lang="en-US" dirty="0"/>
              <a:t> for training on Word</a:t>
            </a:r>
            <a:r>
              <a:rPr lang="en-US"/>
              <a:t>, Bb and </a:t>
            </a:r>
            <a:r>
              <a:rPr lang="en-US" dirty="0"/>
              <a:t>Web Accessibility</a:t>
            </a:r>
          </a:p>
          <a:p>
            <a:r>
              <a:rPr lang="en-US" dirty="0"/>
              <a:t>The degree of accessibility of the alternative formats is correlated to the degree of accessibility of the original document</a:t>
            </a:r>
          </a:p>
          <a:p>
            <a:r>
              <a:rPr lang="en-US" dirty="0"/>
              <a:t>Use Word documents instead of converting to PDF – don’t pw protect</a:t>
            </a:r>
          </a:p>
          <a:p>
            <a:r>
              <a:rPr lang="en-US" dirty="0"/>
              <a:t>Find links to HTML versions of journal articles when possible, instead of just downloading the PDF “Full text” or  PDF “Searchable Text” and putting in course</a:t>
            </a:r>
          </a:p>
          <a:p>
            <a:r>
              <a:rPr lang="en-US" dirty="0"/>
              <a:t>The character limit for an .mp3 audio file is 100,000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2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DE8CB"/>
      </a:hlink>
      <a:folHlink>
        <a:srgbClr val="FDDDB1"/>
      </a:folHlink>
    </a:clrScheme>
    <a:fontScheme name="Custom 1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eflection on Learning_SL_v6" id="{99E666E8-F50A-4517-9D7D-F53249680DD1}" vid="{B76D112C-0FAE-423E-AD28-392C54566B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6D6F43F-4C69-4843-A937-9D003759F9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873FAD-10D7-4DE7-A029-14288C05F5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DDD245-D6FC-4A3B-8DDB-348DE94B95C6}">
  <ds:schemaRefs>
    <ds:schemaRef ds:uri="http://purl.org/dc/dcmitype/"/>
    <ds:schemaRef ds:uri="6dc4bcd6-49db-4c07-9060-8acfc67cef9f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fb0879af-3eba-417a-a55a-ffe6dcd6ca77"/>
    <ds:schemaRef ds:uri="http://purl.org/dc/terms/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Reflection on learning </Template>
  <TotalTime>0</TotalTime>
  <Words>197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Berlin</vt:lpstr>
      <vt:lpstr>Reflection on Ally</vt:lpstr>
      <vt:lpstr>Tips and Take 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2018-09-24T15:47:22Z</dcterms:created>
  <dcterms:modified xsi:type="dcterms:W3CDTF">2018-09-25T17:10:04Z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